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7"/>
  </p:notesMasterIdLst>
  <p:handoutMasterIdLst>
    <p:handoutMasterId r:id="rId178"/>
  </p:handoutMasterIdLst>
  <p:sldIdLst>
    <p:sldId id="453" r:id="rId2"/>
    <p:sldId id="875" r:id="rId3"/>
    <p:sldId id="704" r:id="rId4"/>
    <p:sldId id="703" r:id="rId5"/>
    <p:sldId id="892" r:id="rId6"/>
    <p:sldId id="705" r:id="rId7"/>
    <p:sldId id="706" r:id="rId8"/>
    <p:sldId id="707" r:id="rId9"/>
    <p:sldId id="708" r:id="rId10"/>
    <p:sldId id="709" r:id="rId11"/>
    <p:sldId id="711" r:id="rId12"/>
    <p:sldId id="710" r:id="rId13"/>
    <p:sldId id="712" r:id="rId14"/>
    <p:sldId id="713" r:id="rId15"/>
    <p:sldId id="724" r:id="rId16"/>
    <p:sldId id="721" r:id="rId17"/>
    <p:sldId id="884" r:id="rId18"/>
    <p:sldId id="887" r:id="rId19"/>
    <p:sldId id="886" r:id="rId20"/>
    <p:sldId id="889" r:id="rId21"/>
    <p:sldId id="878" r:id="rId22"/>
    <p:sldId id="885" r:id="rId23"/>
    <p:sldId id="883" r:id="rId24"/>
    <p:sldId id="890" r:id="rId25"/>
    <p:sldId id="882" r:id="rId26"/>
    <p:sldId id="881" r:id="rId27"/>
    <p:sldId id="880" r:id="rId28"/>
    <p:sldId id="879" r:id="rId29"/>
    <p:sldId id="807" r:id="rId30"/>
    <p:sldId id="888" r:id="rId31"/>
    <p:sldId id="728" r:id="rId32"/>
    <p:sldId id="729" r:id="rId33"/>
    <p:sldId id="734" r:id="rId34"/>
    <p:sldId id="730" r:id="rId35"/>
    <p:sldId id="731" r:id="rId36"/>
    <p:sldId id="732" r:id="rId37"/>
    <p:sldId id="733" r:id="rId38"/>
    <p:sldId id="752" r:id="rId39"/>
    <p:sldId id="753" r:id="rId40"/>
    <p:sldId id="758" r:id="rId41"/>
    <p:sldId id="759" r:id="rId42"/>
    <p:sldId id="760" r:id="rId43"/>
    <p:sldId id="761" r:id="rId44"/>
    <p:sldId id="762" r:id="rId45"/>
    <p:sldId id="763" r:id="rId46"/>
    <p:sldId id="764" r:id="rId47"/>
    <p:sldId id="765" r:id="rId48"/>
    <p:sldId id="766" r:id="rId49"/>
    <p:sldId id="767" r:id="rId50"/>
    <p:sldId id="768" r:id="rId51"/>
    <p:sldId id="769" r:id="rId52"/>
    <p:sldId id="770" r:id="rId53"/>
    <p:sldId id="771" r:id="rId54"/>
    <p:sldId id="772" r:id="rId55"/>
    <p:sldId id="773" r:id="rId56"/>
    <p:sldId id="774" r:id="rId57"/>
    <p:sldId id="775" r:id="rId58"/>
    <p:sldId id="776" r:id="rId59"/>
    <p:sldId id="777" r:id="rId60"/>
    <p:sldId id="722" r:id="rId61"/>
    <p:sldId id="868" r:id="rId62"/>
    <p:sldId id="735" r:id="rId63"/>
    <p:sldId id="736" r:id="rId64"/>
    <p:sldId id="737" r:id="rId65"/>
    <p:sldId id="738" r:id="rId66"/>
    <p:sldId id="808" r:id="rId67"/>
    <p:sldId id="778" r:id="rId68"/>
    <p:sldId id="725" r:id="rId69"/>
    <p:sldId id="779" r:id="rId70"/>
    <p:sldId id="780" r:id="rId71"/>
    <p:sldId id="781" r:id="rId72"/>
    <p:sldId id="782" r:id="rId73"/>
    <p:sldId id="783" r:id="rId74"/>
    <p:sldId id="809" r:id="rId75"/>
    <p:sldId id="810" r:id="rId76"/>
    <p:sldId id="811" r:id="rId77"/>
    <p:sldId id="812" r:id="rId78"/>
    <p:sldId id="814" r:id="rId79"/>
    <p:sldId id="813" r:id="rId80"/>
    <p:sldId id="784" r:id="rId81"/>
    <p:sldId id="739" r:id="rId82"/>
    <p:sldId id="718" r:id="rId83"/>
    <p:sldId id="740" r:id="rId84"/>
    <p:sldId id="741" r:id="rId85"/>
    <p:sldId id="747" r:id="rId86"/>
    <p:sldId id="748" r:id="rId87"/>
    <p:sldId id="815" r:id="rId88"/>
    <p:sldId id="749" r:id="rId89"/>
    <p:sldId id="750" r:id="rId90"/>
    <p:sldId id="785" r:id="rId91"/>
    <p:sldId id="816" r:id="rId92"/>
    <p:sldId id="891" r:id="rId93"/>
    <p:sldId id="751" r:id="rId94"/>
    <p:sldId id="817" r:id="rId95"/>
    <p:sldId id="818" r:id="rId96"/>
    <p:sldId id="869" r:id="rId97"/>
    <p:sldId id="786" r:id="rId98"/>
    <p:sldId id="893" r:id="rId99"/>
    <p:sldId id="894" r:id="rId100"/>
    <p:sldId id="790" r:id="rId101"/>
    <p:sldId id="791" r:id="rId102"/>
    <p:sldId id="792" r:id="rId103"/>
    <p:sldId id="793" r:id="rId104"/>
    <p:sldId id="794" r:id="rId105"/>
    <p:sldId id="795" r:id="rId106"/>
    <p:sldId id="796" r:id="rId107"/>
    <p:sldId id="797" r:id="rId108"/>
    <p:sldId id="870" r:id="rId109"/>
    <p:sldId id="798" r:id="rId110"/>
    <p:sldId id="742" r:id="rId111"/>
    <p:sldId id="743" r:id="rId112"/>
    <p:sldId id="744" r:id="rId113"/>
    <p:sldId id="745" r:id="rId114"/>
    <p:sldId id="787" r:id="rId115"/>
    <p:sldId id="819" r:id="rId116"/>
    <p:sldId id="789" r:id="rId117"/>
    <p:sldId id="820" r:id="rId118"/>
    <p:sldId id="799" r:id="rId119"/>
    <p:sldId id="800" r:id="rId120"/>
    <p:sldId id="823" r:id="rId121"/>
    <p:sldId id="824" r:id="rId122"/>
    <p:sldId id="825" r:id="rId123"/>
    <p:sldId id="801" r:id="rId124"/>
    <p:sldId id="802" r:id="rId125"/>
    <p:sldId id="803" r:id="rId126"/>
    <p:sldId id="804" r:id="rId127"/>
    <p:sldId id="805" r:id="rId128"/>
    <p:sldId id="806" r:id="rId129"/>
    <p:sldId id="821" r:id="rId130"/>
    <p:sldId id="822" r:id="rId131"/>
    <p:sldId id="826" r:id="rId132"/>
    <p:sldId id="871" r:id="rId133"/>
    <p:sldId id="872" r:id="rId134"/>
    <p:sldId id="873" r:id="rId135"/>
    <p:sldId id="827" r:id="rId136"/>
    <p:sldId id="828" r:id="rId137"/>
    <p:sldId id="829" r:id="rId138"/>
    <p:sldId id="830" r:id="rId139"/>
    <p:sldId id="874" r:id="rId140"/>
    <p:sldId id="832" r:id="rId141"/>
    <p:sldId id="834" r:id="rId142"/>
    <p:sldId id="920" r:id="rId143"/>
    <p:sldId id="835" r:id="rId144"/>
    <p:sldId id="836" r:id="rId145"/>
    <p:sldId id="867" r:id="rId146"/>
    <p:sldId id="833" r:id="rId147"/>
    <p:sldId id="839" r:id="rId148"/>
    <p:sldId id="840" r:id="rId149"/>
    <p:sldId id="851" r:id="rId150"/>
    <p:sldId id="841" r:id="rId151"/>
    <p:sldId id="847" r:id="rId152"/>
    <p:sldId id="848" r:id="rId153"/>
    <p:sldId id="849" r:id="rId154"/>
    <p:sldId id="922" r:id="rId155"/>
    <p:sldId id="925" r:id="rId156"/>
    <p:sldId id="924" r:id="rId157"/>
    <p:sldId id="923" r:id="rId158"/>
    <p:sldId id="852" r:id="rId159"/>
    <p:sldId id="842" r:id="rId160"/>
    <p:sldId id="853" r:id="rId161"/>
    <p:sldId id="855" r:id="rId162"/>
    <p:sldId id="856" r:id="rId163"/>
    <p:sldId id="857" r:id="rId164"/>
    <p:sldId id="854" r:id="rId165"/>
    <p:sldId id="858" r:id="rId166"/>
    <p:sldId id="843" r:id="rId167"/>
    <p:sldId id="859" r:id="rId168"/>
    <p:sldId id="860" r:id="rId169"/>
    <p:sldId id="861" r:id="rId170"/>
    <p:sldId id="862" r:id="rId171"/>
    <p:sldId id="863" r:id="rId172"/>
    <p:sldId id="866" r:id="rId173"/>
    <p:sldId id="865" r:id="rId174"/>
    <p:sldId id="926" r:id="rId175"/>
    <p:sldId id="927" r:id="rId176"/>
  </p:sldIdLst>
  <p:sldSz cx="9144000" cy="6858000" type="screen4x3"/>
  <p:notesSz cx="7315200" cy="9601200"/>
  <p:defaultTextStyle>
    <a:defPPr>
      <a:defRPr lang="fr-CA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7775FFC-8470-4BE9-800E-8F3D509788A5}">
          <p14:sldIdLst>
            <p14:sldId id="453"/>
            <p14:sldId id="875"/>
            <p14:sldId id="704"/>
            <p14:sldId id="703"/>
            <p14:sldId id="892"/>
            <p14:sldId id="705"/>
            <p14:sldId id="706"/>
            <p14:sldId id="707"/>
            <p14:sldId id="708"/>
            <p14:sldId id="709"/>
            <p14:sldId id="711"/>
            <p14:sldId id="710"/>
            <p14:sldId id="712"/>
            <p14:sldId id="713"/>
            <p14:sldId id="724"/>
            <p14:sldId id="721"/>
            <p14:sldId id="884"/>
            <p14:sldId id="887"/>
            <p14:sldId id="886"/>
            <p14:sldId id="889"/>
            <p14:sldId id="878"/>
            <p14:sldId id="885"/>
            <p14:sldId id="883"/>
            <p14:sldId id="890"/>
            <p14:sldId id="882"/>
            <p14:sldId id="881"/>
            <p14:sldId id="880"/>
            <p14:sldId id="879"/>
            <p14:sldId id="807"/>
            <p14:sldId id="888"/>
            <p14:sldId id="728"/>
            <p14:sldId id="729"/>
            <p14:sldId id="734"/>
            <p14:sldId id="730"/>
            <p14:sldId id="731"/>
            <p14:sldId id="732"/>
            <p14:sldId id="733"/>
            <p14:sldId id="752"/>
            <p14:sldId id="753"/>
            <p14:sldId id="758"/>
            <p14:sldId id="759"/>
            <p14:sldId id="760"/>
            <p14:sldId id="761"/>
            <p14:sldId id="762"/>
            <p14:sldId id="763"/>
            <p14:sldId id="764"/>
            <p14:sldId id="765"/>
            <p14:sldId id="766"/>
            <p14:sldId id="767"/>
            <p14:sldId id="768"/>
            <p14:sldId id="769"/>
            <p14:sldId id="770"/>
            <p14:sldId id="771"/>
            <p14:sldId id="772"/>
            <p14:sldId id="773"/>
            <p14:sldId id="774"/>
            <p14:sldId id="775"/>
            <p14:sldId id="776"/>
            <p14:sldId id="777"/>
            <p14:sldId id="722"/>
            <p14:sldId id="868"/>
            <p14:sldId id="735"/>
            <p14:sldId id="736"/>
            <p14:sldId id="737"/>
            <p14:sldId id="738"/>
            <p14:sldId id="808"/>
            <p14:sldId id="778"/>
            <p14:sldId id="725"/>
            <p14:sldId id="779"/>
            <p14:sldId id="780"/>
            <p14:sldId id="781"/>
            <p14:sldId id="782"/>
            <p14:sldId id="783"/>
            <p14:sldId id="809"/>
            <p14:sldId id="810"/>
            <p14:sldId id="811"/>
            <p14:sldId id="812"/>
            <p14:sldId id="814"/>
            <p14:sldId id="813"/>
            <p14:sldId id="784"/>
            <p14:sldId id="739"/>
            <p14:sldId id="718"/>
            <p14:sldId id="740"/>
            <p14:sldId id="741"/>
            <p14:sldId id="747"/>
            <p14:sldId id="748"/>
            <p14:sldId id="815"/>
            <p14:sldId id="749"/>
            <p14:sldId id="750"/>
            <p14:sldId id="785"/>
            <p14:sldId id="816"/>
            <p14:sldId id="891"/>
            <p14:sldId id="751"/>
            <p14:sldId id="817"/>
            <p14:sldId id="818"/>
            <p14:sldId id="869"/>
            <p14:sldId id="786"/>
            <p14:sldId id="893"/>
            <p14:sldId id="894"/>
            <p14:sldId id="790"/>
            <p14:sldId id="791"/>
            <p14:sldId id="792"/>
            <p14:sldId id="793"/>
            <p14:sldId id="794"/>
            <p14:sldId id="795"/>
            <p14:sldId id="796"/>
            <p14:sldId id="797"/>
            <p14:sldId id="870"/>
            <p14:sldId id="798"/>
          </p14:sldIdLst>
        </p14:section>
        <p14:section name="Untitled Section" id="{9316BE91-4509-4C8D-A337-AA80FAF8F083}">
          <p14:sldIdLst>
            <p14:sldId id="742"/>
            <p14:sldId id="743"/>
            <p14:sldId id="744"/>
            <p14:sldId id="745"/>
            <p14:sldId id="787"/>
            <p14:sldId id="819"/>
            <p14:sldId id="789"/>
            <p14:sldId id="820"/>
            <p14:sldId id="799"/>
            <p14:sldId id="800"/>
            <p14:sldId id="823"/>
            <p14:sldId id="824"/>
            <p14:sldId id="825"/>
            <p14:sldId id="801"/>
            <p14:sldId id="802"/>
            <p14:sldId id="803"/>
            <p14:sldId id="804"/>
            <p14:sldId id="805"/>
            <p14:sldId id="806"/>
            <p14:sldId id="821"/>
            <p14:sldId id="822"/>
            <p14:sldId id="826"/>
            <p14:sldId id="871"/>
            <p14:sldId id="872"/>
            <p14:sldId id="873"/>
            <p14:sldId id="827"/>
            <p14:sldId id="828"/>
            <p14:sldId id="829"/>
            <p14:sldId id="830"/>
            <p14:sldId id="874"/>
            <p14:sldId id="832"/>
            <p14:sldId id="834"/>
            <p14:sldId id="920"/>
            <p14:sldId id="835"/>
            <p14:sldId id="836"/>
            <p14:sldId id="867"/>
            <p14:sldId id="833"/>
            <p14:sldId id="839"/>
            <p14:sldId id="840"/>
            <p14:sldId id="851"/>
            <p14:sldId id="841"/>
            <p14:sldId id="847"/>
            <p14:sldId id="848"/>
            <p14:sldId id="849"/>
            <p14:sldId id="922"/>
            <p14:sldId id="925"/>
            <p14:sldId id="924"/>
            <p14:sldId id="923"/>
            <p14:sldId id="852"/>
            <p14:sldId id="842"/>
            <p14:sldId id="853"/>
            <p14:sldId id="855"/>
            <p14:sldId id="856"/>
            <p14:sldId id="857"/>
            <p14:sldId id="854"/>
            <p14:sldId id="858"/>
            <p14:sldId id="843"/>
            <p14:sldId id="859"/>
            <p14:sldId id="860"/>
            <p14:sldId id="861"/>
            <p14:sldId id="862"/>
            <p14:sldId id="863"/>
            <p14:sldId id="866"/>
            <p14:sldId id="865"/>
            <p14:sldId id="926"/>
            <p14:sldId id="9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FFFFFF"/>
    <a:srgbClr val="8C8CE4"/>
    <a:srgbClr val="FF00FF"/>
    <a:srgbClr val="C2FFF0"/>
    <a:srgbClr val="BBBBEF"/>
    <a:srgbClr val="FFFF99"/>
    <a:srgbClr val="0066FF"/>
    <a:srgbClr val="009644"/>
    <a:srgbClr val="D67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CCE459-DAFA-8738-D0CA-FB6D0155DCC1}" v="668" dt="2022-01-19T02:36:43.845"/>
    <p1510:client id="{0CFA0F9D-9AE2-46F0-BA5C-24A2008DA665}" v="248" dt="2022-01-18T19:43:33.393"/>
    <p1510:client id="{15D937A8-8EAC-6724-B5CD-EDF1DBF3B2D8}" v="70" dt="2022-01-18T17:01:51.173"/>
    <p1510:client id="{4D56444D-3D5E-7FBA-C351-A7ED1023EA6C}" v="2659" dt="2022-01-18T14:24:34.416"/>
    <p1510:client id="{56CBDBE8-423C-6E2B-C359-DCB52C5DD7E8}" v="185" dt="2022-01-18T23:31:15.283"/>
    <p1510:client id="{59FC3B5C-E2BD-B446-3A94-F97A7B6BDAC3}" v="1113" dt="2022-01-18T16:51:10.483"/>
    <p1510:client id="{5B8C3CF4-89D9-CA70-10BE-082868CBBDC0}" v="30" dt="2022-01-16T22:46:23.601"/>
    <p1510:client id="{65FA4AF1-3192-B51D-8999-5669411F3513}" v="1" dt="2022-01-18T20:08:45.676"/>
    <p1510:client id="{798301AB-D46E-DBEE-691C-73698F992BAB}" v="4228" dt="2022-01-22T23:41:49.108"/>
    <p1510:client id="{BB50A871-DCD7-C34D-78B4-F61EEFBE6C56}" v="392" dt="2022-01-16T22:23:33.284"/>
    <p1510:client id="{C4C7254B-4126-45F1-ADCB-E1C13159CE72}" v="2" dt="2022-01-12T21:38:11.388"/>
    <p1510:client id="{EF56380E-6301-9283-05B2-B90680CF7387}" v="961" dt="2022-01-24T03:49:20.665"/>
    <p1510:client id="{F6B8A81A-8514-EB6C-2299-8D8A4586E4E6}" v="276" dt="2022-01-22T21:00:05.773"/>
    <p1510:client id="{FB54B546-D4DA-C64B-A7F7-28BE7087E77A}" v="12" dt="2022-01-19T02:00:21.0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tableStyles" Target="tableStyle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notesMaster" Target="notesMasters/notesMaster1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microsoft.com/office/2015/10/relationships/revisionInfo" Target="revisionInfo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viewProps" Target="view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image" Target="../media/image13.wmf"/><Relationship Id="rId18" Type="http://schemas.openxmlformats.org/officeDocument/2006/relationships/image" Target="../media/image18.wmf"/><Relationship Id="rId3" Type="http://schemas.openxmlformats.org/officeDocument/2006/relationships/image" Target="../media/image3.wmf"/><Relationship Id="rId21" Type="http://schemas.openxmlformats.org/officeDocument/2006/relationships/image" Target="../media/image21.wmf"/><Relationship Id="rId7" Type="http://schemas.openxmlformats.org/officeDocument/2006/relationships/image" Target="../media/image7.wmf"/><Relationship Id="rId12" Type="http://schemas.openxmlformats.org/officeDocument/2006/relationships/image" Target="../media/image12.wmf"/><Relationship Id="rId17" Type="http://schemas.openxmlformats.org/officeDocument/2006/relationships/image" Target="../media/image17.wmf"/><Relationship Id="rId2" Type="http://schemas.openxmlformats.org/officeDocument/2006/relationships/image" Target="../media/image2.wmf"/><Relationship Id="rId16" Type="http://schemas.openxmlformats.org/officeDocument/2006/relationships/image" Target="../media/image16.wmf"/><Relationship Id="rId20" Type="http://schemas.openxmlformats.org/officeDocument/2006/relationships/image" Target="../media/image20.wmf"/><Relationship Id="rId1" Type="http://schemas.openxmlformats.org/officeDocument/2006/relationships/image" Target="../media/image1.wmf"/><Relationship Id="rId6" Type="http://schemas.openxmlformats.org/officeDocument/2006/relationships/image" Target="../media/image6.wmf"/><Relationship Id="rId11" Type="http://schemas.openxmlformats.org/officeDocument/2006/relationships/image" Target="../media/image11.wmf"/><Relationship Id="rId5" Type="http://schemas.openxmlformats.org/officeDocument/2006/relationships/image" Target="../media/image5.wmf"/><Relationship Id="rId15" Type="http://schemas.openxmlformats.org/officeDocument/2006/relationships/image" Target="../media/image15.wmf"/><Relationship Id="rId10" Type="http://schemas.openxmlformats.org/officeDocument/2006/relationships/image" Target="../media/image10.wmf"/><Relationship Id="rId19" Type="http://schemas.openxmlformats.org/officeDocument/2006/relationships/image" Target="../media/image19.wmf"/><Relationship Id="rId4" Type="http://schemas.openxmlformats.org/officeDocument/2006/relationships/image" Target="../media/image4.wmf"/><Relationship Id="rId9" Type="http://schemas.openxmlformats.org/officeDocument/2006/relationships/image" Target="../media/image9.wmf"/><Relationship Id="rId14" Type="http://schemas.openxmlformats.org/officeDocument/2006/relationships/image" Target="../media/image14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7" Type="http://schemas.openxmlformats.org/officeDocument/2006/relationships/image" Target="../media/image42.wmf"/><Relationship Id="rId2" Type="http://schemas.openxmlformats.org/officeDocument/2006/relationships/image" Target="../media/image37.wmf"/><Relationship Id="rId1" Type="http://schemas.openxmlformats.org/officeDocument/2006/relationships/image" Target="../media/image10.wmf"/><Relationship Id="rId6" Type="http://schemas.openxmlformats.org/officeDocument/2006/relationships/image" Target="../media/image41.wmf"/><Relationship Id="rId5" Type="http://schemas.openxmlformats.org/officeDocument/2006/relationships/image" Target="../media/image40.wmf"/><Relationship Id="rId4" Type="http://schemas.openxmlformats.org/officeDocument/2006/relationships/image" Target="../media/image39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13" Type="http://schemas.openxmlformats.org/officeDocument/2006/relationships/image" Target="../media/image49.wmf"/><Relationship Id="rId18" Type="http://schemas.openxmlformats.org/officeDocument/2006/relationships/image" Target="../media/image54.wmf"/><Relationship Id="rId3" Type="http://schemas.openxmlformats.org/officeDocument/2006/relationships/image" Target="../media/image38.wmf"/><Relationship Id="rId7" Type="http://schemas.openxmlformats.org/officeDocument/2006/relationships/image" Target="../media/image42.wmf"/><Relationship Id="rId12" Type="http://schemas.openxmlformats.org/officeDocument/2006/relationships/image" Target="../media/image48.wmf"/><Relationship Id="rId17" Type="http://schemas.openxmlformats.org/officeDocument/2006/relationships/image" Target="../media/image53.wmf"/><Relationship Id="rId2" Type="http://schemas.openxmlformats.org/officeDocument/2006/relationships/image" Target="../media/image37.wmf"/><Relationship Id="rId16" Type="http://schemas.openxmlformats.org/officeDocument/2006/relationships/image" Target="../media/image52.wmf"/><Relationship Id="rId1" Type="http://schemas.openxmlformats.org/officeDocument/2006/relationships/image" Target="../media/image10.wmf"/><Relationship Id="rId6" Type="http://schemas.openxmlformats.org/officeDocument/2006/relationships/image" Target="../media/image41.wmf"/><Relationship Id="rId11" Type="http://schemas.openxmlformats.org/officeDocument/2006/relationships/image" Target="../media/image47.wmf"/><Relationship Id="rId5" Type="http://schemas.openxmlformats.org/officeDocument/2006/relationships/image" Target="../media/image40.wmf"/><Relationship Id="rId15" Type="http://schemas.openxmlformats.org/officeDocument/2006/relationships/image" Target="../media/image51.wmf"/><Relationship Id="rId10" Type="http://schemas.openxmlformats.org/officeDocument/2006/relationships/image" Target="../media/image46.wmf"/><Relationship Id="rId19" Type="http://schemas.openxmlformats.org/officeDocument/2006/relationships/image" Target="../media/image55.wmf"/><Relationship Id="rId4" Type="http://schemas.openxmlformats.org/officeDocument/2006/relationships/image" Target="../media/image39.wmf"/><Relationship Id="rId9" Type="http://schemas.openxmlformats.org/officeDocument/2006/relationships/image" Target="../media/image45.wmf"/><Relationship Id="rId14" Type="http://schemas.openxmlformats.org/officeDocument/2006/relationships/image" Target="../media/image50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Relationship Id="rId4" Type="http://schemas.openxmlformats.org/officeDocument/2006/relationships/image" Target="../media/image6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13" Type="http://schemas.openxmlformats.org/officeDocument/2006/relationships/image" Target="../media/image80.wmf"/><Relationship Id="rId18" Type="http://schemas.openxmlformats.org/officeDocument/2006/relationships/image" Target="../media/image85.wmf"/><Relationship Id="rId3" Type="http://schemas.openxmlformats.org/officeDocument/2006/relationships/image" Target="../media/image70.wmf"/><Relationship Id="rId21" Type="http://schemas.openxmlformats.org/officeDocument/2006/relationships/image" Target="../media/image88.wmf"/><Relationship Id="rId7" Type="http://schemas.openxmlformats.org/officeDocument/2006/relationships/image" Target="../media/image74.wmf"/><Relationship Id="rId12" Type="http://schemas.openxmlformats.org/officeDocument/2006/relationships/image" Target="../media/image79.wmf"/><Relationship Id="rId17" Type="http://schemas.openxmlformats.org/officeDocument/2006/relationships/image" Target="../media/image84.wmf"/><Relationship Id="rId25" Type="http://schemas.openxmlformats.org/officeDocument/2006/relationships/image" Target="../media/image92.wmf"/><Relationship Id="rId2" Type="http://schemas.openxmlformats.org/officeDocument/2006/relationships/image" Target="../media/image69.wmf"/><Relationship Id="rId16" Type="http://schemas.openxmlformats.org/officeDocument/2006/relationships/image" Target="../media/image83.wmf"/><Relationship Id="rId20" Type="http://schemas.openxmlformats.org/officeDocument/2006/relationships/image" Target="../media/image87.wmf"/><Relationship Id="rId1" Type="http://schemas.openxmlformats.org/officeDocument/2006/relationships/image" Target="../media/image68.wmf"/><Relationship Id="rId6" Type="http://schemas.openxmlformats.org/officeDocument/2006/relationships/image" Target="../media/image73.wmf"/><Relationship Id="rId11" Type="http://schemas.openxmlformats.org/officeDocument/2006/relationships/image" Target="../media/image78.wmf"/><Relationship Id="rId24" Type="http://schemas.openxmlformats.org/officeDocument/2006/relationships/image" Target="../media/image91.wmf"/><Relationship Id="rId5" Type="http://schemas.openxmlformats.org/officeDocument/2006/relationships/image" Target="../media/image72.png"/><Relationship Id="rId15" Type="http://schemas.openxmlformats.org/officeDocument/2006/relationships/image" Target="../media/image82.wmf"/><Relationship Id="rId23" Type="http://schemas.openxmlformats.org/officeDocument/2006/relationships/image" Target="../media/image90.wmf"/><Relationship Id="rId10" Type="http://schemas.openxmlformats.org/officeDocument/2006/relationships/image" Target="../media/image77.wmf"/><Relationship Id="rId19" Type="http://schemas.openxmlformats.org/officeDocument/2006/relationships/image" Target="../media/image86.wmf"/><Relationship Id="rId4" Type="http://schemas.openxmlformats.org/officeDocument/2006/relationships/image" Target="../media/image71.wmf"/><Relationship Id="rId9" Type="http://schemas.openxmlformats.org/officeDocument/2006/relationships/image" Target="../media/image76.wmf"/><Relationship Id="rId14" Type="http://schemas.openxmlformats.org/officeDocument/2006/relationships/image" Target="../media/image81.wmf"/><Relationship Id="rId22" Type="http://schemas.openxmlformats.org/officeDocument/2006/relationships/image" Target="../media/image89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7" Type="http://schemas.openxmlformats.org/officeDocument/2006/relationships/image" Target="../media/image99.wmf"/><Relationship Id="rId2" Type="http://schemas.openxmlformats.org/officeDocument/2006/relationships/image" Target="../media/image94.wmf"/><Relationship Id="rId1" Type="http://schemas.openxmlformats.org/officeDocument/2006/relationships/image" Target="../media/image93.wmf"/><Relationship Id="rId6" Type="http://schemas.openxmlformats.org/officeDocument/2006/relationships/image" Target="../media/image98.wmf"/><Relationship Id="rId5" Type="http://schemas.openxmlformats.org/officeDocument/2006/relationships/image" Target="../media/image97.wmf"/><Relationship Id="rId4" Type="http://schemas.openxmlformats.org/officeDocument/2006/relationships/image" Target="../media/image96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image" Target="../media/image106.png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image" Target="../media/image106.png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image" Target="../media/image22.wmf"/><Relationship Id="rId18" Type="http://schemas.openxmlformats.org/officeDocument/2006/relationships/image" Target="../media/image23.wmf"/><Relationship Id="rId3" Type="http://schemas.openxmlformats.org/officeDocument/2006/relationships/image" Target="../media/image3.wmf"/><Relationship Id="rId7" Type="http://schemas.openxmlformats.org/officeDocument/2006/relationships/image" Target="../media/image7.wmf"/><Relationship Id="rId12" Type="http://schemas.openxmlformats.org/officeDocument/2006/relationships/image" Target="../media/image12.wmf"/><Relationship Id="rId17" Type="http://schemas.openxmlformats.org/officeDocument/2006/relationships/image" Target="../media/image16.wmf"/><Relationship Id="rId2" Type="http://schemas.openxmlformats.org/officeDocument/2006/relationships/image" Target="../media/image2.wmf"/><Relationship Id="rId16" Type="http://schemas.openxmlformats.org/officeDocument/2006/relationships/image" Target="../media/image15.wmf"/><Relationship Id="rId1" Type="http://schemas.openxmlformats.org/officeDocument/2006/relationships/image" Target="../media/image1.wmf"/><Relationship Id="rId6" Type="http://schemas.openxmlformats.org/officeDocument/2006/relationships/image" Target="../media/image6.wmf"/><Relationship Id="rId11" Type="http://schemas.openxmlformats.org/officeDocument/2006/relationships/image" Target="../media/image11.wmf"/><Relationship Id="rId5" Type="http://schemas.openxmlformats.org/officeDocument/2006/relationships/image" Target="../media/image5.wmf"/><Relationship Id="rId15" Type="http://schemas.openxmlformats.org/officeDocument/2006/relationships/image" Target="../media/image14.wmf"/><Relationship Id="rId10" Type="http://schemas.openxmlformats.org/officeDocument/2006/relationships/image" Target="../media/image10.wmf"/><Relationship Id="rId19" Type="http://schemas.openxmlformats.org/officeDocument/2006/relationships/image" Target="../media/image24.wmf"/><Relationship Id="rId4" Type="http://schemas.openxmlformats.org/officeDocument/2006/relationships/image" Target="../media/image4.wmf"/><Relationship Id="rId9" Type="http://schemas.openxmlformats.org/officeDocument/2006/relationships/image" Target="../media/image9.wmf"/><Relationship Id="rId14" Type="http://schemas.openxmlformats.org/officeDocument/2006/relationships/image" Target="../media/image13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6" Type="http://schemas.openxmlformats.org/officeDocument/2006/relationships/image" Target="../media/image30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wmf"/><Relationship Id="rId2" Type="http://schemas.openxmlformats.org/officeDocument/2006/relationships/image" Target="../media/image114.wmf"/><Relationship Id="rId1" Type="http://schemas.openxmlformats.org/officeDocument/2006/relationships/image" Target="../media/image113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4" Type="http://schemas.openxmlformats.org/officeDocument/2006/relationships/image" Target="../media/image16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4" Type="http://schemas.openxmlformats.org/officeDocument/2006/relationships/image" Target="../media/image16.wmf"/></Relationships>
</file>

<file path=ppt/drawings/_rels/vmlDrawing2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wmf"/><Relationship Id="rId3" Type="http://schemas.openxmlformats.org/officeDocument/2006/relationships/image" Target="../media/image118.wmf"/><Relationship Id="rId7" Type="http://schemas.openxmlformats.org/officeDocument/2006/relationships/image" Target="../media/image122.wmf"/><Relationship Id="rId2" Type="http://schemas.openxmlformats.org/officeDocument/2006/relationships/image" Target="../media/image117.wmf"/><Relationship Id="rId1" Type="http://schemas.openxmlformats.org/officeDocument/2006/relationships/image" Target="../media/image116.wmf"/><Relationship Id="rId6" Type="http://schemas.openxmlformats.org/officeDocument/2006/relationships/image" Target="../media/image121.wmf"/><Relationship Id="rId5" Type="http://schemas.openxmlformats.org/officeDocument/2006/relationships/image" Target="../media/image120.wmf"/><Relationship Id="rId4" Type="http://schemas.openxmlformats.org/officeDocument/2006/relationships/image" Target="../media/image119.wmf"/><Relationship Id="rId9" Type="http://schemas.openxmlformats.org/officeDocument/2006/relationships/image" Target="../media/image12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6" Type="http://schemas.openxmlformats.org/officeDocument/2006/relationships/image" Target="../media/image30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wmf"/><Relationship Id="rId2" Type="http://schemas.openxmlformats.org/officeDocument/2006/relationships/image" Target="../media/image122.wmf"/><Relationship Id="rId1" Type="http://schemas.openxmlformats.org/officeDocument/2006/relationships/image" Target="../media/image121.wmf"/><Relationship Id="rId4" Type="http://schemas.openxmlformats.org/officeDocument/2006/relationships/image" Target="../media/image124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wmf"/><Relationship Id="rId2" Type="http://schemas.openxmlformats.org/officeDocument/2006/relationships/image" Target="../media/image122.wmf"/><Relationship Id="rId1" Type="http://schemas.openxmlformats.org/officeDocument/2006/relationships/image" Target="../media/image121.wmf"/><Relationship Id="rId4" Type="http://schemas.openxmlformats.org/officeDocument/2006/relationships/image" Target="../media/image124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wmf"/><Relationship Id="rId2" Type="http://schemas.openxmlformats.org/officeDocument/2006/relationships/image" Target="../media/image122.wmf"/><Relationship Id="rId1" Type="http://schemas.openxmlformats.org/officeDocument/2006/relationships/image" Target="../media/image121.wmf"/><Relationship Id="rId4" Type="http://schemas.openxmlformats.org/officeDocument/2006/relationships/image" Target="../media/image124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wmf"/><Relationship Id="rId2" Type="http://schemas.openxmlformats.org/officeDocument/2006/relationships/image" Target="../media/image122.wmf"/><Relationship Id="rId1" Type="http://schemas.openxmlformats.org/officeDocument/2006/relationships/image" Target="../media/image121.wmf"/><Relationship Id="rId4" Type="http://schemas.openxmlformats.org/officeDocument/2006/relationships/image" Target="../media/image124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wmf"/><Relationship Id="rId2" Type="http://schemas.openxmlformats.org/officeDocument/2006/relationships/image" Target="../media/image122.wmf"/><Relationship Id="rId1" Type="http://schemas.openxmlformats.org/officeDocument/2006/relationships/image" Target="../media/image121.wmf"/><Relationship Id="rId4" Type="http://schemas.openxmlformats.org/officeDocument/2006/relationships/image" Target="../media/image124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wmf"/><Relationship Id="rId2" Type="http://schemas.openxmlformats.org/officeDocument/2006/relationships/image" Target="../media/image122.wmf"/><Relationship Id="rId1" Type="http://schemas.openxmlformats.org/officeDocument/2006/relationships/image" Target="../media/image121.wmf"/><Relationship Id="rId4" Type="http://schemas.openxmlformats.org/officeDocument/2006/relationships/image" Target="../media/image124.w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5" Type="http://schemas.openxmlformats.org/officeDocument/2006/relationships/image" Target="../media/image116.wmf"/><Relationship Id="rId4" Type="http://schemas.openxmlformats.org/officeDocument/2006/relationships/image" Target="../media/image16.wmf"/></Relationships>
</file>

<file path=ppt/drawings/_rels/vmlDrawing3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wmf"/><Relationship Id="rId13" Type="http://schemas.openxmlformats.org/officeDocument/2006/relationships/image" Target="../media/image138.wmf"/><Relationship Id="rId18" Type="http://schemas.openxmlformats.org/officeDocument/2006/relationships/image" Target="../media/image143.wmf"/><Relationship Id="rId3" Type="http://schemas.openxmlformats.org/officeDocument/2006/relationships/image" Target="../media/image128.wmf"/><Relationship Id="rId21" Type="http://schemas.openxmlformats.org/officeDocument/2006/relationships/image" Target="../media/image146.wmf"/><Relationship Id="rId7" Type="http://schemas.openxmlformats.org/officeDocument/2006/relationships/image" Target="../media/image132.wmf"/><Relationship Id="rId12" Type="http://schemas.openxmlformats.org/officeDocument/2006/relationships/image" Target="../media/image137.wmf"/><Relationship Id="rId17" Type="http://schemas.openxmlformats.org/officeDocument/2006/relationships/image" Target="../media/image142.wmf"/><Relationship Id="rId2" Type="http://schemas.openxmlformats.org/officeDocument/2006/relationships/image" Target="../media/image127.wmf"/><Relationship Id="rId16" Type="http://schemas.openxmlformats.org/officeDocument/2006/relationships/image" Target="../media/image141.wmf"/><Relationship Id="rId20" Type="http://schemas.openxmlformats.org/officeDocument/2006/relationships/image" Target="../media/image145.wmf"/><Relationship Id="rId1" Type="http://schemas.openxmlformats.org/officeDocument/2006/relationships/image" Target="../media/image126.wmf"/><Relationship Id="rId6" Type="http://schemas.openxmlformats.org/officeDocument/2006/relationships/image" Target="../media/image131.wmf"/><Relationship Id="rId11" Type="http://schemas.openxmlformats.org/officeDocument/2006/relationships/image" Target="../media/image136.wmf"/><Relationship Id="rId5" Type="http://schemas.openxmlformats.org/officeDocument/2006/relationships/image" Target="../media/image130.wmf"/><Relationship Id="rId15" Type="http://schemas.openxmlformats.org/officeDocument/2006/relationships/image" Target="../media/image140.wmf"/><Relationship Id="rId23" Type="http://schemas.openxmlformats.org/officeDocument/2006/relationships/image" Target="../media/image148.wmf"/><Relationship Id="rId10" Type="http://schemas.openxmlformats.org/officeDocument/2006/relationships/image" Target="../media/image135.wmf"/><Relationship Id="rId19" Type="http://schemas.openxmlformats.org/officeDocument/2006/relationships/image" Target="../media/image144.wmf"/><Relationship Id="rId4" Type="http://schemas.openxmlformats.org/officeDocument/2006/relationships/image" Target="../media/image129.wmf"/><Relationship Id="rId9" Type="http://schemas.openxmlformats.org/officeDocument/2006/relationships/image" Target="../media/image134.wmf"/><Relationship Id="rId14" Type="http://schemas.openxmlformats.org/officeDocument/2006/relationships/image" Target="../media/image139.wmf"/><Relationship Id="rId22" Type="http://schemas.openxmlformats.org/officeDocument/2006/relationships/image" Target="../media/image147.w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wmf"/><Relationship Id="rId2" Type="http://schemas.openxmlformats.org/officeDocument/2006/relationships/image" Target="../media/image122.wmf"/><Relationship Id="rId1" Type="http://schemas.openxmlformats.org/officeDocument/2006/relationships/image" Target="../media/image121.wmf"/><Relationship Id="rId4" Type="http://schemas.openxmlformats.org/officeDocument/2006/relationships/image" Target="../media/image124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wmf"/><Relationship Id="rId2" Type="http://schemas.openxmlformats.org/officeDocument/2006/relationships/image" Target="../media/image122.wmf"/><Relationship Id="rId1" Type="http://schemas.openxmlformats.org/officeDocument/2006/relationships/image" Target="../media/image121.wmf"/><Relationship Id="rId4" Type="http://schemas.openxmlformats.org/officeDocument/2006/relationships/image" Target="../media/image124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0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3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7" Type="http://schemas.openxmlformats.org/officeDocument/2006/relationships/image" Target="../media/image42.wmf"/><Relationship Id="rId2" Type="http://schemas.openxmlformats.org/officeDocument/2006/relationships/image" Target="../media/image37.wmf"/><Relationship Id="rId1" Type="http://schemas.openxmlformats.org/officeDocument/2006/relationships/image" Target="../media/image10.wmf"/><Relationship Id="rId6" Type="http://schemas.openxmlformats.org/officeDocument/2006/relationships/image" Target="../media/image41.wmf"/><Relationship Id="rId5" Type="http://schemas.openxmlformats.org/officeDocument/2006/relationships/image" Target="../media/image40.wmf"/><Relationship Id="rId4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84BEA3BF-F810-477C-BFCA-3957C4F0C1AB}" type="slidenum">
              <a:rPr lang="fr-CA"/>
              <a:pPr>
                <a:defRPr/>
              </a:pPr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84668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E498A3-6289-4FF5-AF34-C83DA636DDF3}" type="datetimeFigureOut">
              <a:rPr lang="fr-CA" smtClean="0"/>
              <a:pPr/>
              <a:t>2022-01-23</a:t>
            </a:fld>
            <a:endParaRPr lang="fr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D412E-84D3-4270-BB95-6A87A5CCEE37}" type="slidenum">
              <a:rPr lang="fr-CA" smtClean="0"/>
              <a:pPr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75467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D412E-84D3-4270-BB95-6A87A5CCEE37}" type="slidenum">
              <a:rPr lang="fr-CA" smtClean="0"/>
              <a:pPr/>
              <a:t>115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53097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fr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6EE2AC-3E6C-413B-A4D4-7ABC9F03061F}" type="slidenum">
              <a:rPr lang="fr-CA"/>
              <a:pPr>
                <a:defRPr/>
              </a:pPr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FC70C5-851B-4A4C-89ED-B641030BA0DF}" type="slidenum">
              <a:rPr lang="fr-CA"/>
              <a:pPr>
                <a:defRPr/>
              </a:pPr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A7EEE7-19AF-42DD-8F84-87E012B28385}" type="slidenum">
              <a:rPr lang="fr-CA"/>
              <a:pPr>
                <a:defRPr/>
              </a:pPr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B82919-9BAA-4552-A19E-DA5FA1CF0A97}" type="slidenum">
              <a:rPr lang="fr-CA"/>
              <a:pPr>
                <a:defRPr/>
              </a:pPr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BA748F-EF95-4F40-9242-657DE9899ECA}" type="slidenum">
              <a:rPr lang="fr-CA"/>
              <a:pPr>
                <a:defRPr/>
              </a:pPr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83C11A-35CC-4057-B5D4-028A0F4C3801}" type="slidenum">
              <a:rPr lang="fr-CA"/>
              <a:pPr>
                <a:defRPr/>
              </a:pPr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F05A89-475B-4486-981F-805C66C3F40B}" type="slidenum">
              <a:rPr lang="fr-CA"/>
              <a:pPr>
                <a:defRPr/>
              </a:pPr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05D167-7540-419A-9B9C-1D706FF61D15}" type="slidenum">
              <a:rPr lang="fr-CA"/>
              <a:pPr>
                <a:defRPr/>
              </a:pPr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C3439E-A043-4B4E-965B-0020F358BE0B}" type="slidenum">
              <a:rPr lang="fr-CA"/>
              <a:pPr>
                <a:defRPr/>
              </a:pPr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EBB574-E000-4690-A9AE-F01EB8D6FE56}" type="slidenum">
              <a:rPr lang="fr-CA"/>
              <a:pPr>
                <a:defRPr/>
              </a:pPr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CA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64EB63-D141-49AA-8336-FAD5CA534F63}" type="slidenum">
              <a:rPr lang="fr-CA"/>
              <a:pPr>
                <a:defRPr/>
              </a:pPr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 style du titre du masque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49E530BD-CD1B-4BFE-A354-25BAA3BBFDFC}" type="slidenum">
              <a:rPr lang="fr-CA"/>
              <a:pPr>
                <a:defRPr/>
              </a:pPr>
              <a:t>‹N°›</a:t>
            </a:fld>
            <a:endParaRPr lang="fr-CA"/>
          </a:p>
        </p:txBody>
      </p:sp>
      <p:sp>
        <p:nvSpPr>
          <p:cNvPr id="1031" name="AutoShape 7"/>
          <p:cNvSpPr>
            <a:spLocks noChangeArrowheads="1"/>
          </p:cNvSpPr>
          <p:nvPr/>
        </p:nvSpPr>
        <p:spPr bwMode="auto">
          <a:xfrm>
            <a:off x="76200" y="76200"/>
            <a:ext cx="8991600" cy="6629400"/>
          </a:xfrm>
          <a:prstGeom prst="roundRect">
            <a:avLst>
              <a:gd name="adj" fmla="val 6880"/>
            </a:avLst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fr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6.jpeg"/><Relationship Id="rId4" Type="http://schemas.openxmlformats.org/officeDocument/2006/relationships/image" Target="../media/image35.w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wmf"/><Relationship Id="rId3" Type="http://schemas.openxmlformats.org/officeDocument/2006/relationships/oleObject" Target="../embeddings/oleObject185.bin"/><Relationship Id="rId7" Type="http://schemas.openxmlformats.org/officeDocument/2006/relationships/oleObject" Target="../embeddings/oleObject18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14.wmf"/><Relationship Id="rId5" Type="http://schemas.openxmlformats.org/officeDocument/2006/relationships/oleObject" Target="../embeddings/oleObject186.bin"/><Relationship Id="rId4" Type="http://schemas.openxmlformats.org/officeDocument/2006/relationships/image" Target="../media/image113.wmf"/><Relationship Id="rId9" Type="http://schemas.openxmlformats.org/officeDocument/2006/relationships/image" Target="../media/image116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13" Type="http://schemas.openxmlformats.org/officeDocument/2006/relationships/oleObject" Target="../embeddings/oleObject87.bin"/><Relationship Id="rId18" Type="http://schemas.openxmlformats.org/officeDocument/2006/relationships/image" Target="../media/image41.wmf"/><Relationship Id="rId3" Type="http://schemas.openxmlformats.org/officeDocument/2006/relationships/oleObject" Target="../embeddings/oleObject81.bin"/><Relationship Id="rId7" Type="http://schemas.openxmlformats.org/officeDocument/2006/relationships/oleObject" Target="../embeddings/oleObject84.bin"/><Relationship Id="rId12" Type="http://schemas.openxmlformats.org/officeDocument/2006/relationships/image" Target="../media/image39.wmf"/><Relationship Id="rId17" Type="http://schemas.openxmlformats.org/officeDocument/2006/relationships/oleObject" Target="../embeddings/oleObject9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0.wmf"/><Relationship Id="rId20" Type="http://schemas.openxmlformats.org/officeDocument/2006/relationships/image" Target="../media/image42.wmf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83.bin"/><Relationship Id="rId11" Type="http://schemas.openxmlformats.org/officeDocument/2006/relationships/oleObject" Target="../embeddings/oleObject86.bin"/><Relationship Id="rId5" Type="http://schemas.openxmlformats.org/officeDocument/2006/relationships/oleObject" Target="../embeddings/oleObject82.bin"/><Relationship Id="rId15" Type="http://schemas.openxmlformats.org/officeDocument/2006/relationships/oleObject" Target="../embeddings/oleObject89.bin"/><Relationship Id="rId10" Type="http://schemas.openxmlformats.org/officeDocument/2006/relationships/image" Target="../media/image38.wmf"/><Relationship Id="rId19" Type="http://schemas.openxmlformats.org/officeDocument/2006/relationships/oleObject" Target="../embeddings/oleObject91.bin"/><Relationship Id="rId4" Type="http://schemas.openxmlformats.org/officeDocument/2006/relationships/image" Target="../media/image10.wmf"/><Relationship Id="rId9" Type="http://schemas.openxmlformats.org/officeDocument/2006/relationships/oleObject" Target="../embeddings/oleObject85.bin"/><Relationship Id="rId14" Type="http://schemas.openxmlformats.org/officeDocument/2006/relationships/oleObject" Target="../embeddings/oleObject88.bin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oleObject" Target="../embeddings/oleObject54.bin"/><Relationship Id="rId7" Type="http://schemas.openxmlformats.org/officeDocument/2006/relationships/oleObject" Target="../embeddings/oleObject5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55.bin"/><Relationship Id="rId10" Type="http://schemas.openxmlformats.org/officeDocument/2006/relationships/image" Target="../media/image16.wmf"/><Relationship Id="rId4" Type="http://schemas.openxmlformats.org/officeDocument/2006/relationships/image" Target="../media/image13.wmf"/><Relationship Id="rId9" Type="http://schemas.openxmlformats.org/officeDocument/2006/relationships/oleObject" Target="../embeddings/oleObject57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oleObject" Target="../embeddings/oleObject54.bin"/><Relationship Id="rId7" Type="http://schemas.openxmlformats.org/officeDocument/2006/relationships/oleObject" Target="../embeddings/oleObject5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55.bin"/><Relationship Id="rId10" Type="http://schemas.openxmlformats.org/officeDocument/2006/relationships/image" Target="../media/image16.wmf"/><Relationship Id="rId4" Type="http://schemas.openxmlformats.org/officeDocument/2006/relationships/image" Target="../media/image13.wmf"/><Relationship Id="rId9" Type="http://schemas.openxmlformats.org/officeDocument/2006/relationships/oleObject" Target="../embeddings/oleObject57.bin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wmf"/><Relationship Id="rId13" Type="http://schemas.openxmlformats.org/officeDocument/2006/relationships/oleObject" Target="../embeddings/oleObject193.bin"/><Relationship Id="rId18" Type="http://schemas.openxmlformats.org/officeDocument/2006/relationships/image" Target="../media/image123.wmf"/><Relationship Id="rId3" Type="http://schemas.openxmlformats.org/officeDocument/2006/relationships/oleObject" Target="../embeddings/oleObject188.bin"/><Relationship Id="rId7" Type="http://schemas.openxmlformats.org/officeDocument/2006/relationships/oleObject" Target="../embeddings/oleObject190.bin"/><Relationship Id="rId12" Type="http://schemas.openxmlformats.org/officeDocument/2006/relationships/image" Target="../media/image120.wmf"/><Relationship Id="rId17" Type="http://schemas.openxmlformats.org/officeDocument/2006/relationships/oleObject" Target="../embeddings/oleObject19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22.wmf"/><Relationship Id="rId20" Type="http://schemas.openxmlformats.org/officeDocument/2006/relationships/image" Target="../media/image124.wmf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17.wmf"/><Relationship Id="rId11" Type="http://schemas.openxmlformats.org/officeDocument/2006/relationships/oleObject" Target="../embeddings/oleObject192.bin"/><Relationship Id="rId5" Type="http://schemas.openxmlformats.org/officeDocument/2006/relationships/oleObject" Target="../embeddings/oleObject189.bin"/><Relationship Id="rId15" Type="http://schemas.openxmlformats.org/officeDocument/2006/relationships/oleObject" Target="../embeddings/oleObject194.bin"/><Relationship Id="rId10" Type="http://schemas.openxmlformats.org/officeDocument/2006/relationships/image" Target="../media/image119.wmf"/><Relationship Id="rId19" Type="http://schemas.openxmlformats.org/officeDocument/2006/relationships/oleObject" Target="../embeddings/oleObject196.bin"/><Relationship Id="rId4" Type="http://schemas.openxmlformats.org/officeDocument/2006/relationships/image" Target="../media/image116.wmf"/><Relationship Id="rId9" Type="http://schemas.openxmlformats.org/officeDocument/2006/relationships/oleObject" Target="../embeddings/oleObject191.bin"/><Relationship Id="rId14" Type="http://schemas.openxmlformats.org/officeDocument/2006/relationships/image" Target="../media/image121.wm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116.wmf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wmf"/><Relationship Id="rId3" Type="http://schemas.openxmlformats.org/officeDocument/2006/relationships/oleObject" Target="../embeddings/oleObject198.bin"/><Relationship Id="rId7" Type="http://schemas.openxmlformats.org/officeDocument/2006/relationships/oleObject" Target="../embeddings/oleObject20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22.wmf"/><Relationship Id="rId5" Type="http://schemas.openxmlformats.org/officeDocument/2006/relationships/oleObject" Target="../embeddings/oleObject199.bin"/><Relationship Id="rId10" Type="http://schemas.openxmlformats.org/officeDocument/2006/relationships/image" Target="../media/image124.wmf"/><Relationship Id="rId4" Type="http://schemas.openxmlformats.org/officeDocument/2006/relationships/image" Target="../media/image121.wmf"/><Relationship Id="rId9" Type="http://schemas.openxmlformats.org/officeDocument/2006/relationships/oleObject" Target="../embeddings/oleObject201.bin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wmf"/><Relationship Id="rId3" Type="http://schemas.openxmlformats.org/officeDocument/2006/relationships/oleObject" Target="../embeddings/oleObject202.bin"/><Relationship Id="rId7" Type="http://schemas.openxmlformats.org/officeDocument/2006/relationships/oleObject" Target="../embeddings/oleObject20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22.wmf"/><Relationship Id="rId5" Type="http://schemas.openxmlformats.org/officeDocument/2006/relationships/oleObject" Target="../embeddings/oleObject203.bin"/><Relationship Id="rId10" Type="http://schemas.openxmlformats.org/officeDocument/2006/relationships/image" Target="../media/image124.wmf"/><Relationship Id="rId4" Type="http://schemas.openxmlformats.org/officeDocument/2006/relationships/image" Target="../media/image121.wmf"/><Relationship Id="rId9" Type="http://schemas.openxmlformats.org/officeDocument/2006/relationships/oleObject" Target="../embeddings/oleObject205.bin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wmf"/><Relationship Id="rId3" Type="http://schemas.openxmlformats.org/officeDocument/2006/relationships/oleObject" Target="../embeddings/oleObject206.bin"/><Relationship Id="rId7" Type="http://schemas.openxmlformats.org/officeDocument/2006/relationships/oleObject" Target="../embeddings/oleObject20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22.wmf"/><Relationship Id="rId5" Type="http://schemas.openxmlformats.org/officeDocument/2006/relationships/oleObject" Target="../embeddings/oleObject207.bin"/><Relationship Id="rId10" Type="http://schemas.openxmlformats.org/officeDocument/2006/relationships/image" Target="../media/image124.wmf"/><Relationship Id="rId4" Type="http://schemas.openxmlformats.org/officeDocument/2006/relationships/image" Target="../media/image121.wmf"/><Relationship Id="rId9" Type="http://schemas.openxmlformats.org/officeDocument/2006/relationships/oleObject" Target="../embeddings/oleObject209.bin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wmf"/><Relationship Id="rId3" Type="http://schemas.openxmlformats.org/officeDocument/2006/relationships/oleObject" Target="../embeddings/oleObject210.bin"/><Relationship Id="rId7" Type="http://schemas.openxmlformats.org/officeDocument/2006/relationships/oleObject" Target="../embeddings/oleObject2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22.wmf"/><Relationship Id="rId5" Type="http://schemas.openxmlformats.org/officeDocument/2006/relationships/oleObject" Target="../embeddings/oleObject211.bin"/><Relationship Id="rId10" Type="http://schemas.openxmlformats.org/officeDocument/2006/relationships/image" Target="../media/image124.wmf"/><Relationship Id="rId4" Type="http://schemas.openxmlformats.org/officeDocument/2006/relationships/image" Target="../media/image121.wmf"/><Relationship Id="rId9" Type="http://schemas.openxmlformats.org/officeDocument/2006/relationships/oleObject" Target="../embeddings/oleObject213.bin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wmf"/><Relationship Id="rId3" Type="http://schemas.openxmlformats.org/officeDocument/2006/relationships/oleObject" Target="../embeddings/oleObject214.bin"/><Relationship Id="rId7" Type="http://schemas.openxmlformats.org/officeDocument/2006/relationships/oleObject" Target="../embeddings/oleObject2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22.wmf"/><Relationship Id="rId5" Type="http://schemas.openxmlformats.org/officeDocument/2006/relationships/oleObject" Target="../embeddings/oleObject215.bin"/><Relationship Id="rId10" Type="http://schemas.openxmlformats.org/officeDocument/2006/relationships/image" Target="../media/image124.wmf"/><Relationship Id="rId4" Type="http://schemas.openxmlformats.org/officeDocument/2006/relationships/image" Target="../media/image121.wmf"/><Relationship Id="rId9" Type="http://schemas.openxmlformats.org/officeDocument/2006/relationships/oleObject" Target="../embeddings/oleObject217.bin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wmf"/><Relationship Id="rId3" Type="http://schemas.openxmlformats.org/officeDocument/2006/relationships/oleObject" Target="../embeddings/oleObject218.bin"/><Relationship Id="rId7" Type="http://schemas.openxmlformats.org/officeDocument/2006/relationships/oleObject" Target="../embeddings/oleObject2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22.wmf"/><Relationship Id="rId5" Type="http://schemas.openxmlformats.org/officeDocument/2006/relationships/oleObject" Target="../embeddings/oleObject219.bin"/><Relationship Id="rId10" Type="http://schemas.openxmlformats.org/officeDocument/2006/relationships/image" Target="../media/image124.wmf"/><Relationship Id="rId4" Type="http://schemas.openxmlformats.org/officeDocument/2006/relationships/image" Target="../media/image121.wmf"/><Relationship Id="rId9" Type="http://schemas.openxmlformats.org/officeDocument/2006/relationships/oleObject" Target="../embeddings/oleObject221.bin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13" Type="http://schemas.openxmlformats.org/officeDocument/2006/relationships/oleObject" Target="../embeddings/oleObject87.bin"/><Relationship Id="rId18" Type="http://schemas.openxmlformats.org/officeDocument/2006/relationships/image" Target="../media/image41.wmf"/><Relationship Id="rId3" Type="http://schemas.openxmlformats.org/officeDocument/2006/relationships/oleObject" Target="../embeddings/oleObject81.bin"/><Relationship Id="rId7" Type="http://schemas.openxmlformats.org/officeDocument/2006/relationships/oleObject" Target="../embeddings/oleObject84.bin"/><Relationship Id="rId12" Type="http://schemas.openxmlformats.org/officeDocument/2006/relationships/image" Target="../media/image39.wmf"/><Relationship Id="rId17" Type="http://schemas.openxmlformats.org/officeDocument/2006/relationships/oleObject" Target="../embeddings/oleObject9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0.wmf"/><Relationship Id="rId20" Type="http://schemas.openxmlformats.org/officeDocument/2006/relationships/image" Target="../media/image42.wmf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83.bin"/><Relationship Id="rId11" Type="http://schemas.openxmlformats.org/officeDocument/2006/relationships/oleObject" Target="../embeddings/oleObject86.bin"/><Relationship Id="rId5" Type="http://schemas.openxmlformats.org/officeDocument/2006/relationships/oleObject" Target="../embeddings/oleObject82.bin"/><Relationship Id="rId15" Type="http://schemas.openxmlformats.org/officeDocument/2006/relationships/oleObject" Target="../embeddings/oleObject89.bin"/><Relationship Id="rId10" Type="http://schemas.openxmlformats.org/officeDocument/2006/relationships/image" Target="../media/image38.wmf"/><Relationship Id="rId19" Type="http://schemas.openxmlformats.org/officeDocument/2006/relationships/oleObject" Target="../embeddings/oleObject91.bin"/><Relationship Id="rId4" Type="http://schemas.openxmlformats.org/officeDocument/2006/relationships/image" Target="../media/image10.wmf"/><Relationship Id="rId9" Type="http://schemas.openxmlformats.org/officeDocument/2006/relationships/oleObject" Target="../embeddings/oleObject85.bin"/><Relationship Id="rId14" Type="http://schemas.openxmlformats.org/officeDocument/2006/relationships/oleObject" Target="../embeddings/oleObject88.bin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oleObject" Target="../embeddings/oleObject54.bin"/><Relationship Id="rId7" Type="http://schemas.openxmlformats.org/officeDocument/2006/relationships/oleObject" Target="../embeddings/oleObject56.bin"/><Relationship Id="rId12" Type="http://schemas.openxmlformats.org/officeDocument/2006/relationships/image" Target="../media/image1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4.wmf"/><Relationship Id="rId11" Type="http://schemas.openxmlformats.org/officeDocument/2006/relationships/oleObject" Target="../embeddings/oleObject223.bin"/><Relationship Id="rId5" Type="http://schemas.openxmlformats.org/officeDocument/2006/relationships/oleObject" Target="../embeddings/oleObject222.bin"/><Relationship Id="rId10" Type="http://schemas.openxmlformats.org/officeDocument/2006/relationships/image" Target="../media/image16.wmf"/><Relationship Id="rId4" Type="http://schemas.openxmlformats.org/officeDocument/2006/relationships/image" Target="../media/image13.wmf"/><Relationship Id="rId9" Type="http://schemas.openxmlformats.org/officeDocument/2006/relationships/oleObject" Target="../embeddings/oleObject57.bin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32.bin"/><Relationship Id="rId18" Type="http://schemas.openxmlformats.org/officeDocument/2006/relationships/oleObject" Target="../embeddings/oleObject235.bin"/><Relationship Id="rId26" Type="http://schemas.openxmlformats.org/officeDocument/2006/relationships/oleObject" Target="../embeddings/oleObject239.bin"/><Relationship Id="rId39" Type="http://schemas.openxmlformats.org/officeDocument/2006/relationships/image" Target="../media/image140.wmf"/><Relationship Id="rId21" Type="http://schemas.openxmlformats.org/officeDocument/2006/relationships/image" Target="../media/image131.wmf"/><Relationship Id="rId34" Type="http://schemas.openxmlformats.org/officeDocument/2006/relationships/oleObject" Target="../embeddings/oleObject243.bin"/><Relationship Id="rId42" Type="http://schemas.openxmlformats.org/officeDocument/2006/relationships/oleObject" Target="../embeddings/oleObject247.bin"/><Relationship Id="rId47" Type="http://schemas.openxmlformats.org/officeDocument/2006/relationships/image" Target="../media/image144.wmf"/><Relationship Id="rId50" Type="http://schemas.openxmlformats.org/officeDocument/2006/relationships/oleObject" Target="../embeddings/oleObject251.bin"/><Relationship Id="rId55" Type="http://schemas.openxmlformats.org/officeDocument/2006/relationships/image" Target="../media/image148.wmf"/><Relationship Id="rId7" Type="http://schemas.openxmlformats.org/officeDocument/2006/relationships/oleObject" Target="../embeddings/oleObject226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34.bin"/><Relationship Id="rId29" Type="http://schemas.openxmlformats.org/officeDocument/2006/relationships/image" Target="../media/image135.wmf"/><Relationship Id="rId11" Type="http://schemas.openxmlformats.org/officeDocument/2006/relationships/oleObject" Target="../embeddings/oleObject230.bin"/><Relationship Id="rId24" Type="http://schemas.openxmlformats.org/officeDocument/2006/relationships/oleObject" Target="../embeddings/oleObject238.bin"/><Relationship Id="rId32" Type="http://schemas.openxmlformats.org/officeDocument/2006/relationships/oleObject" Target="../embeddings/oleObject242.bin"/><Relationship Id="rId37" Type="http://schemas.openxmlformats.org/officeDocument/2006/relationships/image" Target="../media/image139.wmf"/><Relationship Id="rId40" Type="http://schemas.openxmlformats.org/officeDocument/2006/relationships/oleObject" Target="../embeddings/oleObject246.bin"/><Relationship Id="rId45" Type="http://schemas.openxmlformats.org/officeDocument/2006/relationships/image" Target="../media/image143.wmf"/><Relationship Id="rId53" Type="http://schemas.openxmlformats.org/officeDocument/2006/relationships/image" Target="../media/image147.wmf"/><Relationship Id="rId5" Type="http://schemas.openxmlformats.org/officeDocument/2006/relationships/oleObject" Target="../embeddings/oleObject225.bin"/><Relationship Id="rId10" Type="http://schemas.openxmlformats.org/officeDocument/2006/relationships/oleObject" Target="../embeddings/oleObject229.bin"/><Relationship Id="rId19" Type="http://schemas.openxmlformats.org/officeDocument/2006/relationships/image" Target="../media/image130.wmf"/><Relationship Id="rId31" Type="http://schemas.openxmlformats.org/officeDocument/2006/relationships/image" Target="../media/image136.wmf"/><Relationship Id="rId44" Type="http://schemas.openxmlformats.org/officeDocument/2006/relationships/oleObject" Target="../embeddings/oleObject248.bin"/><Relationship Id="rId52" Type="http://schemas.openxmlformats.org/officeDocument/2006/relationships/oleObject" Target="../embeddings/oleObject252.bin"/><Relationship Id="rId4" Type="http://schemas.openxmlformats.org/officeDocument/2006/relationships/image" Target="../media/image126.wmf"/><Relationship Id="rId9" Type="http://schemas.openxmlformats.org/officeDocument/2006/relationships/oleObject" Target="../embeddings/oleObject228.bin"/><Relationship Id="rId14" Type="http://schemas.openxmlformats.org/officeDocument/2006/relationships/oleObject" Target="../embeddings/oleObject233.bin"/><Relationship Id="rId22" Type="http://schemas.openxmlformats.org/officeDocument/2006/relationships/oleObject" Target="../embeddings/oleObject237.bin"/><Relationship Id="rId27" Type="http://schemas.openxmlformats.org/officeDocument/2006/relationships/image" Target="../media/image134.wmf"/><Relationship Id="rId30" Type="http://schemas.openxmlformats.org/officeDocument/2006/relationships/oleObject" Target="../embeddings/oleObject241.bin"/><Relationship Id="rId35" Type="http://schemas.openxmlformats.org/officeDocument/2006/relationships/image" Target="../media/image138.wmf"/><Relationship Id="rId43" Type="http://schemas.openxmlformats.org/officeDocument/2006/relationships/image" Target="../media/image142.wmf"/><Relationship Id="rId48" Type="http://schemas.openxmlformats.org/officeDocument/2006/relationships/oleObject" Target="../embeddings/oleObject250.bin"/><Relationship Id="rId8" Type="http://schemas.openxmlformats.org/officeDocument/2006/relationships/oleObject" Target="../embeddings/oleObject227.bin"/><Relationship Id="rId51" Type="http://schemas.openxmlformats.org/officeDocument/2006/relationships/image" Target="../media/image146.wmf"/><Relationship Id="rId3" Type="http://schemas.openxmlformats.org/officeDocument/2006/relationships/oleObject" Target="../embeddings/oleObject224.bin"/><Relationship Id="rId12" Type="http://schemas.openxmlformats.org/officeDocument/2006/relationships/oleObject" Target="../embeddings/oleObject231.bin"/><Relationship Id="rId17" Type="http://schemas.openxmlformats.org/officeDocument/2006/relationships/image" Target="../media/image129.wmf"/><Relationship Id="rId25" Type="http://schemas.openxmlformats.org/officeDocument/2006/relationships/image" Target="../media/image133.wmf"/><Relationship Id="rId33" Type="http://schemas.openxmlformats.org/officeDocument/2006/relationships/image" Target="../media/image137.wmf"/><Relationship Id="rId38" Type="http://schemas.openxmlformats.org/officeDocument/2006/relationships/oleObject" Target="../embeddings/oleObject245.bin"/><Relationship Id="rId46" Type="http://schemas.openxmlformats.org/officeDocument/2006/relationships/oleObject" Target="../embeddings/oleObject249.bin"/><Relationship Id="rId20" Type="http://schemas.openxmlformats.org/officeDocument/2006/relationships/oleObject" Target="../embeddings/oleObject236.bin"/><Relationship Id="rId41" Type="http://schemas.openxmlformats.org/officeDocument/2006/relationships/image" Target="../media/image141.wmf"/><Relationship Id="rId54" Type="http://schemas.openxmlformats.org/officeDocument/2006/relationships/oleObject" Target="../embeddings/oleObject253.bin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27.wmf"/><Relationship Id="rId15" Type="http://schemas.openxmlformats.org/officeDocument/2006/relationships/image" Target="../media/image128.wmf"/><Relationship Id="rId23" Type="http://schemas.openxmlformats.org/officeDocument/2006/relationships/image" Target="../media/image132.wmf"/><Relationship Id="rId28" Type="http://schemas.openxmlformats.org/officeDocument/2006/relationships/oleObject" Target="../embeddings/oleObject240.bin"/><Relationship Id="rId36" Type="http://schemas.openxmlformats.org/officeDocument/2006/relationships/oleObject" Target="../embeddings/oleObject244.bin"/><Relationship Id="rId49" Type="http://schemas.openxmlformats.org/officeDocument/2006/relationships/image" Target="../media/image145.wmf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wmf"/><Relationship Id="rId3" Type="http://schemas.openxmlformats.org/officeDocument/2006/relationships/oleObject" Target="../embeddings/oleObject218.bin"/><Relationship Id="rId7" Type="http://schemas.openxmlformats.org/officeDocument/2006/relationships/oleObject" Target="../embeddings/oleObject2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22.wmf"/><Relationship Id="rId5" Type="http://schemas.openxmlformats.org/officeDocument/2006/relationships/oleObject" Target="../embeddings/oleObject219.bin"/><Relationship Id="rId10" Type="http://schemas.openxmlformats.org/officeDocument/2006/relationships/image" Target="../media/image124.wmf"/><Relationship Id="rId4" Type="http://schemas.openxmlformats.org/officeDocument/2006/relationships/image" Target="../media/image121.wmf"/><Relationship Id="rId9" Type="http://schemas.openxmlformats.org/officeDocument/2006/relationships/oleObject" Target="../embeddings/oleObject221.bin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wmf"/><Relationship Id="rId3" Type="http://schemas.openxmlformats.org/officeDocument/2006/relationships/oleObject" Target="../embeddings/oleObject218.bin"/><Relationship Id="rId7" Type="http://schemas.openxmlformats.org/officeDocument/2006/relationships/oleObject" Target="../embeddings/oleObject2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22.wmf"/><Relationship Id="rId5" Type="http://schemas.openxmlformats.org/officeDocument/2006/relationships/oleObject" Target="../embeddings/oleObject219.bin"/><Relationship Id="rId10" Type="http://schemas.openxmlformats.org/officeDocument/2006/relationships/image" Target="../media/image124.wmf"/><Relationship Id="rId4" Type="http://schemas.openxmlformats.org/officeDocument/2006/relationships/image" Target="../media/image121.wmf"/><Relationship Id="rId9" Type="http://schemas.openxmlformats.org/officeDocument/2006/relationships/oleObject" Target="../embeddings/oleObject221.bin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98.bin"/><Relationship Id="rId18" Type="http://schemas.openxmlformats.org/officeDocument/2006/relationships/image" Target="../media/image41.wmf"/><Relationship Id="rId26" Type="http://schemas.openxmlformats.org/officeDocument/2006/relationships/oleObject" Target="../embeddings/oleObject106.bin"/><Relationship Id="rId39" Type="http://schemas.openxmlformats.org/officeDocument/2006/relationships/image" Target="../media/image50.wmf"/><Relationship Id="rId21" Type="http://schemas.openxmlformats.org/officeDocument/2006/relationships/oleObject" Target="../embeddings/oleObject103.bin"/><Relationship Id="rId34" Type="http://schemas.openxmlformats.org/officeDocument/2006/relationships/oleObject" Target="../embeddings/oleObject110.bin"/><Relationship Id="rId42" Type="http://schemas.openxmlformats.org/officeDocument/2006/relationships/oleObject" Target="../embeddings/oleObject116.bin"/><Relationship Id="rId47" Type="http://schemas.openxmlformats.org/officeDocument/2006/relationships/image" Target="../media/image54.wmf"/><Relationship Id="rId50" Type="http://schemas.openxmlformats.org/officeDocument/2006/relationships/oleObject" Target="../embeddings/oleObject120.bin"/><Relationship Id="rId7" Type="http://schemas.openxmlformats.org/officeDocument/2006/relationships/oleObject" Target="../embeddings/oleObject9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0.wmf"/><Relationship Id="rId29" Type="http://schemas.openxmlformats.org/officeDocument/2006/relationships/image" Target="../media/image47.wmf"/><Relationship Id="rId11" Type="http://schemas.openxmlformats.org/officeDocument/2006/relationships/oleObject" Target="../embeddings/oleObject97.bin"/><Relationship Id="rId24" Type="http://schemas.openxmlformats.org/officeDocument/2006/relationships/oleObject" Target="../embeddings/oleObject105.bin"/><Relationship Id="rId32" Type="http://schemas.openxmlformats.org/officeDocument/2006/relationships/oleObject" Target="../embeddings/oleObject109.bin"/><Relationship Id="rId37" Type="http://schemas.openxmlformats.org/officeDocument/2006/relationships/oleObject" Target="../embeddings/oleObject113.bin"/><Relationship Id="rId40" Type="http://schemas.openxmlformats.org/officeDocument/2006/relationships/oleObject" Target="../embeddings/oleObject115.bin"/><Relationship Id="rId45" Type="http://schemas.openxmlformats.org/officeDocument/2006/relationships/image" Target="../media/image53.wmf"/><Relationship Id="rId5" Type="http://schemas.openxmlformats.org/officeDocument/2006/relationships/oleObject" Target="../embeddings/oleObject93.bin"/><Relationship Id="rId15" Type="http://schemas.openxmlformats.org/officeDocument/2006/relationships/oleObject" Target="../embeddings/oleObject100.bin"/><Relationship Id="rId23" Type="http://schemas.openxmlformats.org/officeDocument/2006/relationships/image" Target="../media/image44.wmf"/><Relationship Id="rId28" Type="http://schemas.openxmlformats.org/officeDocument/2006/relationships/oleObject" Target="../embeddings/oleObject107.bin"/><Relationship Id="rId36" Type="http://schemas.openxmlformats.org/officeDocument/2006/relationships/oleObject" Target="../embeddings/oleObject112.bin"/><Relationship Id="rId49" Type="http://schemas.openxmlformats.org/officeDocument/2006/relationships/image" Target="../media/image55.wmf"/><Relationship Id="rId10" Type="http://schemas.openxmlformats.org/officeDocument/2006/relationships/image" Target="../media/image38.wmf"/><Relationship Id="rId19" Type="http://schemas.openxmlformats.org/officeDocument/2006/relationships/oleObject" Target="../embeddings/oleObject102.bin"/><Relationship Id="rId31" Type="http://schemas.openxmlformats.org/officeDocument/2006/relationships/image" Target="../media/image48.wmf"/><Relationship Id="rId44" Type="http://schemas.openxmlformats.org/officeDocument/2006/relationships/oleObject" Target="../embeddings/oleObject117.bin"/><Relationship Id="rId52" Type="http://schemas.openxmlformats.org/officeDocument/2006/relationships/oleObject" Target="../embeddings/oleObject122.bin"/><Relationship Id="rId4" Type="http://schemas.openxmlformats.org/officeDocument/2006/relationships/image" Target="../media/image10.wmf"/><Relationship Id="rId9" Type="http://schemas.openxmlformats.org/officeDocument/2006/relationships/oleObject" Target="../embeddings/oleObject96.bin"/><Relationship Id="rId14" Type="http://schemas.openxmlformats.org/officeDocument/2006/relationships/oleObject" Target="../embeddings/oleObject99.bin"/><Relationship Id="rId22" Type="http://schemas.openxmlformats.org/officeDocument/2006/relationships/oleObject" Target="../embeddings/oleObject104.bin"/><Relationship Id="rId27" Type="http://schemas.openxmlformats.org/officeDocument/2006/relationships/image" Target="../media/image46.wmf"/><Relationship Id="rId30" Type="http://schemas.openxmlformats.org/officeDocument/2006/relationships/oleObject" Target="../embeddings/oleObject108.bin"/><Relationship Id="rId35" Type="http://schemas.openxmlformats.org/officeDocument/2006/relationships/oleObject" Target="../embeddings/oleObject111.bin"/><Relationship Id="rId43" Type="http://schemas.openxmlformats.org/officeDocument/2006/relationships/image" Target="../media/image52.wmf"/><Relationship Id="rId48" Type="http://schemas.openxmlformats.org/officeDocument/2006/relationships/oleObject" Target="../embeddings/oleObject119.bin"/><Relationship Id="rId8" Type="http://schemas.openxmlformats.org/officeDocument/2006/relationships/image" Target="../media/image37.wmf"/><Relationship Id="rId51" Type="http://schemas.openxmlformats.org/officeDocument/2006/relationships/oleObject" Target="../embeddings/oleObject121.bin"/><Relationship Id="rId3" Type="http://schemas.openxmlformats.org/officeDocument/2006/relationships/oleObject" Target="../embeddings/oleObject92.bin"/><Relationship Id="rId12" Type="http://schemas.openxmlformats.org/officeDocument/2006/relationships/image" Target="../media/image39.wmf"/><Relationship Id="rId17" Type="http://schemas.openxmlformats.org/officeDocument/2006/relationships/oleObject" Target="../embeddings/oleObject101.bin"/><Relationship Id="rId25" Type="http://schemas.openxmlformats.org/officeDocument/2006/relationships/image" Target="../media/image45.wmf"/><Relationship Id="rId33" Type="http://schemas.openxmlformats.org/officeDocument/2006/relationships/image" Target="../media/image49.wmf"/><Relationship Id="rId38" Type="http://schemas.openxmlformats.org/officeDocument/2006/relationships/oleObject" Target="../embeddings/oleObject114.bin"/><Relationship Id="rId46" Type="http://schemas.openxmlformats.org/officeDocument/2006/relationships/oleObject" Target="../embeddings/oleObject118.bin"/><Relationship Id="rId20" Type="http://schemas.openxmlformats.org/officeDocument/2006/relationships/image" Target="../media/image42.wmf"/><Relationship Id="rId41" Type="http://schemas.openxmlformats.org/officeDocument/2006/relationships/image" Target="../media/image51.wmf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94.bin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5" Type="http://schemas.openxmlformats.org/officeDocument/2006/relationships/oleObject" Target="../embeddings/oleObject255.bin"/><Relationship Id="rId4" Type="http://schemas.openxmlformats.org/officeDocument/2006/relationships/image" Target="../media/image150.wmf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gif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8.bin"/><Relationship Id="rId18" Type="http://schemas.openxmlformats.org/officeDocument/2006/relationships/oleObject" Target="../embeddings/oleObject11.bin"/><Relationship Id="rId26" Type="http://schemas.openxmlformats.org/officeDocument/2006/relationships/image" Target="../media/image8.wmf"/><Relationship Id="rId39" Type="http://schemas.openxmlformats.org/officeDocument/2006/relationships/oleObject" Target="../embeddings/oleObject23.bin"/><Relationship Id="rId21" Type="http://schemas.openxmlformats.org/officeDocument/2006/relationships/image" Target="../media/image7.wmf"/><Relationship Id="rId34" Type="http://schemas.openxmlformats.org/officeDocument/2006/relationships/image" Target="../media/image12.wmf"/><Relationship Id="rId42" Type="http://schemas.openxmlformats.org/officeDocument/2006/relationships/image" Target="../media/image16.wmf"/><Relationship Id="rId47" Type="http://schemas.openxmlformats.org/officeDocument/2006/relationships/oleObject" Target="../embeddings/oleObject27.bin"/><Relationship Id="rId50" Type="http://schemas.openxmlformats.org/officeDocument/2006/relationships/image" Target="../media/image20.wmf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.wmf"/><Relationship Id="rId29" Type="http://schemas.openxmlformats.org/officeDocument/2006/relationships/oleObject" Target="../embeddings/oleObject18.bin"/><Relationship Id="rId11" Type="http://schemas.openxmlformats.org/officeDocument/2006/relationships/oleObject" Target="../embeddings/oleObject7.bin"/><Relationship Id="rId24" Type="http://schemas.openxmlformats.org/officeDocument/2006/relationships/oleObject" Target="../embeddings/oleObject15.bin"/><Relationship Id="rId32" Type="http://schemas.openxmlformats.org/officeDocument/2006/relationships/image" Target="../media/image11.wmf"/><Relationship Id="rId37" Type="http://schemas.openxmlformats.org/officeDocument/2006/relationships/oleObject" Target="../embeddings/oleObject22.bin"/><Relationship Id="rId40" Type="http://schemas.openxmlformats.org/officeDocument/2006/relationships/image" Target="../media/image15.wmf"/><Relationship Id="rId45" Type="http://schemas.openxmlformats.org/officeDocument/2006/relationships/oleObject" Target="../embeddings/oleObject26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9.bin"/><Relationship Id="rId23" Type="http://schemas.openxmlformats.org/officeDocument/2006/relationships/oleObject" Target="../embeddings/oleObject14.bin"/><Relationship Id="rId28" Type="http://schemas.openxmlformats.org/officeDocument/2006/relationships/image" Target="../media/image9.wmf"/><Relationship Id="rId36" Type="http://schemas.openxmlformats.org/officeDocument/2006/relationships/image" Target="../media/image13.wmf"/><Relationship Id="rId49" Type="http://schemas.openxmlformats.org/officeDocument/2006/relationships/oleObject" Target="../embeddings/oleObject28.bin"/><Relationship Id="rId10" Type="http://schemas.openxmlformats.org/officeDocument/2006/relationships/oleObject" Target="../embeddings/oleObject6.bin"/><Relationship Id="rId19" Type="http://schemas.openxmlformats.org/officeDocument/2006/relationships/image" Target="../media/image6.wmf"/><Relationship Id="rId31" Type="http://schemas.openxmlformats.org/officeDocument/2006/relationships/oleObject" Target="../embeddings/oleObject19.bin"/><Relationship Id="rId44" Type="http://schemas.openxmlformats.org/officeDocument/2006/relationships/image" Target="../media/image17.wmf"/><Relationship Id="rId52" Type="http://schemas.openxmlformats.org/officeDocument/2006/relationships/image" Target="../media/image21.wmf"/><Relationship Id="rId4" Type="http://schemas.openxmlformats.org/officeDocument/2006/relationships/image" Target="../media/image1.wmf"/><Relationship Id="rId9" Type="http://schemas.openxmlformats.org/officeDocument/2006/relationships/oleObject" Target="../embeddings/oleObject5.bin"/><Relationship Id="rId14" Type="http://schemas.openxmlformats.org/officeDocument/2006/relationships/image" Target="../media/image4.wmf"/><Relationship Id="rId22" Type="http://schemas.openxmlformats.org/officeDocument/2006/relationships/oleObject" Target="../embeddings/oleObject13.bin"/><Relationship Id="rId27" Type="http://schemas.openxmlformats.org/officeDocument/2006/relationships/oleObject" Target="../embeddings/oleObject17.bin"/><Relationship Id="rId30" Type="http://schemas.openxmlformats.org/officeDocument/2006/relationships/image" Target="../media/image10.wmf"/><Relationship Id="rId35" Type="http://schemas.openxmlformats.org/officeDocument/2006/relationships/oleObject" Target="../embeddings/oleObject21.bin"/><Relationship Id="rId43" Type="http://schemas.openxmlformats.org/officeDocument/2006/relationships/oleObject" Target="../embeddings/oleObject25.bin"/><Relationship Id="rId48" Type="http://schemas.openxmlformats.org/officeDocument/2006/relationships/image" Target="../media/image19.wmf"/><Relationship Id="rId8" Type="http://schemas.openxmlformats.org/officeDocument/2006/relationships/image" Target="../media/image2.wmf"/><Relationship Id="rId51" Type="http://schemas.openxmlformats.org/officeDocument/2006/relationships/oleObject" Target="../embeddings/oleObject29.bin"/><Relationship Id="rId3" Type="http://schemas.openxmlformats.org/officeDocument/2006/relationships/oleObject" Target="../embeddings/oleObject1.bin"/><Relationship Id="rId12" Type="http://schemas.openxmlformats.org/officeDocument/2006/relationships/image" Target="../media/image3.wmf"/><Relationship Id="rId17" Type="http://schemas.openxmlformats.org/officeDocument/2006/relationships/oleObject" Target="../embeddings/oleObject10.bin"/><Relationship Id="rId25" Type="http://schemas.openxmlformats.org/officeDocument/2006/relationships/oleObject" Target="../embeddings/oleObject16.bin"/><Relationship Id="rId33" Type="http://schemas.openxmlformats.org/officeDocument/2006/relationships/oleObject" Target="../embeddings/oleObject20.bin"/><Relationship Id="rId38" Type="http://schemas.openxmlformats.org/officeDocument/2006/relationships/image" Target="../media/image14.wmf"/><Relationship Id="rId46" Type="http://schemas.openxmlformats.org/officeDocument/2006/relationships/image" Target="../media/image18.wmf"/><Relationship Id="rId20" Type="http://schemas.openxmlformats.org/officeDocument/2006/relationships/oleObject" Target="../embeddings/oleObject12.bin"/><Relationship Id="rId41" Type="http://schemas.openxmlformats.org/officeDocument/2006/relationships/oleObject" Target="../embeddings/oleObject24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37.bin"/><Relationship Id="rId18" Type="http://schemas.openxmlformats.org/officeDocument/2006/relationships/oleObject" Target="../embeddings/oleObject40.bin"/><Relationship Id="rId26" Type="http://schemas.openxmlformats.org/officeDocument/2006/relationships/image" Target="../media/image8.wmf"/><Relationship Id="rId39" Type="http://schemas.openxmlformats.org/officeDocument/2006/relationships/oleObject" Target="../embeddings/oleObject53.bin"/><Relationship Id="rId21" Type="http://schemas.openxmlformats.org/officeDocument/2006/relationships/image" Target="../media/image7.wmf"/><Relationship Id="rId34" Type="http://schemas.openxmlformats.org/officeDocument/2006/relationships/image" Target="../media/image12.wmf"/><Relationship Id="rId42" Type="http://schemas.openxmlformats.org/officeDocument/2006/relationships/oleObject" Target="../embeddings/oleObject55.bin"/><Relationship Id="rId47" Type="http://schemas.openxmlformats.org/officeDocument/2006/relationships/image" Target="../media/image16.wmf"/><Relationship Id="rId50" Type="http://schemas.openxmlformats.org/officeDocument/2006/relationships/oleObject" Target="../embeddings/oleObject59.bin"/><Relationship Id="rId7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.wmf"/><Relationship Id="rId29" Type="http://schemas.openxmlformats.org/officeDocument/2006/relationships/oleObject" Target="../embeddings/oleObject47.bin"/><Relationship Id="rId11" Type="http://schemas.openxmlformats.org/officeDocument/2006/relationships/oleObject" Target="../embeddings/oleObject36.bin"/><Relationship Id="rId24" Type="http://schemas.openxmlformats.org/officeDocument/2006/relationships/oleObject" Target="../embeddings/oleObject44.bin"/><Relationship Id="rId32" Type="http://schemas.openxmlformats.org/officeDocument/2006/relationships/image" Target="../media/image11.wmf"/><Relationship Id="rId37" Type="http://schemas.openxmlformats.org/officeDocument/2006/relationships/oleObject" Target="../embeddings/oleObject51.bin"/><Relationship Id="rId40" Type="http://schemas.openxmlformats.org/officeDocument/2006/relationships/oleObject" Target="../embeddings/oleObject54.bin"/><Relationship Id="rId45" Type="http://schemas.openxmlformats.org/officeDocument/2006/relationships/image" Target="../media/image15.wmf"/><Relationship Id="rId5" Type="http://schemas.openxmlformats.org/officeDocument/2006/relationships/oleObject" Target="../embeddings/oleObject31.bin"/><Relationship Id="rId15" Type="http://schemas.openxmlformats.org/officeDocument/2006/relationships/oleObject" Target="../embeddings/oleObject38.bin"/><Relationship Id="rId23" Type="http://schemas.openxmlformats.org/officeDocument/2006/relationships/oleObject" Target="../embeddings/oleObject43.bin"/><Relationship Id="rId28" Type="http://schemas.openxmlformats.org/officeDocument/2006/relationships/image" Target="../media/image9.wmf"/><Relationship Id="rId36" Type="http://schemas.openxmlformats.org/officeDocument/2006/relationships/image" Target="../media/image22.wmf"/><Relationship Id="rId49" Type="http://schemas.openxmlformats.org/officeDocument/2006/relationships/image" Target="../media/image23.wmf"/><Relationship Id="rId10" Type="http://schemas.openxmlformats.org/officeDocument/2006/relationships/oleObject" Target="../embeddings/oleObject35.bin"/><Relationship Id="rId19" Type="http://schemas.openxmlformats.org/officeDocument/2006/relationships/image" Target="../media/image6.wmf"/><Relationship Id="rId31" Type="http://schemas.openxmlformats.org/officeDocument/2006/relationships/oleObject" Target="../embeddings/oleObject48.bin"/><Relationship Id="rId44" Type="http://schemas.openxmlformats.org/officeDocument/2006/relationships/oleObject" Target="../embeddings/oleObject56.bin"/><Relationship Id="rId4" Type="http://schemas.openxmlformats.org/officeDocument/2006/relationships/image" Target="../media/image1.wmf"/><Relationship Id="rId9" Type="http://schemas.openxmlformats.org/officeDocument/2006/relationships/oleObject" Target="../embeddings/oleObject34.bin"/><Relationship Id="rId14" Type="http://schemas.openxmlformats.org/officeDocument/2006/relationships/image" Target="../media/image4.wmf"/><Relationship Id="rId22" Type="http://schemas.openxmlformats.org/officeDocument/2006/relationships/oleObject" Target="../embeddings/oleObject42.bin"/><Relationship Id="rId27" Type="http://schemas.openxmlformats.org/officeDocument/2006/relationships/oleObject" Target="../embeddings/oleObject46.bin"/><Relationship Id="rId30" Type="http://schemas.openxmlformats.org/officeDocument/2006/relationships/image" Target="../media/image10.wmf"/><Relationship Id="rId35" Type="http://schemas.openxmlformats.org/officeDocument/2006/relationships/oleObject" Target="../embeddings/oleObject50.bin"/><Relationship Id="rId43" Type="http://schemas.openxmlformats.org/officeDocument/2006/relationships/image" Target="../media/image14.wmf"/><Relationship Id="rId48" Type="http://schemas.openxmlformats.org/officeDocument/2006/relationships/oleObject" Target="../embeddings/oleObject58.bin"/><Relationship Id="rId8" Type="http://schemas.openxmlformats.org/officeDocument/2006/relationships/image" Target="../media/image2.wmf"/><Relationship Id="rId51" Type="http://schemas.openxmlformats.org/officeDocument/2006/relationships/image" Target="../media/image24.wmf"/><Relationship Id="rId3" Type="http://schemas.openxmlformats.org/officeDocument/2006/relationships/oleObject" Target="../embeddings/oleObject30.bin"/><Relationship Id="rId12" Type="http://schemas.openxmlformats.org/officeDocument/2006/relationships/image" Target="../media/image3.wmf"/><Relationship Id="rId17" Type="http://schemas.openxmlformats.org/officeDocument/2006/relationships/oleObject" Target="../embeddings/oleObject39.bin"/><Relationship Id="rId25" Type="http://schemas.openxmlformats.org/officeDocument/2006/relationships/oleObject" Target="../embeddings/oleObject45.bin"/><Relationship Id="rId33" Type="http://schemas.openxmlformats.org/officeDocument/2006/relationships/oleObject" Target="../embeddings/oleObject49.bin"/><Relationship Id="rId38" Type="http://schemas.openxmlformats.org/officeDocument/2006/relationships/oleObject" Target="../embeddings/oleObject52.bin"/><Relationship Id="rId46" Type="http://schemas.openxmlformats.org/officeDocument/2006/relationships/oleObject" Target="../embeddings/oleObject57.bin"/><Relationship Id="rId20" Type="http://schemas.openxmlformats.org/officeDocument/2006/relationships/oleObject" Target="../embeddings/oleObject41.bin"/><Relationship Id="rId41" Type="http://schemas.openxmlformats.org/officeDocument/2006/relationships/image" Target="../media/image13.wmf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2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3" Type="http://schemas.openxmlformats.org/officeDocument/2006/relationships/oleObject" Target="../embeddings/oleObject123.bin"/><Relationship Id="rId7" Type="http://schemas.openxmlformats.org/officeDocument/2006/relationships/oleObject" Target="../embeddings/oleObject12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124.bin"/><Relationship Id="rId10" Type="http://schemas.openxmlformats.org/officeDocument/2006/relationships/image" Target="../media/image64.wmf"/><Relationship Id="rId4" Type="http://schemas.openxmlformats.org/officeDocument/2006/relationships/image" Target="../media/image61.wmf"/><Relationship Id="rId9" Type="http://schemas.openxmlformats.org/officeDocument/2006/relationships/oleObject" Target="../embeddings/oleObject126.bin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13" Type="http://schemas.openxmlformats.org/officeDocument/2006/relationships/oleObject" Target="../embeddings/oleObject67.bin"/><Relationship Id="rId18" Type="http://schemas.openxmlformats.org/officeDocument/2006/relationships/oleObject" Target="../embeddings/oleObject70.bin"/><Relationship Id="rId3" Type="http://schemas.openxmlformats.org/officeDocument/2006/relationships/image" Target="../media/image31.png"/><Relationship Id="rId21" Type="http://schemas.openxmlformats.org/officeDocument/2006/relationships/image" Target="../media/image29.wmf"/><Relationship Id="rId7" Type="http://schemas.openxmlformats.org/officeDocument/2006/relationships/oleObject" Target="../embeddings/oleObject62.bin"/><Relationship Id="rId12" Type="http://schemas.openxmlformats.org/officeDocument/2006/relationships/oleObject" Target="../embeddings/oleObject66.bin"/><Relationship Id="rId17" Type="http://schemas.openxmlformats.org/officeDocument/2006/relationships/oleObject" Target="../embeddings/oleObject6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8.wmf"/><Relationship Id="rId20" Type="http://schemas.openxmlformats.org/officeDocument/2006/relationships/oleObject" Target="../embeddings/oleObject72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1.bin"/><Relationship Id="rId11" Type="http://schemas.openxmlformats.org/officeDocument/2006/relationships/oleObject" Target="../embeddings/oleObject65.bin"/><Relationship Id="rId24" Type="http://schemas.openxmlformats.org/officeDocument/2006/relationships/image" Target="../media/image30.wmf"/><Relationship Id="rId5" Type="http://schemas.openxmlformats.org/officeDocument/2006/relationships/image" Target="../media/image1.wmf"/><Relationship Id="rId15" Type="http://schemas.openxmlformats.org/officeDocument/2006/relationships/oleObject" Target="../embeddings/oleObject68.bin"/><Relationship Id="rId23" Type="http://schemas.openxmlformats.org/officeDocument/2006/relationships/oleObject" Target="../embeddings/oleObject73.bin"/><Relationship Id="rId10" Type="http://schemas.openxmlformats.org/officeDocument/2006/relationships/image" Target="../media/image2.wmf"/><Relationship Id="rId19" Type="http://schemas.openxmlformats.org/officeDocument/2006/relationships/oleObject" Target="../embeddings/oleObject71.bin"/><Relationship Id="rId4" Type="http://schemas.openxmlformats.org/officeDocument/2006/relationships/oleObject" Target="../embeddings/oleObject60.bin"/><Relationship Id="rId9" Type="http://schemas.openxmlformats.org/officeDocument/2006/relationships/oleObject" Target="../embeddings/oleObject64.bin"/><Relationship Id="rId14" Type="http://schemas.openxmlformats.org/officeDocument/2006/relationships/image" Target="../media/image27.wmf"/><Relationship Id="rId22" Type="http://schemas.openxmlformats.org/officeDocument/2006/relationships/image" Target="../media/image3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75.bin"/><Relationship Id="rId4" Type="http://schemas.openxmlformats.org/officeDocument/2006/relationships/image" Target="../media/image33.w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29.bin"/><Relationship Id="rId5" Type="http://schemas.openxmlformats.org/officeDocument/2006/relationships/oleObject" Target="../embeddings/oleObject128.bin"/><Relationship Id="rId4" Type="http://schemas.openxmlformats.org/officeDocument/2006/relationships/image" Target="../media/image67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29.bin"/><Relationship Id="rId5" Type="http://schemas.openxmlformats.org/officeDocument/2006/relationships/oleObject" Target="../embeddings/oleObject128.bin"/><Relationship Id="rId4" Type="http://schemas.openxmlformats.org/officeDocument/2006/relationships/image" Target="../media/image67.w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35.bin"/><Relationship Id="rId18" Type="http://schemas.openxmlformats.org/officeDocument/2006/relationships/image" Target="../media/image75.wmf"/><Relationship Id="rId26" Type="http://schemas.openxmlformats.org/officeDocument/2006/relationships/image" Target="../media/image79.wmf"/><Relationship Id="rId39" Type="http://schemas.openxmlformats.org/officeDocument/2006/relationships/oleObject" Target="../embeddings/oleObject148.bin"/><Relationship Id="rId21" Type="http://schemas.openxmlformats.org/officeDocument/2006/relationships/oleObject" Target="../embeddings/oleObject139.bin"/><Relationship Id="rId34" Type="http://schemas.openxmlformats.org/officeDocument/2006/relationships/image" Target="../media/image83.wmf"/><Relationship Id="rId42" Type="http://schemas.openxmlformats.org/officeDocument/2006/relationships/image" Target="../media/image87.wmf"/><Relationship Id="rId47" Type="http://schemas.openxmlformats.org/officeDocument/2006/relationships/oleObject" Target="../embeddings/oleObject152.bin"/><Relationship Id="rId50" Type="http://schemas.openxmlformats.org/officeDocument/2006/relationships/image" Target="../media/image91.wmf"/><Relationship Id="rId7" Type="http://schemas.openxmlformats.org/officeDocument/2006/relationships/oleObject" Target="../embeddings/oleObject132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74.wmf"/><Relationship Id="rId29" Type="http://schemas.openxmlformats.org/officeDocument/2006/relationships/oleObject" Target="../embeddings/oleObject143.bin"/><Relationship Id="rId11" Type="http://schemas.openxmlformats.org/officeDocument/2006/relationships/oleObject" Target="../embeddings/oleObject134.bin"/><Relationship Id="rId24" Type="http://schemas.openxmlformats.org/officeDocument/2006/relationships/image" Target="../media/image78.wmf"/><Relationship Id="rId32" Type="http://schemas.openxmlformats.org/officeDocument/2006/relationships/image" Target="../media/image82.wmf"/><Relationship Id="rId37" Type="http://schemas.openxmlformats.org/officeDocument/2006/relationships/oleObject" Target="../embeddings/oleObject147.bin"/><Relationship Id="rId40" Type="http://schemas.openxmlformats.org/officeDocument/2006/relationships/image" Target="../media/image86.wmf"/><Relationship Id="rId45" Type="http://schemas.openxmlformats.org/officeDocument/2006/relationships/oleObject" Target="../embeddings/oleObject151.bin"/><Relationship Id="rId53" Type="http://schemas.openxmlformats.org/officeDocument/2006/relationships/image" Target="../media/image60.png"/><Relationship Id="rId5" Type="http://schemas.openxmlformats.org/officeDocument/2006/relationships/oleObject" Target="../embeddings/oleObject131.bin"/><Relationship Id="rId10" Type="http://schemas.openxmlformats.org/officeDocument/2006/relationships/image" Target="../media/image71.wmf"/><Relationship Id="rId19" Type="http://schemas.openxmlformats.org/officeDocument/2006/relationships/oleObject" Target="../embeddings/oleObject138.bin"/><Relationship Id="rId31" Type="http://schemas.openxmlformats.org/officeDocument/2006/relationships/oleObject" Target="../embeddings/oleObject144.bin"/><Relationship Id="rId44" Type="http://schemas.openxmlformats.org/officeDocument/2006/relationships/image" Target="../media/image88.wmf"/><Relationship Id="rId52" Type="http://schemas.openxmlformats.org/officeDocument/2006/relationships/image" Target="../media/image92.wmf"/><Relationship Id="rId4" Type="http://schemas.openxmlformats.org/officeDocument/2006/relationships/image" Target="../media/image68.wmf"/><Relationship Id="rId9" Type="http://schemas.openxmlformats.org/officeDocument/2006/relationships/oleObject" Target="../embeddings/oleObject133.bin"/><Relationship Id="rId14" Type="http://schemas.openxmlformats.org/officeDocument/2006/relationships/image" Target="../media/image73.wmf"/><Relationship Id="rId22" Type="http://schemas.openxmlformats.org/officeDocument/2006/relationships/image" Target="../media/image77.wmf"/><Relationship Id="rId27" Type="http://schemas.openxmlformats.org/officeDocument/2006/relationships/oleObject" Target="../embeddings/oleObject142.bin"/><Relationship Id="rId30" Type="http://schemas.openxmlformats.org/officeDocument/2006/relationships/image" Target="../media/image81.wmf"/><Relationship Id="rId35" Type="http://schemas.openxmlformats.org/officeDocument/2006/relationships/oleObject" Target="../embeddings/oleObject146.bin"/><Relationship Id="rId43" Type="http://schemas.openxmlformats.org/officeDocument/2006/relationships/oleObject" Target="../embeddings/oleObject150.bin"/><Relationship Id="rId48" Type="http://schemas.openxmlformats.org/officeDocument/2006/relationships/image" Target="../media/image90.wmf"/><Relationship Id="rId8" Type="http://schemas.openxmlformats.org/officeDocument/2006/relationships/image" Target="../media/image70.wmf"/><Relationship Id="rId51" Type="http://schemas.openxmlformats.org/officeDocument/2006/relationships/oleObject" Target="../embeddings/oleObject154.bin"/><Relationship Id="rId3" Type="http://schemas.openxmlformats.org/officeDocument/2006/relationships/oleObject" Target="../embeddings/oleObject130.bin"/><Relationship Id="rId12" Type="http://schemas.openxmlformats.org/officeDocument/2006/relationships/image" Target="../media/image72.png"/><Relationship Id="rId17" Type="http://schemas.openxmlformats.org/officeDocument/2006/relationships/oleObject" Target="../embeddings/oleObject137.bin"/><Relationship Id="rId25" Type="http://schemas.openxmlformats.org/officeDocument/2006/relationships/oleObject" Target="../embeddings/oleObject141.bin"/><Relationship Id="rId33" Type="http://schemas.openxmlformats.org/officeDocument/2006/relationships/oleObject" Target="../embeddings/oleObject145.bin"/><Relationship Id="rId38" Type="http://schemas.openxmlformats.org/officeDocument/2006/relationships/image" Target="../media/image85.wmf"/><Relationship Id="rId46" Type="http://schemas.openxmlformats.org/officeDocument/2006/relationships/image" Target="../media/image89.wmf"/><Relationship Id="rId20" Type="http://schemas.openxmlformats.org/officeDocument/2006/relationships/image" Target="../media/image76.wmf"/><Relationship Id="rId41" Type="http://schemas.openxmlformats.org/officeDocument/2006/relationships/oleObject" Target="../embeddings/oleObject149.bin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9.wmf"/><Relationship Id="rId15" Type="http://schemas.openxmlformats.org/officeDocument/2006/relationships/oleObject" Target="../embeddings/oleObject136.bin"/><Relationship Id="rId23" Type="http://schemas.openxmlformats.org/officeDocument/2006/relationships/oleObject" Target="../embeddings/oleObject140.bin"/><Relationship Id="rId28" Type="http://schemas.openxmlformats.org/officeDocument/2006/relationships/image" Target="../media/image80.wmf"/><Relationship Id="rId36" Type="http://schemas.openxmlformats.org/officeDocument/2006/relationships/image" Target="../media/image84.wmf"/><Relationship Id="rId49" Type="http://schemas.openxmlformats.org/officeDocument/2006/relationships/oleObject" Target="../embeddings/oleObject153.bin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77.bin"/><Relationship Id="rId4" Type="http://schemas.openxmlformats.org/officeDocument/2006/relationships/image" Target="../media/image33.w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79.bin"/><Relationship Id="rId4" Type="http://schemas.openxmlformats.org/officeDocument/2006/relationships/image" Target="../media/image33.w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jpeg"/><Relationship Id="rId13" Type="http://schemas.openxmlformats.org/officeDocument/2006/relationships/oleObject" Target="../embeddings/oleObject157.bin"/><Relationship Id="rId18" Type="http://schemas.openxmlformats.org/officeDocument/2006/relationships/image" Target="../media/image97.wmf"/><Relationship Id="rId3" Type="http://schemas.openxmlformats.org/officeDocument/2006/relationships/image" Target="../media/image100.jpeg"/><Relationship Id="rId21" Type="http://schemas.openxmlformats.org/officeDocument/2006/relationships/oleObject" Target="../embeddings/oleObject161.bin"/><Relationship Id="rId7" Type="http://schemas.openxmlformats.org/officeDocument/2006/relationships/image" Target="../media/image102.jpeg"/><Relationship Id="rId12" Type="http://schemas.openxmlformats.org/officeDocument/2006/relationships/image" Target="../media/image105.jpeg"/><Relationship Id="rId17" Type="http://schemas.openxmlformats.org/officeDocument/2006/relationships/oleObject" Target="../embeddings/oleObject159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96.wmf"/><Relationship Id="rId20" Type="http://schemas.openxmlformats.org/officeDocument/2006/relationships/image" Target="../media/image98.wmf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01.png"/><Relationship Id="rId11" Type="http://schemas.openxmlformats.org/officeDocument/2006/relationships/image" Target="../media/image94.wmf"/><Relationship Id="rId5" Type="http://schemas.openxmlformats.org/officeDocument/2006/relationships/image" Target="../media/image93.wmf"/><Relationship Id="rId15" Type="http://schemas.openxmlformats.org/officeDocument/2006/relationships/oleObject" Target="../embeddings/oleObject158.bin"/><Relationship Id="rId10" Type="http://schemas.openxmlformats.org/officeDocument/2006/relationships/oleObject" Target="../embeddings/oleObject156.bin"/><Relationship Id="rId19" Type="http://schemas.openxmlformats.org/officeDocument/2006/relationships/oleObject" Target="../embeddings/oleObject160.bin"/><Relationship Id="rId4" Type="http://schemas.openxmlformats.org/officeDocument/2006/relationships/oleObject" Target="../embeddings/oleObject155.bin"/><Relationship Id="rId9" Type="http://schemas.openxmlformats.org/officeDocument/2006/relationships/image" Target="../media/image104.jpeg"/><Relationship Id="rId14" Type="http://schemas.openxmlformats.org/officeDocument/2006/relationships/image" Target="../media/image95.wmf"/><Relationship Id="rId22" Type="http://schemas.openxmlformats.org/officeDocument/2006/relationships/image" Target="../media/image99.w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jpeg"/><Relationship Id="rId5" Type="http://schemas.openxmlformats.org/officeDocument/2006/relationships/image" Target="../media/image104.jpeg"/><Relationship Id="rId4" Type="http://schemas.openxmlformats.org/officeDocument/2006/relationships/image" Target="../media/image102.jpe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09.jpeg"/><Relationship Id="rId3" Type="http://schemas.openxmlformats.org/officeDocument/2006/relationships/image" Target="../media/image100.jpeg"/><Relationship Id="rId7" Type="http://schemas.openxmlformats.org/officeDocument/2006/relationships/oleObject" Target="../embeddings/oleObject162.bin"/><Relationship Id="rId12" Type="http://schemas.openxmlformats.org/officeDocument/2006/relationships/image" Target="../media/image10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05.jpeg"/><Relationship Id="rId11" Type="http://schemas.openxmlformats.org/officeDocument/2006/relationships/oleObject" Target="../embeddings/oleObject164.bin"/><Relationship Id="rId5" Type="http://schemas.openxmlformats.org/officeDocument/2006/relationships/image" Target="../media/image104.jpeg"/><Relationship Id="rId10" Type="http://schemas.openxmlformats.org/officeDocument/2006/relationships/image" Target="../media/image107.png"/><Relationship Id="rId4" Type="http://schemas.openxmlformats.org/officeDocument/2006/relationships/image" Target="../media/image102.jpeg"/><Relationship Id="rId9" Type="http://schemas.openxmlformats.org/officeDocument/2006/relationships/oleObject" Target="../embeddings/oleObject163.bin"/><Relationship Id="rId14" Type="http://schemas.openxmlformats.org/officeDocument/2006/relationships/image" Target="../media/image103.jpe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4.bin"/><Relationship Id="rId3" Type="http://schemas.openxmlformats.org/officeDocument/2006/relationships/image" Target="../media/image105.jpeg"/><Relationship Id="rId7" Type="http://schemas.openxmlformats.org/officeDocument/2006/relationships/image" Target="../media/image10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163.bin"/><Relationship Id="rId11" Type="http://schemas.openxmlformats.org/officeDocument/2006/relationships/image" Target="../media/image103.jpeg"/><Relationship Id="rId5" Type="http://schemas.openxmlformats.org/officeDocument/2006/relationships/image" Target="../media/image106.png"/><Relationship Id="rId10" Type="http://schemas.openxmlformats.org/officeDocument/2006/relationships/image" Target="../media/image109.jpeg"/><Relationship Id="rId4" Type="http://schemas.openxmlformats.org/officeDocument/2006/relationships/oleObject" Target="../embeddings/oleObject162.bin"/><Relationship Id="rId9" Type="http://schemas.openxmlformats.org/officeDocument/2006/relationships/image" Target="../media/image108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6.jpeg"/><Relationship Id="rId4" Type="http://schemas.openxmlformats.org/officeDocument/2006/relationships/image" Target="../media/image35.wm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5.bin"/><Relationship Id="rId7" Type="http://schemas.openxmlformats.org/officeDocument/2006/relationships/image" Target="../media/image1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166.bin"/><Relationship Id="rId4" Type="http://schemas.openxmlformats.org/officeDocument/2006/relationships/image" Target="../media/image33.w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111.w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111.w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111.w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111.w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111.wmf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4.bin"/><Relationship Id="rId13" Type="http://schemas.openxmlformats.org/officeDocument/2006/relationships/oleObject" Target="../embeddings/oleObject178.bin"/><Relationship Id="rId18" Type="http://schemas.openxmlformats.org/officeDocument/2006/relationships/oleObject" Target="../embeddings/oleObject181.bin"/><Relationship Id="rId3" Type="http://schemas.openxmlformats.org/officeDocument/2006/relationships/image" Target="../media/image31.png"/><Relationship Id="rId21" Type="http://schemas.openxmlformats.org/officeDocument/2006/relationships/image" Target="../media/image29.wmf"/><Relationship Id="rId7" Type="http://schemas.openxmlformats.org/officeDocument/2006/relationships/oleObject" Target="../embeddings/oleObject173.bin"/><Relationship Id="rId12" Type="http://schemas.openxmlformats.org/officeDocument/2006/relationships/oleObject" Target="../embeddings/oleObject177.bin"/><Relationship Id="rId17" Type="http://schemas.openxmlformats.org/officeDocument/2006/relationships/oleObject" Target="../embeddings/oleObject18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8.wmf"/><Relationship Id="rId20" Type="http://schemas.openxmlformats.org/officeDocument/2006/relationships/oleObject" Target="../embeddings/oleObject183.bin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172.bin"/><Relationship Id="rId11" Type="http://schemas.openxmlformats.org/officeDocument/2006/relationships/oleObject" Target="../embeddings/oleObject176.bin"/><Relationship Id="rId24" Type="http://schemas.openxmlformats.org/officeDocument/2006/relationships/image" Target="../media/image30.wmf"/><Relationship Id="rId5" Type="http://schemas.openxmlformats.org/officeDocument/2006/relationships/image" Target="../media/image1.wmf"/><Relationship Id="rId15" Type="http://schemas.openxmlformats.org/officeDocument/2006/relationships/oleObject" Target="../embeddings/oleObject179.bin"/><Relationship Id="rId23" Type="http://schemas.openxmlformats.org/officeDocument/2006/relationships/oleObject" Target="../embeddings/oleObject184.bin"/><Relationship Id="rId10" Type="http://schemas.openxmlformats.org/officeDocument/2006/relationships/image" Target="../media/image2.wmf"/><Relationship Id="rId19" Type="http://schemas.openxmlformats.org/officeDocument/2006/relationships/oleObject" Target="../embeddings/oleObject182.bin"/><Relationship Id="rId4" Type="http://schemas.openxmlformats.org/officeDocument/2006/relationships/oleObject" Target="../embeddings/oleObject171.bin"/><Relationship Id="rId9" Type="http://schemas.openxmlformats.org/officeDocument/2006/relationships/oleObject" Target="../embeddings/oleObject175.bin"/><Relationship Id="rId14" Type="http://schemas.openxmlformats.org/officeDocument/2006/relationships/image" Target="../media/image27.wmf"/><Relationship Id="rId22" Type="http://schemas.openxmlformats.org/officeDocument/2006/relationships/image" Target="../media/image32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23810" y="886466"/>
            <a:ext cx="7772400" cy="1143000"/>
          </a:xfrm>
        </p:spPr>
        <p:txBody>
          <a:bodyPr/>
          <a:lstStyle/>
          <a:p>
            <a:pPr algn="ctr" eaLnBrk="1" hangingPunct="1"/>
            <a:r>
              <a:rPr lang="fr-CA" sz="2400"/>
              <a:t>Réseaux de neurones</a:t>
            </a:r>
            <a:br>
              <a:rPr lang="en-US"/>
            </a:br>
            <a:r>
              <a:rPr lang="en-US"/>
              <a:t>IFT 780</a:t>
            </a:r>
            <a:endParaRPr lang="fr-CA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31913" y="4844752"/>
            <a:ext cx="6400800" cy="1752600"/>
          </a:xfrm>
        </p:spPr>
        <p:txBody>
          <a:bodyPr/>
          <a:lstStyle/>
          <a:p>
            <a:pPr eaLnBrk="1" hangingPunct="1"/>
            <a:r>
              <a:rPr lang="fr-CA"/>
              <a:t>Réseaux à convolution</a:t>
            </a:r>
          </a:p>
          <a:p>
            <a:pPr eaLnBrk="1" hangingPunct="1"/>
            <a:r>
              <a:rPr lang="fr-CA" sz="1400"/>
              <a:t>Par</a:t>
            </a:r>
            <a:endParaRPr lang="fr-CA" sz="1400">
              <a:cs typeface="Times New Roman"/>
            </a:endParaRPr>
          </a:p>
          <a:p>
            <a:pPr eaLnBrk="1" hangingPunct="1"/>
            <a:r>
              <a:rPr lang="fr-CA" sz="1400"/>
              <a:t>Pierre-Marc Jodoin, Antoine Théberge</a:t>
            </a:r>
          </a:p>
        </p:txBody>
      </p:sp>
    </p:spTree>
    <p:extLst>
      <p:ext uri="{BB962C8B-B14F-4D97-AF65-F5344CB8AC3E}">
        <p14:creationId xmlns:p14="http://schemas.microsoft.com/office/powerpoint/2010/main" val="3758898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3067593" y="2276857"/>
          <a:ext cx="4659088" cy="2904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7" r:id="rId3" imgW="7695000" imgH="6323760" progId="">
                  <p:embed/>
                </p:oleObj>
              </mc:Choice>
              <mc:Fallback>
                <p:oleObj r:id="rId3" imgW="7695000" imgH="6323760" progId="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67593" y="2276857"/>
                        <a:ext cx="4659088" cy="2904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286346" y="2381951"/>
            <a:ext cx="389850" cy="10452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563"/>
              <a:t>Pixel 1</a:t>
            </a:r>
          </a:p>
          <a:p>
            <a:endParaRPr lang="fr-CA" sz="563"/>
          </a:p>
          <a:p>
            <a:r>
              <a:rPr lang="fr-CA" sz="563"/>
              <a:t>Pixel 2</a:t>
            </a:r>
          </a:p>
          <a:p>
            <a:endParaRPr lang="fr-CA" sz="563"/>
          </a:p>
          <a:p>
            <a:r>
              <a:rPr lang="fr-CA" sz="563"/>
              <a:t>Pixel 3</a:t>
            </a:r>
          </a:p>
          <a:p>
            <a:endParaRPr lang="fr-CA" sz="563"/>
          </a:p>
          <a:p>
            <a:r>
              <a:rPr lang="fr-CA" sz="563"/>
              <a:t>Pixel 4</a:t>
            </a:r>
          </a:p>
          <a:p>
            <a:endParaRPr lang="fr-CA" sz="563"/>
          </a:p>
          <a:p>
            <a:r>
              <a:rPr lang="fr-CA" sz="563"/>
              <a:t>Pixel 5</a:t>
            </a:r>
          </a:p>
          <a:p>
            <a:endParaRPr lang="fr-CA" sz="563"/>
          </a:p>
          <a:p>
            <a:r>
              <a:rPr lang="fr-CA" sz="563"/>
              <a:t>Pixel 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83015" y="3486158"/>
            <a:ext cx="490840" cy="18248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563"/>
              <a:t>Pixel 7</a:t>
            </a:r>
          </a:p>
          <a:p>
            <a:endParaRPr lang="fr-CA" sz="563"/>
          </a:p>
          <a:p>
            <a:r>
              <a:rPr lang="fr-CA" sz="563"/>
              <a:t>Pixel 8</a:t>
            </a:r>
          </a:p>
          <a:p>
            <a:endParaRPr lang="fr-CA" sz="563"/>
          </a:p>
          <a:p>
            <a:r>
              <a:rPr lang="fr-CA" sz="563"/>
              <a:t>Pixel 9</a:t>
            </a:r>
          </a:p>
          <a:p>
            <a:endParaRPr lang="fr-CA" sz="563"/>
          </a:p>
          <a:p>
            <a:r>
              <a:rPr lang="fr-CA" sz="563"/>
              <a:t>Pixel 10</a:t>
            </a:r>
          </a:p>
          <a:p>
            <a:endParaRPr lang="fr-CA" sz="563"/>
          </a:p>
          <a:p>
            <a:r>
              <a:rPr lang="fr-CA" sz="563"/>
              <a:t>Pixel 11</a:t>
            </a:r>
          </a:p>
          <a:p>
            <a:endParaRPr lang="fr-CA" sz="563"/>
          </a:p>
          <a:p>
            <a:r>
              <a:rPr lang="fr-CA" sz="563"/>
              <a:t>Pixel 12</a:t>
            </a:r>
          </a:p>
          <a:p>
            <a:endParaRPr lang="fr-CA" sz="563"/>
          </a:p>
          <a:p>
            <a:r>
              <a:rPr lang="fr-CA" sz="563"/>
              <a:t>Pixel 13</a:t>
            </a:r>
          </a:p>
          <a:p>
            <a:endParaRPr lang="fr-CA" sz="563"/>
          </a:p>
          <a:p>
            <a:r>
              <a:rPr lang="fr-CA" sz="563"/>
              <a:t>Pixel 14</a:t>
            </a:r>
          </a:p>
          <a:p>
            <a:endParaRPr lang="fr-CA" sz="563"/>
          </a:p>
          <a:p>
            <a:endParaRPr lang="fr-CA" sz="563"/>
          </a:p>
          <a:p>
            <a:endParaRPr lang="fr-CA" sz="563"/>
          </a:p>
          <a:p>
            <a:endParaRPr lang="fr-CA" sz="563"/>
          </a:p>
          <a:p>
            <a:r>
              <a:rPr lang="fr-CA" sz="563"/>
              <a:t>Pixel 16M</a:t>
            </a:r>
          </a:p>
        </p:txBody>
      </p:sp>
      <p:sp>
        <p:nvSpPr>
          <p:cNvPr id="7" name="Rectangle 6"/>
          <p:cNvSpPr/>
          <p:nvPr/>
        </p:nvSpPr>
        <p:spPr>
          <a:xfrm>
            <a:off x="6385895" y="5195761"/>
            <a:ext cx="1632178" cy="1876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619"/>
              <a:t>https://ml4a.github.io/ml4a/neural_networks/</a:t>
            </a:r>
          </a:p>
        </p:txBody>
      </p:sp>
      <p:pic>
        <p:nvPicPr>
          <p:cNvPr id="685061" name="Picture 5" descr="Image result for MRI brai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350" y="2655709"/>
            <a:ext cx="1257737" cy="168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659515" y="456118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/>
              <a:t>256x256x256</a:t>
            </a:r>
          </a:p>
        </p:txBody>
      </p:sp>
      <p:pic>
        <p:nvPicPr>
          <p:cNvPr id="9" name="Picture 5" descr="Image result for MRI brai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605" y="2682479"/>
            <a:ext cx="1257737" cy="168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Image result for MRI brai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722" y="2712859"/>
            <a:ext cx="1257737" cy="168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Image result for MRI brai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977" y="2739629"/>
            <a:ext cx="1257737" cy="168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Image result for MRI brai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50" y="2770009"/>
            <a:ext cx="1257737" cy="168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 descr="Image result for MRI brai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05" y="2796779"/>
            <a:ext cx="1257737" cy="168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Image result for MRI brai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022" y="2827159"/>
            <a:ext cx="1257737" cy="168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Image result for MRI brai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277" y="2853929"/>
            <a:ext cx="1257737" cy="168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0" y="525376"/>
            <a:ext cx="9004663" cy="857250"/>
          </a:xfrm>
        </p:spPr>
        <p:txBody>
          <a:bodyPr>
            <a:noAutofit/>
          </a:bodyPr>
          <a:lstStyle/>
          <a:p>
            <a:r>
              <a:rPr lang="en-CA"/>
              <a:t>Beaucoup </a:t>
            </a:r>
            <a:r>
              <a:rPr lang="en-CA" sz="4500" b="1">
                <a:solidFill>
                  <a:srgbClr val="FF0000"/>
                </a:solidFill>
              </a:rPr>
              <a:t>TROP </a:t>
            </a:r>
            <a:r>
              <a:rPr lang="en-CA"/>
              <a:t>de </a:t>
            </a:r>
            <a:r>
              <a:rPr lang="fr-CA"/>
              <a:t>paramètres </a:t>
            </a:r>
            <a:br>
              <a:rPr lang="fr-CA"/>
            </a:br>
            <a:r>
              <a:rPr lang="fr-CA"/>
              <a:t>(160M de params dans la couche 1)</a:t>
            </a:r>
            <a:endParaRPr lang="en-CA"/>
          </a:p>
        </p:txBody>
      </p:sp>
      <p:sp>
        <p:nvSpPr>
          <p:cNvPr id="16" name="TextBox 15"/>
          <p:cNvSpPr txBox="1"/>
          <p:nvPr/>
        </p:nvSpPr>
        <p:spPr>
          <a:xfrm>
            <a:off x="1581150" y="6130834"/>
            <a:ext cx="4854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Image médicale 3D (IRM de cerveau)</a:t>
            </a:r>
            <a:endParaRPr lang="en-CA"/>
          </a:p>
        </p:txBody>
      </p:sp>
      <p:sp>
        <p:nvSpPr>
          <p:cNvPr id="17" name="Rectangle 16"/>
          <p:cNvSpPr/>
          <p:nvPr/>
        </p:nvSpPr>
        <p:spPr>
          <a:xfrm>
            <a:off x="3283015" y="2160127"/>
            <a:ext cx="317716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500"/>
              <a:t>Biais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556170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5063"/>
            <a:ext cx="7772400" cy="1143000"/>
          </a:xfrm>
        </p:spPr>
        <p:txBody>
          <a:bodyPr/>
          <a:lstStyle/>
          <a:p>
            <a:pPr algn="l"/>
            <a:r>
              <a:rPr lang="fr-CA"/>
              <a:t>Exemple</a:t>
            </a:r>
            <a:endParaRPr lang="en-CA"/>
          </a:p>
        </p:txBody>
      </p:sp>
      <p:sp>
        <p:nvSpPr>
          <p:cNvPr id="4" name="Cube 3"/>
          <p:cNvSpPr/>
          <p:nvPr/>
        </p:nvSpPr>
        <p:spPr>
          <a:xfrm>
            <a:off x="5815877" y="153968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Cube 6"/>
          <p:cNvSpPr/>
          <p:nvPr/>
        </p:nvSpPr>
        <p:spPr>
          <a:xfrm>
            <a:off x="7333187" y="153968"/>
            <a:ext cx="1352602" cy="2863007"/>
          </a:xfrm>
          <a:prstGeom prst="cube">
            <a:avLst>
              <a:gd name="adj" fmla="val 68763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465663" y="1579968"/>
            <a:ext cx="871397" cy="31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6049" y="1873405"/>
            <a:ext cx="39537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Volume en entrée : </a:t>
            </a:r>
            <a:r>
              <a:rPr lang="fr-CA" b="1"/>
              <a:t>32 x 32 x 3</a:t>
            </a:r>
          </a:p>
          <a:p>
            <a:r>
              <a:rPr lang="fr-CA" b="1"/>
              <a:t>10 filtres 5x5 </a:t>
            </a:r>
            <a:r>
              <a:rPr lang="fr-CA"/>
              <a:t>avec</a:t>
            </a:r>
            <a:r>
              <a:rPr lang="fr-CA" b="1"/>
              <a:t> </a:t>
            </a:r>
            <a:r>
              <a:rPr lang="fr-CA" b="1" err="1"/>
              <a:t>stride</a:t>
            </a:r>
            <a:r>
              <a:rPr lang="fr-CA" b="1"/>
              <a:t> = 1 </a:t>
            </a:r>
          </a:p>
          <a:p>
            <a:r>
              <a:rPr lang="fr-CA"/>
              <a:t>et convolution </a:t>
            </a:r>
            <a:r>
              <a:rPr lang="fr-CA" b="1"/>
              <a:t>« </a:t>
            </a:r>
            <a:r>
              <a:rPr lang="fr-CA" b="1" i="1" err="1">
                <a:solidFill>
                  <a:srgbClr val="FF0000"/>
                </a:solidFill>
              </a:rPr>
              <a:t>same</a:t>
            </a:r>
            <a:r>
              <a:rPr lang="fr-CA" b="1"/>
              <a:t> »</a:t>
            </a:r>
            <a:endParaRPr lang="en-CA" b="1"/>
          </a:p>
        </p:txBody>
      </p:sp>
      <p:sp>
        <p:nvSpPr>
          <p:cNvPr id="12" name="TextBox 11"/>
          <p:cNvSpPr txBox="1"/>
          <p:nvPr/>
        </p:nvSpPr>
        <p:spPr>
          <a:xfrm>
            <a:off x="446049" y="3709639"/>
            <a:ext cx="5484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Combien de paramètres dans cette couche?</a:t>
            </a:r>
            <a:endParaRPr lang="en-CA" b="1"/>
          </a:p>
        </p:txBody>
      </p:sp>
    </p:spTree>
    <p:extLst>
      <p:ext uri="{BB962C8B-B14F-4D97-AF65-F5344CB8AC3E}">
        <p14:creationId xmlns:p14="http://schemas.microsoft.com/office/powerpoint/2010/main" val="390147833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5063"/>
            <a:ext cx="7772400" cy="1143000"/>
          </a:xfrm>
        </p:spPr>
        <p:txBody>
          <a:bodyPr/>
          <a:lstStyle/>
          <a:p>
            <a:pPr algn="l"/>
            <a:r>
              <a:rPr lang="fr-CA" dirty="0"/>
              <a:t>Exemple</a:t>
            </a:r>
            <a:endParaRPr lang="en-CA" dirty="0"/>
          </a:p>
        </p:txBody>
      </p:sp>
      <p:sp>
        <p:nvSpPr>
          <p:cNvPr id="4" name="Cube 3"/>
          <p:cNvSpPr/>
          <p:nvPr/>
        </p:nvSpPr>
        <p:spPr>
          <a:xfrm>
            <a:off x="5815877" y="153968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Cube 6"/>
          <p:cNvSpPr/>
          <p:nvPr/>
        </p:nvSpPr>
        <p:spPr>
          <a:xfrm>
            <a:off x="7333187" y="153968"/>
            <a:ext cx="1352602" cy="2863007"/>
          </a:xfrm>
          <a:prstGeom prst="cube">
            <a:avLst>
              <a:gd name="adj" fmla="val 68763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465663" y="1579968"/>
            <a:ext cx="871397" cy="31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6049" y="1873405"/>
            <a:ext cx="39537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Volume en entrée : </a:t>
            </a:r>
            <a:r>
              <a:rPr lang="fr-CA" b="1" dirty="0"/>
              <a:t>32 x 32 x 3</a:t>
            </a:r>
          </a:p>
          <a:p>
            <a:r>
              <a:rPr lang="fr-CA" b="1" dirty="0"/>
              <a:t>10 filtres 5x5 </a:t>
            </a:r>
            <a:r>
              <a:rPr lang="fr-CA" dirty="0"/>
              <a:t>avec</a:t>
            </a:r>
            <a:r>
              <a:rPr lang="fr-CA" b="1" dirty="0"/>
              <a:t> stride = 1 </a:t>
            </a:r>
          </a:p>
          <a:p>
            <a:r>
              <a:rPr lang="fr-CA" dirty="0"/>
              <a:t>et convolution </a:t>
            </a:r>
            <a:r>
              <a:rPr lang="fr-CA" b="1" dirty="0"/>
              <a:t>« </a:t>
            </a:r>
            <a:r>
              <a:rPr lang="fr-CA" b="1" i="1" dirty="0" err="1">
                <a:solidFill>
                  <a:srgbClr val="FF0000"/>
                </a:solidFill>
              </a:rPr>
              <a:t>same</a:t>
            </a:r>
            <a:r>
              <a:rPr lang="fr-CA" b="1" dirty="0"/>
              <a:t> »</a:t>
            </a:r>
            <a:endParaRPr lang="en-CA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46049" y="3709639"/>
            <a:ext cx="54841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Combien de paramètres dans cette couche?</a:t>
            </a:r>
          </a:p>
          <a:p>
            <a:endParaRPr lang="fr-CA" b="1"/>
          </a:p>
          <a:p>
            <a:r>
              <a:rPr lang="fr-CA" dirty="0"/>
              <a:t>Chaque filtre a </a:t>
            </a:r>
            <a:r>
              <a:rPr lang="fr-CA" b="1" dirty="0">
                <a:solidFill>
                  <a:schemeClr val="accent5">
                    <a:lumMod val="50000"/>
                  </a:schemeClr>
                </a:solidFill>
              </a:rPr>
              <a:t>5x5x3</a:t>
            </a:r>
            <a:r>
              <a:rPr lang="fr-CA" dirty="0"/>
              <a:t> = </a:t>
            </a:r>
            <a:r>
              <a:rPr lang="fr-CA" b="1" dirty="0">
                <a:solidFill>
                  <a:srgbClr val="FF0000"/>
                </a:solidFill>
              </a:rPr>
              <a:t>75</a:t>
            </a:r>
            <a:r>
              <a:rPr lang="fr-CA" dirty="0"/>
              <a:t> paramètres</a:t>
            </a:r>
          </a:p>
          <a:p>
            <a:r>
              <a:rPr lang="fr-CA" dirty="0"/>
              <a:t>Comme il y a </a:t>
            </a:r>
            <a:r>
              <a:rPr lang="fr-CA" b="1" dirty="0">
                <a:solidFill>
                  <a:schemeClr val="accent5">
                    <a:lumMod val="50000"/>
                  </a:schemeClr>
                </a:solidFill>
              </a:rPr>
              <a:t>10 filtres </a:t>
            </a:r>
            <a:r>
              <a:rPr lang="fr-CA" dirty="0"/>
              <a:t>: </a:t>
            </a:r>
            <a:r>
              <a:rPr lang="fr-CA" b="1" dirty="0">
                <a:solidFill>
                  <a:srgbClr val="FF0000"/>
                </a:solidFill>
              </a:rPr>
              <a:t>750</a:t>
            </a:r>
            <a:r>
              <a:rPr lang="fr-CA" dirty="0"/>
              <a:t> paramètres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5363559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5063"/>
            <a:ext cx="7772400" cy="1143000"/>
          </a:xfrm>
        </p:spPr>
        <p:txBody>
          <a:bodyPr/>
          <a:lstStyle/>
          <a:p>
            <a:pPr algn="l"/>
            <a:r>
              <a:rPr lang="fr-CA"/>
              <a:t>Exemple</a:t>
            </a:r>
            <a:endParaRPr lang="en-CA"/>
          </a:p>
        </p:txBody>
      </p:sp>
      <p:sp>
        <p:nvSpPr>
          <p:cNvPr id="4" name="Cube 3"/>
          <p:cNvSpPr/>
          <p:nvPr/>
        </p:nvSpPr>
        <p:spPr>
          <a:xfrm>
            <a:off x="5815877" y="153968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Cube 6"/>
          <p:cNvSpPr/>
          <p:nvPr/>
        </p:nvSpPr>
        <p:spPr>
          <a:xfrm>
            <a:off x="7333187" y="153968"/>
            <a:ext cx="1352602" cy="2863007"/>
          </a:xfrm>
          <a:prstGeom prst="cube">
            <a:avLst>
              <a:gd name="adj" fmla="val 68763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465663" y="1579968"/>
            <a:ext cx="871397" cy="31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6049" y="1873405"/>
            <a:ext cx="39537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Volume en entrée : </a:t>
            </a:r>
            <a:r>
              <a:rPr lang="fr-CA" b="1"/>
              <a:t>32 x 32 x 3</a:t>
            </a:r>
          </a:p>
          <a:p>
            <a:r>
              <a:rPr lang="fr-CA" b="1"/>
              <a:t>10 filtres 5x5 </a:t>
            </a:r>
            <a:r>
              <a:rPr lang="fr-CA"/>
              <a:t>avec</a:t>
            </a:r>
            <a:r>
              <a:rPr lang="fr-CA" b="1"/>
              <a:t> </a:t>
            </a:r>
            <a:r>
              <a:rPr lang="fr-CA" b="1" err="1"/>
              <a:t>stride</a:t>
            </a:r>
            <a:r>
              <a:rPr lang="fr-CA" b="1"/>
              <a:t> = 1 </a:t>
            </a:r>
          </a:p>
          <a:p>
            <a:r>
              <a:rPr lang="fr-CA"/>
              <a:t>et convolution </a:t>
            </a:r>
            <a:r>
              <a:rPr lang="fr-CA" b="1"/>
              <a:t>« </a:t>
            </a:r>
            <a:r>
              <a:rPr lang="fr-CA" b="1" i="1" err="1">
                <a:solidFill>
                  <a:srgbClr val="FF0000"/>
                </a:solidFill>
              </a:rPr>
              <a:t>same</a:t>
            </a:r>
            <a:r>
              <a:rPr lang="fr-CA" b="1"/>
              <a:t> »</a:t>
            </a:r>
            <a:endParaRPr lang="en-CA" b="1"/>
          </a:p>
        </p:txBody>
      </p:sp>
      <p:sp>
        <p:nvSpPr>
          <p:cNvPr id="12" name="TextBox 11"/>
          <p:cNvSpPr txBox="1"/>
          <p:nvPr/>
        </p:nvSpPr>
        <p:spPr>
          <a:xfrm>
            <a:off x="446049" y="3709639"/>
            <a:ext cx="76819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Combien de paramètres dans cette couche?</a:t>
            </a:r>
          </a:p>
          <a:p>
            <a:endParaRPr lang="fr-CA" b="1"/>
          </a:p>
          <a:p>
            <a:r>
              <a:rPr lang="fr-CA"/>
              <a:t>Chaque filtre a </a:t>
            </a:r>
            <a:r>
              <a:rPr lang="fr-CA" b="1">
                <a:solidFill>
                  <a:schemeClr val="accent5">
                    <a:lumMod val="50000"/>
                  </a:schemeClr>
                </a:solidFill>
              </a:rPr>
              <a:t>5x5x3</a:t>
            </a:r>
            <a:r>
              <a:rPr lang="fr-CA" b="1">
                <a:solidFill>
                  <a:srgbClr val="7030A0"/>
                </a:solidFill>
              </a:rPr>
              <a:t>+1</a:t>
            </a:r>
            <a:r>
              <a:rPr lang="fr-CA"/>
              <a:t> = </a:t>
            </a:r>
            <a:r>
              <a:rPr lang="fr-CA" b="1">
                <a:solidFill>
                  <a:srgbClr val="FF0000"/>
                </a:solidFill>
              </a:rPr>
              <a:t>76</a:t>
            </a:r>
            <a:r>
              <a:rPr lang="fr-CA"/>
              <a:t> paramètres    (+1 pour le biais)</a:t>
            </a:r>
          </a:p>
          <a:p>
            <a:r>
              <a:rPr lang="fr-CA"/>
              <a:t>Comme il y a </a:t>
            </a:r>
            <a:r>
              <a:rPr lang="fr-CA" b="1">
                <a:solidFill>
                  <a:schemeClr val="accent5">
                    <a:lumMod val="50000"/>
                  </a:schemeClr>
                </a:solidFill>
              </a:rPr>
              <a:t>10 filtres </a:t>
            </a:r>
            <a:r>
              <a:rPr lang="fr-CA"/>
              <a:t>: </a:t>
            </a:r>
            <a:r>
              <a:rPr lang="fr-CA" b="1">
                <a:solidFill>
                  <a:srgbClr val="FF0000"/>
                </a:solidFill>
              </a:rPr>
              <a:t>760</a:t>
            </a:r>
            <a:r>
              <a:rPr lang="fr-CA"/>
              <a:t> paramètres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75872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5063"/>
            <a:ext cx="7772400" cy="1143000"/>
          </a:xfrm>
        </p:spPr>
        <p:txBody>
          <a:bodyPr/>
          <a:lstStyle/>
          <a:p>
            <a:pPr algn="l"/>
            <a:r>
              <a:rPr lang="fr-CA"/>
              <a:t>Exemple</a:t>
            </a:r>
            <a:endParaRPr lang="en-CA"/>
          </a:p>
        </p:txBody>
      </p:sp>
      <p:sp>
        <p:nvSpPr>
          <p:cNvPr id="4" name="Cube 3"/>
          <p:cNvSpPr/>
          <p:nvPr/>
        </p:nvSpPr>
        <p:spPr>
          <a:xfrm>
            <a:off x="5815877" y="153968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Cube 6"/>
          <p:cNvSpPr/>
          <p:nvPr/>
        </p:nvSpPr>
        <p:spPr>
          <a:xfrm>
            <a:off x="7333187" y="153968"/>
            <a:ext cx="1352602" cy="2863007"/>
          </a:xfrm>
          <a:prstGeom prst="cube">
            <a:avLst>
              <a:gd name="adj" fmla="val 68763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465663" y="1579968"/>
            <a:ext cx="871397" cy="31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6049" y="1873405"/>
            <a:ext cx="39537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Volume en entrée : </a:t>
            </a:r>
            <a:r>
              <a:rPr lang="fr-CA" b="1"/>
              <a:t>32 x 32 x 3</a:t>
            </a:r>
          </a:p>
          <a:p>
            <a:r>
              <a:rPr lang="fr-CA" b="1"/>
              <a:t>10 filtres 5x5 </a:t>
            </a:r>
            <a:r>
              <a:rPr lang="fr-CA"/>
              <a:t>avec</a:t>
            </a:r>
            <a:r>
              <a:rPr lang="fr-CA" b="1"/>
              <a:t> </a:t>
            </a:r>
            <a:r>
              <a:rPr lang="fr-CA" b="1" err="1"/>
              <a:t>stride</a:t>
            </a:r>
            <a:r>
              <a:rPr lang="fr-CA" b="1"/>
              <a:t> = 1 </a:t>
            </a:r>
          </a:p>
          <a:p>
            <a:r>
              <a:rPr lang="fr-CA"/>
              <a:t>et convolution </a:t>
            </a:r>
            <a:r>
              <a:rPr lang="fr-CA" b="1"/>
              <a:t>« </a:t>
            </a:r>
            <a:r>
              <a:rPr lang="fr-CA" b="1" i="1" err="1">
                <a:solidFill>
                  <a:srgbClr val="FF0000"/>
                </a:solidFill>
              </a:rPr>
              <a:t>valid</a:t>
            </a:r>
            <a:r>
              <a:rPr lang="fr-CA" b="1"/>
              <a:t> »</a:t>
            </a:r>
            <a:endParaRPr lang="en-CA" b="1"/>
          </a:p>
        </p:txBody>
      </p:sp>
      <p:sp>
        <p:nvSpPr>
          <p:cNvPr id="12" name="TextBox 11"/>
          <p:cNvSpPr txBox="1"/>
          <p:nvPr/>
        </p:nvSpPr>
        <p:spPr>
          <a:xfrm>
            <a:off x="446049" y="3709639"/>
            <a:ext cx="54841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Combien de paramètres dans cette couche?</a:t>
            </a:r>
          </a:p>
          <a:p>
            <a:endParaRPr lang="fr-CA" b="1"/>
          </a:p>
        </p:txBody>
      </p:sp>
    </p:spTree>
    <p:extLst>
      <p:ext uri="{BB962C8B-B14F-4D97-AF65-F5344CB8AC3E}">
        <p14:creationId xmlns:p14="http://schemas.microsoft.com/office/powerpoint/2010/main" val="404627206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5063"/>
            <a:ext cx="7772400" cy="1143000"/>
          </a:xfrm>
        </p:spPr>
        <p:txBody>
          <a:bodyPr/>
          <a:lstStyle/>
          <a:p>
            <a:pPr algn="l"/>
            <a:r>
              <a:rPr lang="fr-CA" dirty="0"/>
              <a:t>Exemple</a:t>
            </a:r>
            <a:endParaRPr lang="en-CA" dirty="0"/>
          </a:p>
        </p:txBody>
      </p:sp>
      <p:sp>
        <p:nvSpPr>
          <p:cNvPr id="4" name="Cube 3"/>
          <p:cNvSpPr/>
          <p:nvPr/>
        </p:nvSpPr>
        <p:spPr>
          <a:xfrm>
            <a:off x="5815877" y="153968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Cube 6"/>
          <p:cNvSpPr/>
          <p:nvPr/>
        </p:nvSpPr>
        <p:spPr>
          <a:xfrm>
            <a:off x="7333187" y="153968"/>
            <a:ext cx="1352602" cy="2863007"/>
          </a:xfrm>
          <a:prstGeom prst="cube">
            <a:avLst>
              <a:gd name="adj" fmla="val 68763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465663" y="1579968"/>
            <a:ext cx="871397" cy="31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6049" y="1873405"/>
            <a:ext cx="39537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Volume en entrée : </a:t>
            </a:r>
            <a:r>
              <a:rPr lang="fr-CA" b="1" dirty="0"/>
              <a:t>32 x 32 x 3</a:t>
            </a:r>
          </a:p>
          <a:p>
            <a:r>
              <a:rPr lang="fr-CA" b="1" dirty="0"/>
              <a:t>10 filtres 5x5 </a:t>
            </a:r>
            <a:r>
              <a:rPr lang="fr-CA" dirty="0"/>
              <a:t>avec</a:t>
            </a:r>
            <a:r>
              <a:rPr lang="fr-CA" b="1" dirty="0"/>
              <a:t> stride = 1 </a:t>
            </a:r>
          </a:p>
          <a:p>
            <a:r>
              <a:rPr lang="fr-CA" dirty="0"/>
              <a:t>et convolution </a:t>
            </a:r>
            <a:r>
              <a:rPr lang="fr-CA" b="1" dirty="0"/>
              <a:t>« </a:t>
            </a:r>
            <a:r>
              <a:rPr lang="fr-CA" b="1" i="1" dirty="0" err="1">
                <a:solidFill>
                  <a:srgbClr val="FF0000"/>
                </a:solidFill>
              </a:rPr>
              <a:t>valid</a:t>
            </a:r>
            <a:r>
              <a:rPr lang="fr-CA" b="1" dirty="0"/>
              <a:t> »</a:t>
            </a:r>
            <a:endParaRPr lang="en-CA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46049" y="3709639"/>
            <a:ext cx="72010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Combien de paramètres dans cette couche?</a:t>
            </a:r>
          </a:p>
          <a:p>
            <a:endParaRPr lang="fr-CA" b="1"/>
          </a:p>
          <a:p>
            <a:r>
              <a:rPr lang="fr-CA" b="1" dirty="0">
                <a:solidFill>
                  <a:srgbClr val="FF0000"/>
                </a:solidFill>
              </a:rPr>
              <a:t>Même chose</a:t>
            </a:r>
            <a:r>
              <a:rPr lang="fr-CA" dirty="0"/>
              <a:t>, cela ne change pas la conformité des filtres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346881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5063"/>
            <a:ext cx="7772400" cy="1143000"/>
          </a:xfrm>
        </p:spPr>
        <p:txBody>
          <a:bodyPr/>
          <a:lstStyle/>
          <a:p>
            <a:pPr algn="l"/>
            <a:r>
              <a:rPr lang="fr-CA" dirty="0"/>
              <a:t>Exemple</a:t>
            </a:r>
            <a:endParaRPr lang="en-CA" dirty="0"/>
          </a:p>
        </p:txBody>
      </p:sp>
      <p:sp>
        <p:nvSpPr>
          <p:cNvPr id="4" name="Cube 3"/>
          <p:cNvSpPr/>
          <p:nvPr/>
        </p:nvSpPr>
        <p:spPr>
          <a:xfrm>
            <a:off x="5815877" y="153968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Cube 6"/>
          <p:cNvSpPr/>
          <p:nvPr/>
        </p:nvSpPr>
        <p:spPr>
          <a:xfrm>
            <a:off x="7333187" y="153968"/>
            <a:ext cx="1352602" cy="2863007"/>
          </a:xfrm>
          <a:prstGeom prst="cube">
            <a:avLst>
              <a:gd name="adj" fmla="val 68763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465663" y="1579968"/>
            <a:ext cx="871397" cy="31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6049" y="1873405"/>
            <a:ext cx="39537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Volume en entrée : </a:t>
            </a:r>
            <a:r>
              <a:rPr lang="fr-CA" b="1" dirty="0"/>
              <a:t>32 x 32 x 3</a:t>
            </a:r>
          </a:p>
          <a:p>
            <a:r>
              <a:rPr lang="fr-CA" b="1" dirty="0"/>
              <a:t>10 filtres 5x5 </a:t>
            </a:r>
            <a:r>
              <a:rPr lang="fr-CA" dirty="0"/>
              <a:t>avec</a:t>
            </a:r>
            <a:r>
              <a:rPr lang="fr-CA" b="1" dirty="0"/>
              <a:t> stride = 1 </a:t>
            </a:r>
          </a:p>
          <a:p>
            <a:r>
              <a:rPr lang="fr-CA" dirty="0"/>
              <a:t>et convolution </a:t>
            </a:r>
            <a:r>
              <a:rPr lang="fr-CA" b="1" dirty="0"/>
              <a:t>« </a:t>
            </a:r>
            <a:r>
              <a:rPr lang="fr-CA" b="1" i="1" dirty="0" err="1">
                <a:solidFill>
                  <a:srgbClr val="FF0000"/>
                </a:solidFill>
              </a:rPr>
              <a:t>valid</a:t>
            </a:r>
            <a:r>
              <a:rPr lang="fr-CA" b="1" dirty="0"/>
              <a:t> »</a:t>
            </a:r>
            <a:endParaRPr lang="en-CA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46049" y="3709639"/>
            <a:ext cx="66007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Combien de </a:t>
            </a:r>
            <a:r>
              <a:rPr lang="fr-CA" b="1" dirty="0">
                <a:solidFill>
                  <a:srgbClr val="FF0000"/>
                </a:solidFill>
              </a:rPr>
              <a:t>neurones</a:t>
            </a:r>
            <a:r>
              <a:rPr lang="fr-CA" dirty="0"/>
              <a:t> dans les cartes d’activations?</a:t>
            </a:r>
          </a:p>
          <a:p>
            <a:endParaRPr lang="fr-CA" b="1"/>
          </a:p>
        </p:txBody>
      </p:sp>
    </p:spTree>
    <p:extLst>
      <p:ext uri="{BB962C8B-B14F-4D97-AF65-F5344CB8AC3E}">
        <p14:creationId xmlns:p14="http://schemas.microsoft.com/office/powerpoint/2010/main" val="32819004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5063"/>
            <a:ext cx="7772400" cy="1143000"/>
          </a:xfrm>
        </p:spPr>
        <p:txBody>
          <a:bodyPr/>
          <a:lstStyle/>
          <a:p>
            <a:pPr algn="l"/>
            <a:r>
              <a:rPr lang="fr-CA" dirty="0"/>
              <a:t>Exemple</a:t>
            </a:r>
            <a:endParaRPr lang="en-CA" dirty="0"/>
          </a:p>
        </p:txBody>
      </p:sp>
      <p:sp>
        <p:nvSpPr>
          <p:cNvPr id="4" name="Cube 3"/>
          <p:cNvSpPr/>
          <p:nvPr/>
        </p:nvSpPr>
        <p:spPr>
          <a:xfrm>
            <a:off x="5815877" y="153968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Cube 6"/>
          <p:cNvSpPr/>
          <p:nvPr/>
        </p:nvSpPr>
        <p:spPr>
          <a:xfrm>
            <a:off x="7333187" y="153968"/>
            <a:ext cx="1352602" cy="2863007"/>
          </a:xfrm>
          <a:prstGeom prst="cube">
            <a:avLst>
              <a:gd name="adj" fmla="val 68763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465663" y="1579968"/>
            <a:ext cx="871397" cy="31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6049" y="1873405"/>
            <a:ext cx="39537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Volume en entrée : </a:t>
            </a:r>
            <a:r>
              <a:rPr lang="fr-CA" b="1" dirty="0"/>
              <a:t>32 x 32 x 3</a:t>
            </a:r>
          </a:p>
          <a:p>
            <a:r>
              <a:rPr lang="fr-CA" b="1" dirty="0"/>
              <a:t>10 filtres 5x5 </a:t>
            </a:r>
            <a:r>
              <a:rPr lang="fr-CA" dirty="0"/>
              <a:t>avec</a:t>
            </a:r>
            <a:r>
              <a:rPr lang="fr-CA" b="1" dirty="0"/>
              <a:t> stride = 1 </a:t>
            </a:r>
          </a:p>
          <a:p>
            <a:r>
              <a:rPr lang="fr-CA" dirty="0"/>
              <a:t>et convolution </a:t>
            </a:r>
            <a:r>
              <a:rPr lang="fr-CA" b="1" dirty="0"/>
              <a:t>« </a:t>
            </a:r>
            <a:r>
              <a:rPr lang="fr-CA" b="1" i="1" dirty="0" err="1">
                <a:solidFill>
                  <a:srgbClr val="FF0000"/>
                </a:solidFill>
              </a:rPr>
              <a:t>valid</a:t>
            </a:r>
            <a:r>
              <a:rPr lang="fr-CA" b="1" dirty="0"/>
              <a:t> »</a:t>
            </a:r>
            <a:endParaRPr lang="en-CA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46049" y="3731941"/>
            <a:ext cx="66007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/>
              <a:t>Combien de </a:t>
            </a:r>
            <a:r>
              <a:rPr lang="fr-CA" b="1" dirty="0">
                <a:solidFill>
                  <a:srgbClr val="FF0000"/>
                </a:solidFill>
              </a:rPr>
              <a:t>neurones</a:t>
            </a:r>
            <a:r>
              <a:rPr lang="fr-CA" dirty="0"/>
              <a:t> dans les cartes d’activations?</a:t>
            </a:r>
          </a:p>
          <a:p>
            <a:pPr algn="ctr"/>
            <a:endParaRPr lang="fr-CA" b="1"/>
          </a:p>
          <a:p>
            <a:pPr algn="ctr"/>
            <a:r>
              <a:rPr lang="fr-CA" b="1" dirty="0">
                <a:solidFill>
                  <a:srgbClr val="FF0000"/>
                </a:solidFill>
              </a:rPr>
              <a:t>(32-5+1) x (32-5+1) x 10 = 7,840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1825186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77" y="0"/>
            <a:ext cx="7280366" cy="1143000"/>
          </a:xfrm>
        </p:spPr>
        <p:txBody>
          <a:bodyPr/>
          <a:lstStyle/>
          <a:p>
            <a:pPr algn="l"/>
            <a:r>
              <a:rPr lang="fr-CA" dirty="0"/>
              <a:t>Des filtres 1x1? Oui ça marche</a:t>
            </a:r>
            <a:endParaRPr lang="en-CA" dirty="0"/>
          </a:p>
        </p:txBody>
      </p:sp>
      <p:sp>
        <p:nvSpPr>
          <p:cNvPr id="5" name="Cube 4"/>
          <p:cNvSpPr/>
          <p:nvPr/>
        </p:nvSpPr>
        <p:spPr>
          <a:xfrm>
            <a:off x="1545703" y="1639229"/>
            <a:ext cx="1877721" cy="3813717"/>
          </a:xfrm>
          <a:prstGeom prst="cube">
            <a:avLst>
              <a:gd name="adj" fmla="val 60703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Cube 5"/>
          <p:cNvSpPr/>
          <p:nvPr/>
        </p:nvSpPr>
        <p:spPr>
          <a:xfrm>
            <a:off x="5868659" y="1639229"/>
            <a:ext cx="1877721" cy="3813717"/>
          </a:xfrm>
          <a:prstGeom prst="cube">
            <a:avLst>
              <a:gd name="adj" fmla="val 60703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579542" y="3445727"/>
            <a:ext cx="2018370" cy="111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23424" y="267439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dirty="0"/>
              <a:t>64</a:t>
            </a:r>
            <a:endParaRPr lang="en-CA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2854711" y="475595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dirty="0"/>
              <a:t>64</a:t>
            </a:r>
            <a:endParaRPr lang="en-CA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1624359" y="542595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dirty="0"/>
              <a:t>16</a:t>
            </a:r>
            <a:endParaRPr lang="en-CA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7771277" y="275988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dirty="0"/>
              <a:t>64</a:t>
            </a:r>
            <a:endParaRPr lang="en-CA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7202564" y="484144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dirty="0"/>
              <a:t>64</a:t>
            </a:r>
            <a:endParaRPr lang="en-CA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5972212" y="551144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dirty="0"/>
              <a:t>10</a:t>
            </a:r>
            <a:endParaRPr lang="en-CA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3943514" y="3546087"/>
            <a:ext cx="14702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dirty="0"/>
              <a:t>10 filtres</a:t>
            </a:r>
          </a:p>
          <a:p>
            <a:r>
              <a:rPr lang="fr-CA" sz="2800" b="1" dirty="0">
                <a:solidFill>
                  <a:srgbClr val="FF0000"/>
                </a:solidFill>
              </a:rPr>
              <a:t> 1x1x16</a:t>
            </a:r>
            <a:endParaRPr lang="en-CA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91471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0448497"/>
              </p:ext>
            </p:extLst>
          </p:nvPr>
        </p:nvGraphicFramePr>
        <p:xfrm>
          <a:off x="157254" y="2342225"/>
          <a:ext cx="3255992" cy="2021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29" r:id="rId3" imgW="6095160" imgH="3783960" progId="">
                  <p:embed/>
                </p:oleObj>
              </mc:Choice>
              <mc:Fallback>
                <p:oleObj r:id="rId3" imgW="6095160" imgH="3783960" progId="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7254" y="2342225"/>
                        <a:ext cx="3255992" cy="2021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1042199"/>
              </p:ext>
            </p:extLst>
          </p:nvPr>
        </p:nvGraphicFramePr>
        <p:xfrm>
          <a:off x="5724710" y="2342225"/>
          <a:ext cx="3255992" cy="2021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30" r:id="rId5" imgW="6095160" imgH="3783960" progId="">
                  <p:embed/>
                </p:oleObj>
              </mc:Choice>
              <mc:Fallback>
                <p:oleObj r:id="rId5" imgW="6095160" imgH="3783960" progId="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24710" y="2342225"/>
                        <a:ext cx="3255992" cy="2021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7977" y="0"/>
            <a:ext cx="7280366" cy="1143000"/>
          </a:xfrm>
        </p:spPr>
        <p:txBody>
          <a:bodyPr/>
          <a:lstStyle/>
          <a:p>
            <a:pPr algn="l"/>
            <a:r>
              <a:rPr lang="fr-CA" dirty="0"/>
              <a:t>Exemple simple d’un filtre 1x1</a:t>
            </a:r>
            <a:endParaRPr lang="en-CA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6717284"/>
              </p:ext>
            </p:extLst>
          </p:nvPr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31" name="Equation" r:id="rId7" imgW="114120" imgH="215640" progId="Equation.3">
                  <p:embed/>
                </p:oleObj>
              </mc:Choice>
              <mc:Fallback>
                <p:oleObj name="Equation" r:id="rId7" imgW="114120" imgH="21564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989693" y="3077109"/>
                <a:ext cx="1164613" cy="7037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CA" dirty="0"/>
                            <m:t>,</m:t>
                          </m:r>
                          <m:f>
                            <m:f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CA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693" y="3077109"/>
                <a:ext cx="1164613" cy="7037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567752" y="4971010"/>
            <a:ext cx="85000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 err="1"/>
              <a:t>Filtre</a:t>
            </a:r>
            <a:r>
              <a:rPr lang="en-CA" dirty="0"/>
              <a:t> </a:t>
            </a:r>
            <a:r>
              <a:rPr lang="en-CA" dirty="0" err="1"/>
              <a:t>moyennant</a:t>
            </a:r>
            <a:r>
              <a:rPr lang="en-CA" dirty="0"/>
              <a:t> les </a:t>
            </a:r>
            <a:r>
              <a:rPr lang="en-CA" dirty="0" err="1"/>
              <a:t>canaux</a:t>
            </a:r>
            <a:r>
              <a:rPr lang="en-CA" dirty="0"/>
              <a:t> </a:t>
            </a:r>
            <a:r>
              <a:rPr lang="en-CA" b="1" dirty="0">
                <a:solidFill>
                  <a:srgbClr val="FF0000"/>
                </a:solidFill>
              </a:rPr>
              <a:t>rouge</a:t>
            </a:r>
            <a:r>
              <a:rPr lang="en-CA" dirty="0"/>
              <a:t>, </a:t>
            </a:r>
            <a:r>
              <a:rPr lang="en-CA" b="1" dirty="0">
                <a:solidFill>
                  <a:schemeClr val="accent1"/>
                </a:solidFill>
              </a:rPr>
              <a:t>vert</a:t>
            </a:r>
            <a:r>
              <a:rPr lang="en-CA" dirty="0"/>
              <a:t>, </a:t>
            </a:r>
            <a:r>
              <a:rPr lang="en-CA" b="1" dirty="0">
                <a:solidFill>
                  <a:schemeClr val="accent2"/>
                </a:solidFill>
              </a:rPr>
              <a:t>bleu</a:t>
            </a:r>
            <a:r>
              <a:rPr lang="en-CA" dirty="0"/>
              <a:t> </a:t>
            </a:r>
            <a:r>
              <a:rPr lang="en-CA" dirty="0" err="1"/>
              <a:t>d’une</a:t>
            </a:r>
            <a:r>
              <a:rPr lang="en-CA" dirty="0"/>
              <a:t> image couleur.</a:t>
            </a:r>
          </a:p>
          <a:p>
            <a:pPr algn="ctr"/>
            <a:r>
              <a:rPr lang="en-CA" dirty="0"/>
              <a:t>R</a:t>
            </a:r>
            <a:r>
              <a:rPr lang="fr-CA" dirty="0" err="1"/>
              <a:t>ésultat</a:t>
            </a:r>
            <a:r>
              <a:rPr lang="fr-CA" dirty="0"/>
              <a:t>, une image en </a:t>
            </a:r>
            <a:r>
              <a:rPr lang="fr-CA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niveau de gris</a:t>
            </a:r>
            <a:r>
              <a:rPr lang="fr-CA" dirty="0"/>
              <a:t>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9940008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5978" y="3181496"/>
            <a:ext cx="7772400" cy="1143000"/>
          </a:xfrm>
        </p:spPr>
        <p:txBody>
          <a:bodyPr/>
          <a:lstStyle/>
          <a:p>
            <a:r>
              <a:rPr lang="fr-CA" dirty="0"/>
              <a:t>Tout comme un Perceptron </a:t>
            </a:r>
            <a:r>
              <a:rPr lang="fr-CA" dirty="0" err="1"/>
              <a:t>multi-couches</a:t>
            </a:r>
            <a:r>
              <a:rPr lang="fr-CA" dirty="0"/>
              <a:t>, un réseau à convolution contient </a:t>
            </a:r>
            <a:r>
              <a:rPr lang="fr-CA" b="1" dirty="0">
                <a:solidFill>
                  <a:srgbClr val="FF0000"/>
                </a:solidFill>
              </a:rPr>
              <a:t>plusieurs couches consécutives</a:t>
            </a:r>
            <a:br>
              <a:rPr lang="fr-CA"/>
            </a:b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450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/>
          <p:cNvSpPr/>
          <p:nvPr/>
        </p:nvSpPr>
        <p:spPr>
          <a:xfrm>
            <a:off x="1349954" y="2656618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34" name="Oval 33"/>
          <p:cNvSpPr/>
          <p:nvPr/>
        </p:nvSpPr>
        <p:spPr>
          <a:xfrm>
            <a:off x="1349954" y="2837973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36" name="Oval 35"/>
          <p:cNvSpPr/>
          <p:nvPr/>
        </p:nvSpPr>
        <p:spPr>
          <a:xfrm>
            <a:off x="1351079" y="3005271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45" name="Oval 44"/>
          <p:cNvSpPr/>
          <p:nvPr/>
        </p:nvSpPr>
        <p:spPr>
          <a:xfrm>
            <a:off x="1349954" y="2465227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38" name="Oval 137"/>
          <p:cNvSpPr/>
          <p:nvPr/>
        </p:nvSpPr>
        <p:spPr>
          <a:xfrm>
            <a:off x="1349954" y="2259913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56" name="Oval 155"/>
          <p:cNvSpPr/>
          <p:nvPr/>
        </p:nvSpPr>
        <p:spPr>
          <a:xfrm>
            <a:off x="1356457" y="3583174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58" name="Oval 157"/>
          <p:cNvSpPr/>
          <p:nvPr/>
        </p:nvSpPr>
        <p:spPr>
          <a:xfrm>
            <a:off x="1356457" y="3764530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59" name="Oval 158"/>
          <p:cNvSpPr/>
          <p:nvPr/>
        </p:nvSpPr>
        <p:spPr>
          <a:xfrm>
            <a:off x="1350305" y="3959899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61" name="Oval 160"/>
          <p:cNvSpPr/>
          <p:nvPr/>
        </p:nvSpPr>
        <p:spPr>
          <a:xfrm>
            <a:off x="1356457" y="3391783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62" name="Oval 161"/>
          <p:cNvSpPr/>
          <p:nvPr/>
        </p:nvSpPr>
        <p:spPr>
          <a:xfrm>
            <a:off x="1356457" y="3186470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64" name="Oval 163"/>
          <p:cNvSpPr/>
          <p:nvPr/>
        </p:nvSpPr>
        <p:spPr>
          <a:xfrm>
            <a:off x="1357582" y="4548674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65" name="Oval 164"/>
          <p:cNvSpPr/>
          <p:nvPr/>
        </p:nvSpPr>
        <p:spPr>
          <a:xfrm>
            <a:off x="1357582" y="4730030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67" name="Oval 166"/>
          <p:cNvSpPr/>
          <p:nvPr/>
        </p:nvSpPr>
        <p:spPr>
          <a:xfrm>
            <a:off x="1358706" y="4897328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68" name="Oval 167"/>
          <p:cNvSpPr/>
          <p:nvPr/>
        </p:nvSpPr>
        <p:spPr>
          <a:xfrm>
            <a:off x="1357582" y="4357284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70" name="Oval 169"/>
          <p:cNvSpPr/>
          <p:nvPr/>
        </p:nvSpPr>
        <p:spPr>
          <a:xfrm>
            <a:off x="1357582" y="4151970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pSp>
        <p:nvGrpSpPr>
          <p:cNvPr id="113" name="Group 112"/>
          <p:cNvGrpSpPr/>
          <p:nvPr/>
        </p:nvGrpSpPr>
        <p:grpSpPr>
          <a:xfrm>
            <a:off x="2382179" y="2348880"/>
            <a:ext cx="204549" cy="2918735"/>
            <a:chOff x="1652238" y="1685786"/>
            <a:chExt cx="272732" cy="4312459"/>
          </a:xfrm>
          <a:solidFill>
            <a:srgbClr val="FFC000"/>
          </a:solidFill>
        </p:grpSpPr>
        <p:grpSp>
          <p:nvGrpSpPr>
            <p:cNvPr id="24" name="Group 23"/>
            <p:cNvGrpSpPr/>
            <p:nvPr/>
          </p:nvGrpSpPr>
          <p:grpSpPr>
            <a:xfrm>
              <a:off x="1652238" y="1685786"/>
              <a:ext cx="272732" cy="2817409"/>
              <a:chOff x="1684429" y="1965854"/>
              <a:chExt cx="577750" cy="4553648"/>
            </a:xfrm>
            <a:grpFill/>
          </p:grpSpPr>
          <p:sp>
            <p:nvSpPr>
              <p:cNvPr id="42" name="Oval 41"/>
              <p:cNvSpPr/>
              <p:nvPr/>
            </p:nvSpPr>
            <p:spPr>
              <a:xfrm>
                <a:off x="1693148" y="2537197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1693148" y="3088391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700572" y="3702093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1684429" y="1965854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1709291" y="4864439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1709291" y="5415633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1716715" y="6029335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1700572" y="4293096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</p:grpSp>
        <p:grpSp>
          <p:nvGrpSpPr>
            <p:cNvPr id="177" name="Group 176"/>
            <p:cNvGrpSpPr/>
            <p:nvPr/>
          </p:nvGrpSpPr>
          <p:grpSpPr>
            <a:xfrm>
              <a:off x="1659472" y="4620734"/>
              <a:ext cx="265111" cy="1377511"/>
              <a:chOff x="1684429" y="1965854"/>
              <a:chExt cx="561607" cy="2226406"/>
            </a:xfrm>
            <a:grpFill/>
          </p:grpSpPr>
          <p:sp>
            <p:nvSpPr>
              <p:cNvPr id="184" name="Oval 183"/>
              <p:cNvSpPr/>
              <p:nvPr/>
            </p:nvSpPr>
            <p:spPr>
              <a:xfrm>
                <a:off x="1693148" y="2537197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1693148" y="3088391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1700572" y="3702093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1684429" y="1965854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</p:grpSp>
      </p:grpSp>
      <p:sp>
        <p:nvSpPr>
          <p:cNvPr id="194" name="Oval 193"/>
          <p:cNvSpPr/>
          <p:nvPr/>
        </p:nvSpPr>
        <p:spPr>
          <a:xfrm>
            <a:off x="1358705" y="5082553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197" name="Straight Arrow Connector 196"/>
          <p:cNvCxnSpPr>
            <a:stCxn id="138" idx="6"/>
            <a:endCxn id="124" idx="2"/>
          </p:cNvCxnSpPr>
          <p:nvPr/>
        </p:nvCxnSpPr>
        <p:spPr>
          <a:xfrm>
            <a:off x="1484906" y="2331413"/>
            <a:ext cx="897273" cy="1200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34" idx="6"/>
          </p:cNvCxnSpPr>
          <p:nvPr/>
        </p:nvCxnSpPr>
        <p:spPr>
          <a:xfrm flipV="1">
            <a:off x="1484906" y="2465227"/>
            <a:ext cx="843957" cy="4442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/>
          <p:nvPr/>
        </p:nvCxnSpPr>
        <p:spPr>
          <a:xfrm>
            <a:off x="1496337" y="5161444"/>
            <a:ext cx="891268" cy="1562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9" name="Object 228"/>
          <p:cNvGraphicFramePr>
            <a:graphicFrameLocks noChangeAspect="1"/>
          </p:cNvGraphicFramePr>
          <p:nvPr/>
        </p:nvGraphicFramePr>
        <p:xfrm>
          <a:off x="1543161" y="3982722"/>
          <a:ext cx="295275" cy="2178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1" name="Equation" r:id="rId3" imgW="266469" imgH="203024" progId="Equation.3">
                  <p:embed/>
                </p:oleObj>
              </mc:Choice>
              <mc:Fallback>
                <p:oleObj name="Equation" r:id="rId3" imgW="266469" imgH="203024" progId="Equation.3">
                  <p:embed/>
                  <p:pic>
                    <p:nvPicPr>
                      <p:cNvPr id="229" name="Object 2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3161" y="3982722"/>
                        <a:ext cx="295275" cy="2178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1" name="Oval 250"/>
          <p:cNvSpPr/>
          <p:nvPr/>
        </p:nvSpPr>
        <p:spPr>
          <a:xfrm>
            <a:off x="3440962" y="3239155"/>
            <a:ext cx="193118" cy="205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52" name="Oval 251"/>
          <p:cNvSpPr/>
          <p:nvPr/>
        </p:nvSpPr>
        <p:spPr>
          <a:xfrm>
            <a:off x="3440962" y="3469970"/>
            <a:ext cx="193118" cy="205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53" name="Oval 252"/>
          <p:cNvSpPr/>
          <p:nvPr/>
        </p:nvSpPr>
        <p:spPr>
          <a:xfrm>
            <a:off x="3443590" y="3726961"/>
            <a:ext cx="193118" cy="205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54" name="Oval 253"/>
          <p:cNvSpPr/>
          <p:nvPr/>
        </p:nvSpPr>
        <p:spPr>
          <a:xfrm>
            <a:off x="3437875" y="2999902"/>
            <a:ext cx="193118" cy="205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55" name="Oval 254"/>
          <p:cNvSpPr/>
          <p:nvPr/>
        </p:nvSpPr>
        <p:spPr>
          <a:xfrm>
            <a:off x="3446677" y="4213699"/>
            <a:ext cx="193118" cy="205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56" name="Oval 255"/>
          <p:cNvSpPr/>
          <p:nvPr/>
        </p:nvSpPr>
        <p:spPr>
          <a:xfrm>
            <a:off x="3443590" y="3974446"/>
            <a:ext cx="193118" cy="205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257" name="Straight Arrow Connector 256"/>
          <p:cNvCxnSpPr>
            <a:endCxn id="254" idx="2"/>
          </p:cNvCxnSpPr>
          <p:nvPr/>
        </p:nvCxnSpPr>
        <p:spPr>
          <a:xfrm>
            <a:off x="2559492" y="2433379"/>
            <a:ext cx="878382" cy="6691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/>
          <p:cNvCxnSpPr>
            <a:stCxn id="42" idx="6"/>
            <a:endCxn id="254" idx="2"/>
          </p:cNvCxnSpPr>
          <p:nvPr/>
        </p:nvCxnSpPr>
        <p:spPr>
          <a:xfrm>
            <a:off x="2578385" y="2690764"/>
            <a:ext cx="859490" cy="41176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Arrow Connector 258"/>
          <p:cNvCxnSpPr>
            <a:stCxn id="30" idx="6"/>
            <a:endCxn id="254" idx="2"/>
          </p:cNvCxnSpPr>
          <p:nvPr/>
        </p:nvCxnSpPr>
        <p:spPr>
          <a:xfrm>
            <a:off x="2578385" y="2921578"/>
            <a:ext cx="859490" cy="1809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42" idx="6"/>
            <a:endCxn id="251" idx="2"/>
          </p:cNvCxnSpPr>
          <p:nvPr/>
        </p:nvCxnSpPr>
        <p:spPr>
          <a:xfrm>
            <a:off x="2578385" y="2690764"/>
            <a:ext cx="862577" cy="65102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/>
          <p:cNvCxnSpPr>
            <a:stCxn id="30" idx="6"/>
            <a:endCxn id="251" idx="2"/>
          </p:cNvCxnSpPr>
          <p:nvPr/>
        </p:nvCxnSpPr>
        <p:spPr>
          <a:xfrm>
            <a:off x="2578385" y="2921578"/>
            <a:ext cx="862577" cy="42020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/>
          <p:cNvCxnSpPr>
            <a:stCxn id="47" idx="6"/>
            <a:endCxn id="251" idx="2"/>
          </p:cNvCxnSpPr>
          <p:nvPr/>
        </p:nvCxnSpPr>
        <p:spPr>
          <a:xfrm>
            <a:off x="2581013" y="3178570"/>
            <a:ext cx="859949" cy="1632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5" name="Object 274"/>
          <p:cNvGraphicFramePr>
            <a:graphicFrameLocks noChangeAspect="1"/>
          </p:cNvGraphicFramePr>
          <p:nvPr/>
        </p:nvGraphicFramePr>
        <p:xfrm>
          <a:off x="3093417" y="3648460"/>
          <a:ext cx="295275" cy="217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2" name="Equation" r:id="rId5" imgW="266469" imgH="203024" progId="Equation.3">
                  <p:embed/>
                </p:oleObj>
              </mc:Choice>
              <mc:Fallback>
                <p:oleObj name="Equation" r:id="rId5" imgW="266469" imgH="203024" progId="Equation.3">
                  <p:embed/>
                  <p:pic>
                    <p:nvPicPr>
                      <p:cNvPr id="275" name="Object 2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3417" y="3648460"/>
                        <a:ext cx="295275" cy="2178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" name="Object 275"/>
          <p:cNvGraphicFramePr>
            <a:graphicFrameLocks noChangeAspect="1"/>
          </p:cNvGraphicFramePr>
          <p:nvPr/>
        </p:nvGraphicFramePr>
        <p:xfrm>
          <a:off x="3763012" y="3601684"/>
          <a:ext cx="295275" cy="217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3" name="Equation" r:id="rId6" imgW="266469" imgH="203024" progId="Equation.3">
                  <p:embed/>
                </p:oleObj>
              </mc:Choice>
              <mc:Fallback>
                <p:oleObj name="Equation" r:id="rId6" imgW="266469" imgH="203024" progId="Equation.3">
                  <p:embed/>
                  <p:pic>
                    <p:nvPicPr>
                      <p:cNvPr id="276" name="Object 2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3012" y="3601684"/>
                        <a:ext cx="295275" cy="2178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7" name="Straight Arrow Connector 276"/>
          <p:cNvCxnSpPr/>
          <p:nvPr/>
        </p:nvCxnSpPr>
        <p:spPr>
          <a:xfrm>
            <a:off x="5225778" y="3552000"/>
            <a:ext cx="276701" cy="35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Oval 277"/>
          <p:cNvSpPr/>
          <p:nvPr/>
        </p:nvSpPr>
        <p:spPr>
          <a:xfrm>
            <a:off x="4816679" y="3368069"/>
            <a:ext cx="409098" cy="36762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279" name="Straight Arrow Connector 278"/>
          <p:cNvCxnSpPr/>
          <p:nvPr/>
        </p:nvCxnSpPr>
        <p:spPr>
          <a:xfrm>
            <a:off x="5225779" y="3042458"/>
            <a:ext cx="276701" cy="35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0" name="Object 279"/>
          <p:cNvGraphicFramePr>
            <a:graphicFrameLocks noChangeAspect="1"/>
          </p:cNvGraphicFramePr>
          <p:nvPr/>
        </p:nvGraphicFramePr>
        <p:xfrm>
          <a:off x="5497067" y="2941657"/>
          <a:ext cx="721519" cy="235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4" name="Equation" r:id="rId7" imgW="774360" imgH="241200" progId="Equation.3">
                  <p:embed/>
                </p:oleObj>
              </mc:Choice>
              <mc:Fallback>
                <p:oleObj name="Equation" r:id="rId7" imgW="774360" imgH="241200" progId="Equation.3">
                  <p:embed/>
                  <p:pic>
                    <p:nvPicPr>
                      <p:cNvPr id="280" name="Object 2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7067" y="2941657"/>
                        <a:ext cx="721519" cy="2357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1" name="Oval 280"/>
          <p:cNvSpPr/>
          <p:nvPr/>
        </p:nvSpPr>
        <p:spPr>
          <a:xfrm>
            <a:off x="4816679" y="2858527"/>
            <a:ext cx="409098" cy="36762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282" name="Object 281"/>
          <p:cNvGraphicFramePr>
            <a:graphicFrameLocks noChangeAspect="1"/>
          </p:cNvGraphicFramePr>
          <p:nvPr/>
        </p:nvGraphicFramePr>
        <p:xfrm>
          <a:off x="4938220" y="2917324"/>
          <a:ext cx="203597" cy="250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5" name="Equation" r:id="rId9" imgW="139680" imgH="177480" progId="Equation.3">
                  <p:embed/>
                </p:oleObj>
              </mc:Choice>
              <mc:Fallback>
                <p:oleObj name="Equation" r:id="rId9" imgW="139680" imgH="177480" progId="Equation.3">
                  <p:embed/>
                  <p:pic>
                    <p:nvPicPr>
                      <p:cNvPr id="282" name="Object 2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8220" y="2917324"/>
                        <a:ext cx="203597" cy="2500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3" name="Straight Arrow Connector 282"/>
          <p:cNvCxnSpPr/>
          <p:nvPr/>
        </p:nvCxnSpPr>
        <p:spPr>
          <a:xfrm>
            <a:off x="5225779" y="4124796"/>
            <a:ext cx="276701" cy="35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Oval 283"/>
          <p:cNvSpPr/>
          <p:nvPr/>
        </p:nvSpPr>
        <p:spPr>
          <a:xfrm>
            <a:off x="4816679" y="3940865"/>
            <a:ext cx="409098" cy="36762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285" name="Straight Arrow Connector 284"/>
          <p:cNvCxnSpPr/>
          <p:nvPr/>
        </p:nvCxnSpPr>
        <p:spPr>
          <a:xfrm>
            <a:off x="5225779" y="4699375"/>
            <a:ext cx="276701" cy="35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Oval 285"/>
          <p:cNvSpPr/>
          <p:nvPr/>
        </p:nvSpPr>
        <p:spPr>
          <a:xfrm>
            <a:off x="4816679" y="4515445"/>
            <a:ext cx="409098" cy="36762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287" name="Object 286"/>
          <p:cNvGraphicFramePr>
            <a:graphicFrameLocks noChangeAspect="1"/>
          </p:cNvGraphicFramePr>
          <p:nvPr/>
        </p:nvGraphicFramePr>
        <p:xfrm>
          <a:off x="4938220" y="3430502"/>
          <a:ext cx="203597" cy="250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6" name="Equation" r:id="rId11" imgW="139680" imgH="177480" progId="Equation.3">
                  <p:embed/>
                </p:oleObj>
              </mc:Choice>
              <mc:Fallback>
                <p:oleObj name="Equation" r:id="rId11" imgW="139680" imgH="177480" progId="Equation.3">
                  <p:embed/>
                  <p:pic>
                    <p:nvPicPr>
                      <p:cNvPr id="287" name="Object 2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8220" y="3430502"/>
                        <a:ext cx="203597" cy="2500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" name="Object 287"/>
          <p:cNvGraphicFramePr>
            <a:graphicFrameLocks noChangeAspect="1"/>
          </p:cNvGraphicFramePr>
          <p:nvPr/>
        </p:nvGraphicFramePr>
        <p:xfrm>
          <a:off x="4938221" y="3999166"/>
          <a:ext cx="203597" cy="250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7" name="Equation" r:id="rId13" imgW="139579" imgH="177646" progId="Equation.3">
                  <p:embed/>
                </p:oleObj>
              </mc:Choice>
              <mc:Fallback>
                <p:oleObj name="Equation" r:id="rId13" imgW="139579" imgH="177646" progId="Equation.3">
                  <p:embed/>
                  <p:pic>
                    <p:nvPicPr>
                      <p:cNvPr id="288" name="Object 2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8221" y="3999166"/>
                        <a:ext cx="203597" cy="2500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Object 288"/>
          <p:cNvGraphicFramePr>
            <a:graphicFrameLocks noChangeAspect="1"/>
          </p:cNvGraphicFramePr>
          <p:nvPr/>
        </p:nvGraphicFramePr>
        <p:xfrm>
          <a:off x="4938221" y="4588607"/>
          <a:ext cx="203597" cy="250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8" name="Equation" r:id="rId14" imgW="139579" imgH="177646" progId="Equation.3">
                  <p:embed/>
                </p:oleObj>
              </mc:Choice>
              <mc:Fallback>
                <p:oleObj name="Equation" r:id="rId14" imgW="139579" imgH="177646" progId="Equation.3">
                  <p:embed/>
                  <p:pic>
                    <p:nvPicPr>
                      <p:cNvPr id="289" name="Object 2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8221" y="4588607"/>
                        <a:ext cx="203597" cy="2500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0" name="Object 289"/>
          <p:cNvGraphicFramePr>
            <a:graphicFrameLocks noChangeAspect="1"/>
          </p:cNvGraphicFramePr>
          <p:nvPr/>
        </p:nvGraphicFramePr>
        <p:xfrm>
          <a:off x="5497066" y="3429813"/>
          <a:ext cx="733425" cy="235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9" name="Equation" r:id="rId15" imgW="787320" imgH="241200" progId="Equation.3">
                  <p:embed/>
                </p:oleObj>
              </mc:Choice>
              <mc:Fallback>
                <p:oleObj name="Equation" r:id="rId15" imgW="787320" imgH="241200" progId="Equation.3">
                  <p:embed/>
                  <p:pic>
                    <p:nvPicPr>
                      <p:cNvPr id="290" name="Object 2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7066" y="3429813"/>
                        <a:ext cx="733425" cy="2357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Object 290"/>
          <p:cNvGraphicFramePr>
            <a:graphicFrameLocks noChangeAspect="1"/>
          </p:cNvGraphicFramePr>
          <p:nvPr/>
        </p:nvGraphicFramePr>
        <p:xfrm>
          <a:off x="5508973" y="4001313"/>
          <a:ext cx="721519" cy="235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0" name="Equation" r:id="rId17" imgW="774360" imgH="241200" progId="Equation.3">
                  <p:embed/>
                </p:oleObj>
              </mc:Choice>
              <mc:Fallback>
                <p:oleObj name="Equation" r:id="rId17" imgW="774360" imgH="241200" progId="Equation.3">
                  <p:embed/>
                  <p:pic>
                    <p:nvPicPr>
                      <p:cNvPr id="291" name="Object 2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973" y="4001313"/>
                        <a:ext cx="721519" cy="2357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2" name="Object 291"/>
          <p:cNvGraphicFramePr>
            <a:graphicFrameLocks noChangeAspect="1"/>
          </p:cNvGraphicFramePr>
          <p:nvPr/>
        </p:nvGraphicFramePr>
        <p:xfrm>
          <a:off x="5497066" y="4581147"/>
          <a:ext cx="733425" cy="235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1" name="Equation" r:id="rId19" imgW="787320" imgH="241200" progId="Equation.3">
                  <p:embed/>
                </p:oleObj>
              </mc:Choice>
              <mc:Fallback>
                <p:oleObj name="Equation" r:id="rId19" imgW="787320" imgH="241200" progId="Equation.3">
                  <p:embed/>
                  <p:pic>
                    <p:nvPicPr>
                      <p:cNvPr id="292" name="Object 2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7066" y="4581147"/>
                        <a:ext cx="733425" cy="2357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3" name="Straight Arrow Connector 292"/>
          <p:cNvCxnSpPr/>
          <p:nvPr/>
        </p:nvCxnSpPr>
        <p:spPr>
          <a:xfrm flipV="1">
            <a:off x="4223716" y="3551881"/>
            <a:ext cx="592964" cy="2472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V="1">
            <a:off x="4276619" y="3042340"/>
            <a:ext cx="540060" cy="8388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4276621" y="3126223"/>
            <a:ext cx="540059" cy="4256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/>
          <p:nvPr/>
        </p:nvCxnSpPr>
        <p:spPr>
          <a:xfrm flipV="1">
            <a:off x="4276619" y="4124677"/>
            <a:ext cx="540060" cy="20080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/>
          <p:cNvCxnSpPr/>
          <p:nvPr/>
        </p:nvCxnSpPr>
        <p:spPr>
          <a:xfrm>
            <a:off x="4276619" y="4308490"/>
            <a:ext cx="540060" cy="39076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/>
          <p:nvPr/>
        </p:nvCxnSpPr>
        <p:spPr>
          <a:xfrm>
            <a:off x="4223714" y="3799136"/>
            <a:ext cx="592965" cy="32554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/>
          <p:nvPr/>
        </p:nvCxnSpPr>
        <p:spPr>
          <a:xfrm>
            <a:off x="4223714" y="3799136"/>
            <a:ext cx="592965" cy="9001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Arrow Connector 303"/>
          <p:cNvCxnSpPr/>
          <p:nvPr/>
        </p:nvCxnSpPr>
        <p:spPr>
          <a:xfrm>
            <a:off x="4223714" y="3453352"/>
            <a:ext cx="538959" cy="9307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/>
          <p:cNvCxnSpPr>
            <a:endCxn id="284" idx="2"/>
          </p:cNvCxnSpPr>
          <p:nvPr/>
        </p:nvCxnSpPr>
        <p:spPr>
          <a:xfrm>
            <a:off x="4223714" y="3453352"/>
            <a:ext cx="592965" cy="6713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endCxn id="255" idx="2"/>
          </p:cNvCxnSpPr>
          <p:nvPr/>
        </p:nvCxnSpPr>
        <p:spPr>
          <a:xfrm flipV="1">
            <a:off x="2599697" y="4316330"/>
            <a:ext cx="846980" cy="3608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Arrow Connector 311"/>
          <p:cNvCxnSpPr>
            <a:endCxn id="255" idx="2"/>
          </p:cNvCxnSpPr>
          <p:nvPr/>
        </p:nvCxnSpPr>
        <p:spPr>
          <a:xfrm flipV="1">
            <a:off x="2599697" y="4316329"/>
            <a:ext cx="846980" cy="59166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endCxn id="255" idx="2"/>
          </p:cNvCxnSpPr>
          <p:nvPr/>
        </p:nvCxnSpPr>
        <p:spPr>
          <a:xfrm flipV="1">
            <a:off x="2602325" y="4316330"/>
            <a:ext cx="844352" cy="8486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45" idx="6"/>
            <a:endCxn id="124" idx="2"/>
          </p:cNvCxnSpPr>
          <p:nvPr/>
        </p:nvCxnSpPr>
        <p:spPr>
          <a:xfrm flipV="1">
            <a:off x="1484906" y="2451510"/>
            <a:ext cx="897273" cy="8521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32" idx="6"/>
            <a:endCxn id="124" idx="2"/>
          </p:cNvCxnSpPr>
          <p:nvPr/>
        </p:nvCxnSpPr>
        <p:spPr>
          <a:xfrm flipV="1">
            <a:off x="1484906" y="2451510"/>
            <a:ext cx="897273" cy="2766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36" idx="6"/>
          </p:cNvCxnSpPr>
          <p:nvPr/>
        </p:nvCxnSpPr>
        <p:spPr>
          <a:xfrm flipV="1">
            <a:off x="1486031" y="2451511"/>
            <a:ext cx="842833" cy="6252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162" idx="6"/>
            <a:endCxn id="124" idx="2"/>
          </p:cNvCxnSpPr>
          <p:nvPr/>
        </p:nvCxnSpPr>
        <p:spPr>
          <a:xfrm flipV="1">
            <a:off x="1491408" y="2451510"/>
            <a:ext cx="890771" cy="8064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161" idx="6"/>
            <a:endCxn id="124" idx="2"/>
          </p:cNvCxnSpPr>
          <p:nvPr/>
        </p:nvCxnSpPr>
        <p:spPr>
          <a:xfrm flipV="1">
            <a:off x="1491408" y="2451511"/>
            <a:ext cx="890771" cy="10117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156" idx="6"/>
            <a:endCxn id="124" idx="2"/>
          </p:cNvCxnSpPr>
          <p:nvPr/>
        </p:nvCxnSpPr>
        <p:spPr>
          <a:xfrm flipV="1">
            <a:off x="1491408" y="2451511"/>
            <a:ext cx="890771" cy="12031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194" idx="6"/>
            <a:endCxn id="124" idx="2"/>
          </p:cNvCxnSpPr>
          <p:nvPr/>
        </p:nvCxnSpPr>
        <p:spPr>
          <a:xfrm flipV="1">
            <a:off x="1493659" y="2451511"/>
            <a:ext cx="888521" cy="27025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194" idx="6"/>
          </p:cNvCxnSpPr>
          <p:nvPr/>
        </p:nvCxnSpPr>
        <p:spPr>
          <a:xfrm flipV="1">
            <a:off x="1493657" y="3164421"/>
            <a:ext cx="898758" cy="198963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1492514" y="2357275"/>
            <a:ext cx="897273" cy="3014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>
            <a:off x="1492514" y="2538632"/>
            <a:ext cx="897273" cy="1200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36" idx="6"/>
          </p:cNvCxnSpPr>
          <p:nvPr/>
        </p:nvCxnSpPr>
        <p:spPr>
          <a:xfrm flipV="1">
            <a:off x="1486031" y="2672447"/>
            <a:ext cx="850440" cy="40432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 flipV="1">
            <a:off x="1492514" y="2658729"/>
            <a:ext cx="897273" cy="8521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 flipV="1">
            <a:off x="1492514" y="2658729"/>
            <a:ext cx="897273" cy="2766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 flipV="1">
            <a:off x="1493639" y="2658730"/>
            <a:ext cx="842833" cy="6252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flipV="1">
            <a:off x="1499016" y="2658729"/>
            <a:ext cx="890771" cy="8064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 flipV="1">
            <a:off x="1499016" y="2658730"/>
            <a:ext cx="890771" cy="10117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158" idx="6"/>
          </p:cNvCxnSpPr>
          <p:nvPr/>
        </p:nvCxnSpPr>
        <p:spPr>
          <a:xfrm flipV="1">
            <a:off x="1491409" y="2658731"/>
            <a:ext cx="898378" cy="11772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138" idx="6"/>
          </p:cNvCxnSpPr>
          <p:nvPr/>
        </p:nvCxnSpPr>
        <p:spPr>
          <a:xfrm>
            <a:off x="1484907" y="2331412"/>
            <a:ext cx="920578" cy="58548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45" idx="6"/>
          </p:cNvCxnSpPr>
          <p:nvPr/>
        </p:nvCxnSpPr>
        <p:spPr>
          <a:xfrm>
            <a:off x="1484907" y="2536726"/>
            <a:ext cx="920578" cy="3801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stCxn id="32" idx="6"/>
          </p:cNvCxnSpPr>
          <p:nvPr/>
        </p:nvCxnSpPr>
        <p:spPr>
          <a:xfrm>
            <a:off x="1484907" y="2728117"/>
            <a:ext cx="920578" cy="18877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61" idx="6"/>
          </p:cNvCxnSpPr>
          <p:nvPr/>
        </p:nvCxnSpPr>
        <p:spPr>
          <a:xfrm flipV="1">
            <a:off x="1491409" y="2930611"/>
            <a:ext cx="860758" cy="53267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stCxn id="34" idx="6"/>
          </p:cNvCxnSpPr>
          <p:nvPr/>
        </p:nvCxnSpPr>
        <p:spPr>
          <a:xfrm>
            <a:off x="1484907" y="2909471"/>
            <a:ext cx="920578" cy="742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162" idx="6"/>
          </p:cNvCxnSpPr>
          <p:nvPr/>
        </p:nvCxnSpPr>
        <p:spPr>
          <a:xfrm flipV="1">
            <a:off x="1491409" y="2916893"/>
            <a:ext cx="914074" cy="34107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161" idx="6"/>
          </p:cNvCxnSpPr>
          <p:nvPr/>
        </p:nvCxnSpPr>
        <p:spPr>
          <a:xfrm flipV="1">
            <a:off x="1491409" y="2916896"/>
            <a:ext cx="860760" cy="54638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stCxn id="156" idx="6"/>
          </p:cNvCxnSpPr>
          <p:nvPr/>
        </p:nvCxnSpPr>
        <p:spPr>
          <a:xfrm flipV="1">
            <a:off x="1491409" y="2916894"/>
            <a:ext cx="914075" cy="73777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stCxn id="158" idx="6"/>
          </p:cNvCxnSpPr>
          <p:nvPr/>
        </p:nvCxnSpPr>
        <p:spPr>
          <a:xfrm flipV="1">
            <a:off x="1491409" y="2916894"/>
            <a:ext cx="914075" cy="91913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59" idx="6"/>
          </p:cNvCxnSpPr>
          <p:nvPr/>
        </p:nvCxnSpPr>
        <p:spPr>
          <a:xfrm flipV="1">
            <a:off x="1485257" y="2916895"/>
            <a:ext cx="920227" cy="111450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94" idx="6"/>
            <a:endCxn id="42" idx="2"/>
          </p:cNvCxnSpPr>
          <p:nvPr/>
        </p:nvCxnSpPr>
        <p:spPr>
          <a:xfrm flipV="1">
            <a:off x="1493659" y="2690764"/>
            <a:ext cx="891608" cy="24632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94" idx="6"/>
            <a:endCxn id="30" idx="2"/>
          </p:cNvCxnSpPr>
          <p:nvPr/>
        </p:nvCxnSpPr>
        <p:spPr>
          <a:xfrm flipV="1">
            <a:off x="1493659" y="2921578"/>
            <a:ext cx="891608" cy="223247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>
            <a:stCxn id="170" idx="6"/>
          </p:cNvCxnSpPr>
          <p:nvPr/>
        </p:nvCxnSpPr>
        <p:spPr>
          <a:xfrm>
            <a:off x="1492534" y="4223469"/>
            <a:ext cx="917398" cy="4995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stCxn id="168" idx="6"/>
          </p:cNvCxnSpPr>
          <p:nvPr/>
        </p:nvCxnSpPr>
        <p:spPr>
          <a:xfrm>
            <a:off x="1492534" y="4428783"/>
            <a:ext cx="917398" cy="2942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164" idx="6"/>
          </p:cNvCxnSpPr>
          <p:nvPr/>
        </p:nvCxnSpPr>
        <p:spPr>
          <a:xfrm>
            <a:off x="1492534" y="4620173"/>
            <a:ext cx="917398" cy="10288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>
            <a:stCxn id="194" idx="6"/>
          </p:cNvCxnSpPr>
          <p:nvPr/>
        </p:nvCxnSpPr>
        <p:spPr>
          <a:xfrm flipV="1">
            <a:off x="1493657" y="4736775"/>
            <a:ext cx="862959" cy="41727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 flipV="1">
            <a:off x="1512659" y="4723058"/>
            <a:ext cx="897273" cy="8521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>
            <a:stCxn id="167" idx="6"/>
          </p:cNvCxnSpPr>
          <p:nvPr/>
        </p:nvCxnSpPr>
        <p:spPr>
          <a:xfrm flipV="1">
            <a:off x="1493658" y="4723058"/>
            <a:ext cx="916274" cy="24576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stCxn id="168" idx="6"/>
          </p:cNvCxnSpPr>
          <p:nvPr/>
        </p:nvCxnSpPr>
        <p:spPr>
          <a:xfrm>
            <a:off x="1492534" y="4428783"/>
            <a:ext cx="925006" cy="50149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>
            <a:off x="1520267" y="4628823"/>
            <a:ext cx="897273" cy="3014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>
            <a:stCxn id="165" idx="6"/>
          </p:cNvCxnSpPr>
          <p:nvPr/>
        </p:nvCxnSpPr>
        <p:spPr>
          <a:xfrm>
            <a:off x="1492534" y="4801529"/>
            <a:ext cx="925006" cy="12874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stCxn id="167" idx="6"/>
          </p:cNvCxnSpPr>
          <p:nvPr/>
        </p:nvCxnSpPr>
        <p:spPr>
          <a:xfrm flipV="1">
            <a:off x="1493658" y="4930278"/>
            <a:ext cx="923882" cy="3854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stCxn id="194" idx="6"/>
          </p:cNvCxnSpPr>
          <p:nvPr/>
        </p:nvCxnSpPr>
        <p:spPr>
          <a:xfrm flipV="1">
            <a:off x="1493657" y="4930277"/>
            <a:ext cx="923883" cy="2237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stCxn id="164" idx="6"/>
          </p:cNvCxnSpPr>
          <p:nvPr/>
        </p:nvCxnSpPr>
        <p:spPr>
          <a:xfrm>
            <a:off x="1492534" y="4620173"/>
            <a:ext cx="940704" cy="5682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>
            <a:stCxn id="165" idx="6"/>
          </p:cNvCxnSpPr>
          <p:nvPr/>
        </p:nvCxnSpPr>
        <p:spPr>
          <a:xfrm>
            <a:off x="1492534" y="4801529"/>
            <a:ext cx="940704" cy="3869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>
            <a:stCxn id="167" idx="6"/>
          </p:cNvCxnSpPr>
          <p:nvPr/>
        </p:nvCxnSpPr>
        <p:spPr>
          <a:xfrm>
            <a:off x="1493658" y="4968827"/>
            <a:ext cx="939580" cy="21961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>
            <a:stCxn id="194" idx="6"/>
          </p:cNvCxnSpPr>
          <p:nvPr/>
        </p:nvCxnSpPr>
        <p:spPr>
          <a:xfrm>
            <a:off x="1493657" y="5154052"/>
            <a:ext cx="939581" cy="343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>
            <a:off x="2557998" y="2491781"/>
            <a:ext cx="897273" cy="4928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/>
          <p:cNvCxnSpPr/>
          <p:nvPr/>
        </p:nvCxnSpPr>
        <p:spPr>
          <a:xfrm>
            <a:off x="2557998" y="2683172"/>
            <a:ext cx="897273" cy="3014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/>
          <p:cNvCxnSpPr/>
          <p:nvPr/>
        </p:nvCxnSpPr>
        <p:spPr>
          <a:xfrm>
            <a:off x="2557998" y="2864529"/>
            <a:ext cx="897273" cy="1200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/>
          <p:cNvCxnSpPr/>
          <p:nvPr/>
        </p:nvCxnSpPr>
        <p:spPr>
          <a:xfrm flipV="1">
            <a:off x="2557998" y="2998342"/>
            <a:ext cx="843957" cy="4442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/>
          <p:nvPr/>
        </p:nvCxnSpPr>
        <p:spPr>
          <a:xfrm flipV="1">
            <a:off x="2557998" y="2984626"/>
            <a:ext cx="897273" cy="8521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/>
          <p:cNvCxnSpPr/>
          <p:nvPr/>
        </p:nvCxnSpPr>
        <p:spPr>
          <a:xfrm flipV="1">
            <a:off x="2557998" y="2984626"/>
            <a:ext cx="897273" cy="2766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/>
          <p:nvPr/>
        </p:nvCxnSpPr>
        <p:spPr>
          <a:xfrm flipV="1">
            <a:off x="2559123" y="2984627"/>
            <a:ext cx="842833" cy="6252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/>
          <p:cNvCxnSpPr/>
          <p:nvPr/>
        </p:nvCxnSpPr>
        <p:spPr>
          <a:xfrm flipV="1">
            <a:off x="2564500" y="2984626"/>
            <a:ext cx="890771" cy="8064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/>
          <p:cNvCxnSpPr/>
          <p:nvPr/>
        </p:nvCxnSpPr>
        <p:spPr>
          <a:xfrm flipV="1">
            <a:off x="2564500" y="2984627"/>
            <a:ext cx="890771" cy="10117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/>
          <p:cNvCxnSpPr/>
          <p:nvPr/>
        </p:nvCxnSpPr>
        <p:spPr>
          <a:xfrm>
            <a:off x="2565606" y="2699000"/>
            <a:ext cx="897273" cy="4928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/>
          <p:cNvCxnSpPr/>
          <p:nvPr/>
        </p:nvCxnSpPr>
        <p:spPr>
          <a:xfrm>
            <a:off x="2565606" y="2890391"/>
            <a:ext cx="897273" cy="3014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/>
          <p:cNvCxnSpPr/>
          <p:nvPr/>
        </p:nvCxnSpPr>
        <p:spPr>
          <a:xfrm>
            <a:off x="2565606" y="3071748"/>
            <a:ext cx="897273" cy="1200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/>
          <p:cNvCxnSpPr/>
          <p:nvPr/>
        </p:nvCxnSpPr>
        <p:spPr>
          <a:xfrm flipV="1">
            <a:off x="2565606" y="3205561"/>
            <a:ext cx="843957" cy="4442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/>
          <p:cNvCxnSpPr/>
          <p:nvPr/>
        </p:nvCxnSpPr>
        <p:spPr>
          <a:xfrm flipV="1">
            <a:off x="2565606" y="3191845"/>
            <a:ext cx="897273" cy="8521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/>
          <p:nvPr/>
        </p:nvCxnSpPr>
        <p:spPr>
          <a:xfrm flipV="1">
            <a:off x="2565606" y="3191845"/>
            <a:ext cx="897273" cy="2766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/>
          <p:cNvCxnSpPr/>
          <p:nvPr/>
        </p:nvCxnSpPr>
        <p:spPr>
          <a:xfrm flipV="1">
            <a:off x="2566731" y="3191846"/>
            <a:ext cx="842833" cy="6252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/>
          <p:nvPr/>
        </p:nvCxnSpPr>
        <p:spPr>
          <a:xfrm flipV="1">
            <a:off x="2572108" y="3191845"/>
            <a:ext cx="890771" cy="8064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/>
          <p:nvPr/>
        </p:nvCxnSpPr>
        <p:spPr>
          <a:xfrm>
            <a:off x="2557999" y="2864527"/>
            <a:ext cx="920578" cy="58548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>
            <a:off x="2557999" y="3069842"/>
            <a:ext cx="920578" cy="3801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/>
          <p:nvPr/>
        </p:nvCxnSpPr>
        <p:spPr>
          <a:xfrm>
            <a:off x="2557999" y="3261233"/>
            <a:ext cx="920578" cy="18877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Arrow Connector 259"/>
          <p:cNvCxnSpPr/>
          <p:nvPr/>
        </p:nvCxnSpPr>
        <p:spPr>
          <a:xfrm flipV="1">
            <a:off x="2581303" y="3463726"/>
            <a:ext cx="843957" cy="4442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/>
          <p:cNvCxnSpPr/>
          <p:nvPr/>
        </p:nvCxnSpPr>
        <p:spPr>
          <a:xfrm>
            <a:off x="2557999" y="3442587"/>
            <a:ext cx="920578" cy="742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/>
          <p:cNvCxnSpPr/>
          <p:nvPr/>
        </p:nvCxnSpPr>
        <p:spPr>
          <a:xfrm flipV="1">
            <a:off x="2581303" y="3450009"/>
            <a:ext cx="897273" cy="2766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/>
          <p:cNvCxnSpPr/>
          <p:nvPr/>
        </p:nvCxnSpPr>
        <p:spPr>
          <a:xfrm flipV="1">
            <a:off x="2582428" y="3450010"/>
            <a:ext cx="842833" cy="6252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/>
          <p:cNvCxnSpPr/>
          <p:nvPr/>
        </p:nvCxnSpPr>
        <p:spPr>
          <a:xfrm>
            <a:off x="2599229" y="3587350"/>
            <a:ext cx="897273" cy="4928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/>
          <p:cNvCxnSpPr/>
          <p:nvPr/>
        </p:nvCxnSpPr>
        <p:spPr>
          <a:xfrm>
            <a:off x="2599229" y="3778741"/>
            <a:ext cx="897273" cy="3014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/>
          <p:nvPr/>
        </p:nvCxnSpPr>
        <p:spPr>
          <a:xfrm>
            <a:off x="2599229" y="3960098"/>
            <a:ext cx="897273" cy="1200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/>
          <p:cNvCxnSpPr/>
          <p:nvPr/>
        </p:nvCxnSpPr>
        <p:spPr>
          <a:xfrm flipV="1">
            <a:off x="2599229" y="4093912"/>
            <a:ext cx="843957" cy="4442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/>
          <p:cNvCxnSpPr/>
          <p:nvPr/>
        </p:nvCxnSpPr>
        <p:spPr>
          <a:xfrm flipV="1">
            <a:off x="2599229" y="4080195"/>
            <a:ext cx="897273" cy="8521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/>
          <p:cNvCxnSpPr/>
          <p:nvPr/>
        </p:nvCxnSpPr>
        <p:spPr>
          <a:xfrm flipV="1">
            <a:off x="2599229" y="4080195"/>
            <a:ext cx="897273" cy="2766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/>
          <p:cNvCxnSpPr/>
          <p:nvPr/>
        </p:nvCxnSpPr>
        <p:spPr>
          <a:xfrm flipV="1">
            <a:off x="2600355" y="4080196"/>
            <a:ext cx="842833" cy="6252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/>
          <p:cNvCxnSpPr/>
          <p:nvPr/>
        </p:nvCxnSpPr>
        <p:spPr>
          <a:xfrm flipV="1">
            <a:off x="2605732" y="4080195"/>
            <a:ext cx="890771" cy="8064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/>
          <p:nvPr/>
        </p:nvCxnSpPr>
        <p:spPr>
          <a:xfrm flipV="1">
            <a:off x="2605732" y="4080196"/>
            <a:ext cx="890771" cy="10117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/>
          <p:nvPr/>
        </p:nvCxnSpPr>
        <p:spPr>
          <a:xfrm>
            <a:off x="2606837" y="3794569"/>
            <a:ext cx="897273" cy="4928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Arrow Connector 301"/>
          <p:cNvCxnSpPr/>
          <p:nvPr/>
        </p:nvCxnSpPr>
        <p:spPr>
          <a:xfrm>
            <a:off x="2606837" y="3985960"/>
            <a:ext cx="897273" cy="3014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/>
          <p:cNvCxnSpPr/>
          <p:nvPr/>
        </p:nvCxnSpPr>
        <p:spPr>
          <a:xfrm>
            <a:off x="2606837" y="4167317"/>
            <a:ext cx="897273" cy="1200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/>
          <p:nvPr/>
        </p:nvCxnSpPr>
        <p:spPr>
          <a:xfrm flipV="1">
            <a:off x="2606837" y="4301131"/>
            <a:ext cx="843957" cy="4442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05"/>
          <p:cNvCxnSpPr/>
          <p:nvPr/>
        </p:nvCxnSpPr>
        <p:spPr>
          <a:xfrm flipV="1">
            <a:off x="2606837" y="4287414"/>
            <a:ext cx="897273" cy="8521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/>
          <p:nvPr/>
        </p:nvCxnSpPr>
        <p:spPr>
          <a:xfrm flipV="1">
            <a:off x="2606837" y="4287414"/>
            <a:ext cx="897273" cy="2766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/>
          <p:cNvCxnSpPr/>
          <p:nvPr/>
        </p:nvCxnSpPr>
        <p:spPr>
          <a:xfrm flipV="1">
            <a:off x="2607963" y="4287415"/>
            <a:ext cx="842833" cy="6252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Arrow Connector 309"/>
          <p:cNvCxnSpPr/>
          <p:nvPr/>
        </p:nvCxnSpPr>
        <p:spPr>
          <a:xfrm flipV="1">
            <a:off x="2613340" y="4287414"/>
            <a:ext cx="890771" cy="8064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/>
          <p:nvPr/>
        </p:nvCxnSpPr>
        <p:spPr>
          <a:xfrm>
            <a:off x="2599230" y="3960097"/>
            <a:ext cx="920578" cy="58548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314"/>
          <p:cNvCxnSpPr/>
          <p:nvPr/>
        </p:nvCxnSpPr>
        <p:spPr>
          <a:xfrm>
            <a:off x="2599230" y="4165411"/>
            <a:ext cx="920578" cy="3801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/>
          <p:nvPr/>
        </p:nvCxnSpPr>
        <p:spPr>
          <a:xfrm>
            <a:off x="2599230" y="4356802"/>
            <a:ext cx="920578" cy="18877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Arrow Connector 317"/>
          <p:cNvCxnSpPr/>
          <p:nvPr/>
        </p:nvCxnSpPr>
        <p:spPr>
          <a:xfrm flipV="1">
            <a:off x="2622534" y="4559295"/>
            <a:ext cx="843957" cy="4442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/>
          <p:nvPr/>
        </p:nvCxnSpPr>
        <p:spPr>
          <a:xfrm>
            <a:off x="2599230" y="4538156"/>
            <a:ext cx="920578" cy="742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Arrow Connector 319"/>
          <p:cNvCxnSpPr/>
          <p:nvPr/>
        </p:nvCxnSpPr>
        <p:spPr>
          <a:xfrm flipV="1">
            <a:off x="2622534" y="4545578"/>
            <a:ext cx="897273" cy="2766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Arrow Connector 320"/>
          <p:cNvCxnSpPr/>
          <p:nvPr/>
        </p:nvCxnSpPr>
        <p:spPr>
          <a:xfrm flipV="1">
            <a:off x="2623659" y="4545580"/>
            <a:ext cx="842833" cy="6252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Arrow Connector 371"/>
          <p:cNvCxnSpPr>
            <a:stCxn id="138" idx="6"/>
          </p:cNvCxnSpPr>
          <p:nvPr/>
        </p:nvCxnSpPr>
        <p:spPr>
          <a:xfrm>
            <a:off x="1484906" y="2331412"/>
            <a:ext cx="934604" cy="27668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Arrow Connector 372"/>
          <p:cNvCxnSpPr>
            <a:stCxn id="45" idx="6"/>
          </p:cNvCxnSpPr>
          <p:nvPr/>
        </p:nvCxnSpPr>
        <p:spPr>
          <a:xfrm>
            <a:off x="1484906" y="2536726"/>
            <a:ext cx="934604" cy="25615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Arrow Connector 373"/>
          <p:cNvCxnSpPr>
            <a:endCxn id="184" idx="2"/>
          </p:cNvCxnSpPr>
          <p:nvPr/>
        </p:nvCxnSpPr>
        <p:spPr>
          <a:xfrm>
            <a:off x="1499007" y="2723547"/>
            <a:ext cx="891684" cy="19536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Arrow Connector 374"/>
          <p:cNvCxnSpPr>
            <a:endCxn id="186" idx="2"/>
          </p:cNvCxnSpPr>
          <p:nvPr/>
        </p:nvCxnSpPr>
        <p:spPr>
          <a:xfrm>
            <a:off x="1499007" y="2914938"/>
            <a:ext cx="894312" cy="225004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>
            <a:endCxn id="281" idx="2"/>
          </p:cNvCxnSpPr>
          <p:nvPr/>
        </p:nvCxnSpPr>
        <p:spPr>
          <a:xfrm flipV="1">
            <a:off x="4253316" y="3042340"/>
            <a:ext cx="563365" cy="4310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>
            <a:endCxn id="281" idx="2"/>
          </p:cNvCxnSpPr>
          <p:nvPr/>
        </p:nvCxnSpPr>
        <p:spPr>
          <a:xfrm flipV="1">
            <a:off x="4250229" y="3042339"/>
            <a:ext cx="566452" cy="7670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endCxn id="278" idx="2"/>
          </p:cNvCxnSpPr>
          <p:nvPr/>
        </p:nvCxnSpPr>
        <p:spPr>
          <a:xfrm flipV="1">
            <a:off x="4226344" y="3551882"/>
            <a:ext cx="590336" cy="5283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endCxn id="284" idx="2"/>
          </p:cNvCxnSpPr>
          <p:nvPr/>
        </p:nvCxnSpPr>
        <p:spPr>
          <a:xfrm>
            <a:off x="4239412" y="4124677"/>
            <a:ext cx="57726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endCxn id="286" idx="2"/>
          </p:cNvCxnSpPr>
          <p:nvPr/>
        </p:nvCxnSpPr>
        <p:spPr>
          <a:xfrm>
            <a:off x="4239412" y="4158670"/>
            <a:ext cx="577268" cy="5405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endCxn id="286" idx="2"/>
          </p:cNvCxnSpPr>
          <p:nvPr/>
        </p:nvCxnSpPr>
        <p:spPr>
          <a:xfrm>
            <a:off x="4276619" y="4677180"/>
            <a:ext cx="540060" cy="2207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/>
          <p:cNvCxnSpPr>
            <a:endCxn id="286" idx="2"/>
          </p:cNvCxnSpPr>
          <p:nvPr/>
        </p:nvCxnSpPr>
        <p:spPr>
          <a:xfrm>
            <a:off x="4276619" y="3087010"/>
            <a:ext cx="540060" cy="161224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>
            <a:endCxn id="284" idx="2"/>
          </p:cNvCxnSpPr>
          <p:nvPr/>
        </p:nvCxnSpPr>
        <p:spPr>
          <a:xfrm>
            <a:off x="4315329" y="3109230"/>
            <a:ext cx="501352" cy="10154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/>
          <p:cNvCxnSpPr>
            <a:endCxn id="281" idx="2"/>
          </p:cNvCxnSpPr>
          <p:nvPr/>
        </p:nvCxnSpPr>
        <p:spPr>
          <a:xfrm flipV="1">
            <a:off x="4253314" y="3042339"/>
            <a:ext cx="563366" cy="161722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/>
          <p:cNvSpPr txBox="1"/>
          <p:nvPr/>
        </p:nvSpPr>
        <p:spPr>
          <a:xfrm>
            <a:off x="1708397" y="5569244"/>
            <a:ext cx="7059690" cy="55399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500">
                <a:latin typeface="+mj-lt"/>
              </a:rPr>
              <a:t>150-D </a:t>
            </a:r>
            <a:r>
              <a:rPr lang="en-US" sz="1500" err="1">
                <a:latin typeface="+mj-lt"/>
              </a:rPr>
              <a:t>en</a:t>
            </a:r>
            <a:r>
              <a:rPr lang="en-US" sz="1500">
                <a:latin typeface="+mj-lt"/>
              </a:rPr>
              <a:t> entrée avec 150 </a:t>
            </a:r>
            <a:r>
              <a:rPr lang="en-US" sz="1500" err="1">
                <a:latin typeface="+mj-lt"/>
              </a:rPr>
              <a:t>neurones</a:t>
            </a:r>
            <a:r>
              <a:rPr lang="en-US" sz="1500">
                <a:latin typeface="+mj-lt"/>
              </a:rPr>
              <a:t> dans la 1ère </a:t>
            </a:r>
            <a:r>
              <a:rPr lang="en-US" sz="1500" err="1">
                <a:latin typeface="+mj-lt"/>
              </a:rPr>
              <a:t>couche</a:t>
            </a:r>
            <a:r>
              <a:rPr lang="en-US" sz="1500">
                <a:latin typeface="+mj-lt"/>
              </a:rPr>
              <a:t> =&gt; </a:t>
            </a:r>
            <a:r>
              <a:rPr lang="en-US" sz="1500" b="1">
                <a:latin typeface="+mj-lt"/>
              </a:rPr>
              <a:t>22,500 </a:t>
            </a:r>
            <a:r>
              <a:rPr lang="en-US" sz="1500" b="1" err="1">
                <a:latin typeface="+mj-lt"/>
              </a:rPr>
              <a:t>parametres</a:t>
            </a:r>
            <a:r>
              <a:rPr lang="en-US" sz="1500" b="1">
                <a:latin typeface="+mj-lt"/>
              </a:rPr>
              <a:t> dans la </a:t>
            </a:r>
          </a:p>
          <a:p>
            <a:r>
              <a:rPr lang="en-US" sz="1500" b="1">
                <a:latin typeface="+mj-lt"/>
              </a:rPr>
              <a:t> 					</a:t>
            </a:r>
            <a:r>
              <a:rPr lang="en-US" sz="1500" b="1" err="1">
                <a:latin typeface="+mj-lt"/>
              </a:rPr>
              <a:t>couche</a:t>
            </a:r>
            <a:r>
              <a:rPr lang="en-US" sz="1500" b="1">
                <a:latin typeface="+mj-lt"/>
              </a:rPr>
              <a:t> </a:t>
            </a:r>
            <a:r>
              <a:rPr lang="en-US" sz="1500" b="1" err="1">
                <a:latin typeface="+mj-lt"/>
              </a:rPr>
              <a:t>cachée</a:t>
            </a:r>
            <a:r>
              <a:rPr lang="en-US" sz="1500" b="1">
                <a:latin typeface="+mj-lt"/>
              </a:rPr>
              <a:t> !!</a:t>
            </a:r>
            <a:endParaRPr lang="en-CA" sz="1500" b="1">
              <a:latin typeface="+mj-lt"/>
            </a:endParaRPr>
          </a:p>
        </p:txBody>
      </p:sp>
      <p:sp>
        <p:nvSpPr>
          <p:cNvPr id="226" name="Title 1"/>
          <p:cNvSpPr>
            <a:spLocks noGrp="1"/>
          </p:cNvSpPr>
          <p:nvPr>
            <p:ph type="title"/>
          </p:nvPr>
        </p:nvSpPr>
        <p:spPr>
          <a:xfrm>
            <a:off x="174171" y="-95793"/>
            <a:ext cx="8778240" cy="1143000"/>
          </a:xfrm>
        </p:spPr>
        <p:txBody>
          <a:bodyPr/>
          <a:lstStyle/>
          <a:p>
            <a:pPr algn="l"/>
            <a:r>
              <a:rPr lang="en-CA" sz="3600" err="1"/>
              <a:t>Problème</a:t>
            </a:r>
            <a:r>
              <a:rPr lang="en-CA" sz="3600"/>
              <a:t>:</a:t>
            </a:r>
            <a:endParaRPr lang="fr-FR"/>
          </a:p>
        </p:txBody>
      </p:sp>
      <p:sp>
        <p:nvSpPr>
          <p:cNvPr id="191" name="TextBox 190"/>
          <p:cNvSpPr txBox="1"/>
          <p:nvPr/>
        </p:nvSpPr>
        <p:spPr>
          <a:xfrm>
            <a:off x="1572728" y="970900"/>
            <a:ext cx="6148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/>
              <a:t>Les </a:t>
            </a:r>
            <a:r>
              <a:rPr lang="fr-CA" sz="1800" b="1">
                <a:solidFill>
                  <a:srgbClr val="FF0000"/>
                </a:solidFill>
              </a:rPr>
              <a:t>couches pleinement connectées (</a:t>
            </a:r>
            <a:r>
              <a:rPr lang="fr-CA" sz="1800" b="1" i="1" err="1">
                <a:solidFill>
                  <a:srgbClr val="FF0000"/>
                </a:solidFill>
              </a:rPr>
              <a:t>fully-connected</a:t>
            </a:r>
            <a:r>
              <a:rPr lang="fr-CA" sz="1800" b="1" i="1">
                <a:solidFill>
                  <a:srgbClr val="FF0000"/>
                </a:solidFill>
              </a:rPr>
              <a:t> </a:t>
            </a:r>
            <a:r>
              <a:rPr lang="fr-CA" sz="1800" b="1" i="1" err="1">
                <a:solidFill>
                  <a:srgbClr val="FF0000"/>
                </a:solidFill>
              </a:rPr>
              <a:t>layers</a:t>
            </a:r>
            <a:r>
              <a:rPr lang="fr-CA" sz="1800" b="1">
                <a:solidFill>
                  <a:srgbClr val="FF0000"/>
                </a:solidFill>
              </a:rPr>
              <a:t>) </a:t>
            </a:r>
          </a:p>
          <a:p>
            <a:r>
              <a:rPr lang="fr-CA" sz="1800"/>
              <a:t>sont problématiques lorsque le </a:t>
            </a:r>
            <a:r>
              <a:rPr lang="fr-CA" sz="1800" b="1">
                <a:solidFill>
                  <a:srgbClr val="FF0000"/>
                </a:solidFill>
              </a:rPr>
              <a:t>nombre de neurones est élevé.</a:t>
            </a:r>
            <a:endParaRPr lang="en-CA" sz="18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137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7377" y="121920"/>
            <a:ext cx="39645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/>
              <a:t>Exemple : 3 filtres couche 1 : taille 7</a:t>
            </a:r>
          </a:p>
          <a:p>
            <a:r>
              <a:rPr lang="fr-CA" sz="2000" dirty="0"/>
              <a:t>                 5 filtres couche 2 : taille 5</a:t>
            </a:r>
          </a:p>
          <a:p>
            <a:r>
              <a:rPr lang="fr-CA" sz="2000" dirty="0"/>
              <a:t>                 4 filtres couche 3 : taille 5</a:t>
            </a:r>
          </a:p>
        </p:txBody>
      </p:sp>
      <p:sp>
        <p:nvSpPr>
          <p:cNvPr id="4" name="Rectangle 3"/>
          <p:cNvSpPr/>
          <p:nvPr/>
        </p:nvSpPr>
        <p:spPr>
          <a:xfrm>
            <a:off x="372961" y="1732759"/>
            <a:ext cx="386191" cy="3190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376677" y="2951773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i="1" dirty="0"/>
              <a:t>x</a:t>
            </a:r>
            <a:endParaRPr lang="en-CA" sz="2800" i="1" dirty="0"/>
          </a:p>
        </p:txBody>
      </p:sp>
      <p:grpSp>
        <p:nvGrpSpPr>
          <p:cNvPr id="8" name="Group 7"/>
          <p:cNvGrpSpPr/>
          <p:nvPr/>
        </p:nvGrpSpPr>
        <p:grpSpPr>
          <a:xfrm>
            <a:off x="809899" y="2620361"/>
            <a:ext cx="764849" cy="1463040"/>
            <a:chOff x="792481" y="2620361"/>
            <a:chExt cx="764849" cy="1463040"/>
          </a:xfrm>
        </p:grpSpPr>
        <p:sp>
          <p:nvSpPr>
            <p:cNvPr id="6" name="Right Arrow 5"/>
            <p:cNvSpPr/>
            <p:nvPr/>
          </p:nvSpPr>
          <p:spPr>
            <a:xfrm>
              <a:off x="792481" y="2620361"/>
              <a:ext cx="731520" cy="1463040"/>
            </a:xfrm>
            <a:prstGeom prst="rightArrow">
              <a:avLst/>
            </a:prstGeom>
            <a:solidFill>
              <a:srgbClr val="D67A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92482" y="3059493"/>
              <a:ext cx="764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600" err="1"/>
                <a:t>Conv</a:t>
              </a:r>
              <a:endParaRPr lang="fr-CA" sz="1600"/>
            </a:p>
            <a:p>
              <a:r>
                <a:rPr lang="fr-CA" sz="1600" err="1"/>
                <a:t>ReLU</a:t>
              </a:r>
              <a:endParaRPr lang="en-CA" sz="160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882772" y="2620361"/>
            <a:ext cx="764849" cy="1463040"/>
            <a:chOff x="792481" y="2620361"/>
            <a:chExt cx="764849" cy="1463040"/>
          </a:xfrm>
        </p:grpSpPr>
        <p:sp>
          <p:nvSpPr>
            <p:cNvPr id="20" name="Right Arrow 19"/>
            <p:cNvSpPr/>
            <p:nvPr/>
          </p:nvSpPr>
          <p:spPr>
            <a:xfrm>
              <a:off x="792481" y="2620361"/>
              <a:ext cx="731520" cy="1463040"/>
            </a:xfrm>
            <a:prstGeom prst="rightArrow">
              <a:avLst/>
            </a:prstGeom>
            <a:solidFill>
              <a:srgbClr val="D67A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2482" y="3059493"/>
              <a:ext cx="764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600" err="1"/>
                <a:t>Conv</a:t>
              </a:r>
              <a:endParaRPr lang="fr-CA" sz="1600"/>
            </a:p>
            <a:p>
              <a:r>
                <a:rPr lang="fr-CA" sz="1600" err="1"/>
                <a:t>ReLU</a:t>
              </a:r>
              <a:endParaRPr lang="en-CA" sz="160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3665039" y="1732759"/>
            <a:ext cx="386191" cy="32114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/>
          <p:cNvSpPr/>
          <p:nvPr/>
        </p:nvSpPr>
        <p:spPr>
          <a:xfrm>
            <a:off x="4095241" y="1732759"/>
            <a:ext cx="386191" cy="32114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/>
          <p:cNvSpPr/>
          <p:nvPr/>
        </p:nvSpPr>
        <p:spPr>
          <a:xfrm>
            <a:off x="4525443" y="1732759"/>
            <a:ext cx="386191" cy="32114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/>
          <p:cNvSpPr/>
          <p:nvPr/>
        </p:nvSpPr>
        <p:spPr>
          <a:xfrm>
            <a:off x="4955645" y="1732759"/>
            <a:ext cx="386191" cy="32114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 25"/>
          <p:cNvSpPr/>
          <p:nvPr/>
        </p:nvSpPr>
        <p:spPr>
          <a:xfrm>
            <a:off x="5385848" y="1732759"/>
            <a:ext cx="386191" cy="32114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7" name="Group 26"/>
          <p:cNvGrpSpPr/>
          <p:nvPr/>
        </p:nvGrpSpPr>
        <p:grpSpPr>
          <a:xfrm>
            <a:off x="5816051" y="2620361"/>
            <a:ext cx="764849" cy="1463040"/>
            <a:chOff x="792481" y="2620361"/>
            <a:chExt cx="764849" cy="1463040"/>
          </a:xfrm>
        </p:grpSpPr>
        <p:sp>
          <p:nvSpPr>
            <p:cNvPr id="28" name="Right Arrow 27"/>
            <p:cNvSpPr/>
            <p:nvPr/>
          </p:nvSpPr>
          <p:spPr>
            <a:xfrm>
              <a:off x="792481" y="2620361"/>
              <a:ext cx="731520" cy="1463040"/>
            </a:xfrm>
            <a:prstGeom prst="rightArrow">
              <a:avLst/>
            </a:prstGeom>
            <a:solidFill>
              <a:srgbClr val="D67A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92482" y="3059493"/>
              <a:ext cx="764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600" err="1"/>
                <a:t>Conv</a:t>
              </a:r>
              <a:endParaRPr lang="fr-CA" sz="1600"/>
            </a:p>
            <a:p>
              <a:r>
                <a:rPr lang="fr-CA" sz="1600" err="1"/>
                <a:t>ReLU</a:t>
              </a:r>
              <a:endParaRPr lang="en-CA" sz="1600"/>
            </a:p>
          </p:txBody>
        </p:sp>
      </p:grpSp>
      <p:sp>
        <p:nvSpPr>
          <p:cNvPr id="30" name="Rectangle 29"/>
          <p:cNvSpPr/>
          <p:nvPr/>
        </p:nvSpPr>
        <p:spPr>
          <a:xfrm>
            <a:off x="6598318" y="1732759"/>
            <a:ext cx="386191" cy="321145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7028520" y="1732759"/>
            <a:ext cx="386191" cy="321145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 31"/>
          <p:cNvSpPr/>
          <p:nvPr/>
        </p:nvSpPr>
        <p:spPr>
          <a:xfrm>
            <a:off x="7458722" y="1732759"/>
            <a:ext cx="386191" cy="321145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/>
          <p:cNvSpPr/>
          <p:nvPr/>
        </p:nvSpPr>
        <p:spPr>
          <a:xfrm>
            <a:off x="7888924" y="1732759"/>
            <a:ext cx="386191" cy="321145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TextBox 34"/>
          <p:cNvSpPr txBox="1"/>
          <p:nvPr/>
        </p:nvSpPr>
        <p:spPr>
          <a:xfrm>
            <a:off x="8319126" y="2951773"/>
            <a:ext cx="744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i="1" dirty="0"/>
              <a:t>(…)</a:t>
            </a:r>
            <a:endParaRPr lang="en-CA" sz="2800" i="1" dirty="0"/>
          </a:p>
        </p:txBody>
      </p:sp>
      <p:sp>
        <p:nvSpPr>
          <p:cNvPr id="36" name="TextBox 35"/>
          <p:cNvSpPr txBox="1"/>
          <p:nvPr/>
        </p:nvSpPr>
        <p:spPr>
          <a:xfrm>
            <a:off x="1590425" y="1260075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Couche 1</a:t>
            </a:r>
            <a:endParaRPr lang="en-CA" dirty="0"/>
          </a:p>
        </p:txBody>
      </p:sp>
      <p:sp>
        <p:nvSpPr>
          <p:cNvPr id="37" name="TextBox 36"/>
          <p:cNvSpPr txBox="1"/>
          <p:nvPr/>
        </p:nvSpPr>
        <p:spPr>
          <a:xfrm>
            <a:off x="4034048" y="1271094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Couche 2</a:t>
            </a:r>
            <a:endParaRPr lang="en-CA" dirty="0"/>
          </a:p>
        </p:txBody>
      </p:sp>
      <p:sp>
        <p:nvSpPr>
          <p:cNvPr id="38" name="TextBox 37"/>
          <p:cNvSpPr txBox="1"/>
          <p:nvPr/>
        </p:nvSpPr>
        <p:spPr>
          <a:xfrm>
            <a:off x="6619926" y="1271094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Couche 3</a:t>
            </a:r>
            <a:endParaRPr lang="en-CA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-498836" y="3081276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/>
              <a:t>100 neurones</a:t>
            </a:r>
            <a:endParaRPr lang="en-CA" sz="1800" dirty="0"/>
          </a:p>
        </p:txBody>
      </p:sp>
      <p:cxnSp>
        <p:nvCxnSpPr>
          <p:cNvPr id="40" name="Straight Arrow Connector 39"/>
          <p:cNvCxnSpPr/>
          <p:nvPr/>
        </p:nvCxnSpPr>
        <p:spPr>
          <a:xfrm flipH="1" flipV="1">
            <a:off x="240629" y="1753770"/>
            <a:ext cx="202" cy="794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167604" y="1753770"/>
            <a:ext cx="1460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 flipV="1">
            <a:off x="102885" y="3970683"/>
            <a:ext cx="241834" cy="973531"/>
            <a:chOff x="1279525" y="3887769"/>
            <a:chExt cx="146050" cy="794730"/>
          </a:xfrm>
        </p:grpSpPr>
        <p:cxnSp>
          <p:nvCxnSpPr>
            <p:cNvPr id="43" name="Straight Arrow Connector 42"/>
            <p:cNvCxnSpPr/>
            <p:nvPr/>
          </p:nvCxnSpPr>
          <p:spPr>
            <a:xfrm flipH="1" flipV="1">
              <a:off x="1352550" y="3887769"/>
              <a:ext cx="202" cy="7947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1279525" y="3887769"/>
              <a:ext cx="1460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1249046" y="5090959"/>
            <a:ext cx="19143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3x100=300 neurones</a:t>
            </a:r>
          </a:p>
          <a:p>
            <a:r>
              <a:rPr lang="fr-CA" sz="1600" dirty="0"/>
              <a:t>7x3 = 21 paramètres</a:t>
            </a:r>
          </a:p>
        </p:txBody>
      </p:sp>
      <p:sp>
        <p:nvSpPr>
          <p:cNvPr id="46" name="Rectangle 45"/>
          <p:cNvSpPr/>
          <p:nvPr/>
        </p:nvSpPr>
        <p:spPr>
          <a:xfrm>
            <a:off x="5446011" y="398918"/>
            <a:ext cx="28937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Convolution « </a:t>
            </a:r>
            <a:r>
              <a:rPr lang="fr-CA" i="1" dirty="0" err="1"/>
              <a:t>same</a:t>
            </a:r>
            <a:r>
              <a:rPr lang="fr-CA" i="1" dirty="0"/>
              <a:t> </a:t>
            </a:r>
            <a:r>
              <a:rPr lang="fr-CA" dirty="0"/>
              <a:t>»</a:t>
            </a:r>
          </a:p>
          <a:p>
            <a:r>
              <a:rPr lang="fr-CA" dirty="0"/>
              <a:t>Stride 1</a:t>
            </a:r>
            <a:endParaRPr lang="en-CA" dirty="0"/>
          </a:p>
        </p:txBody>
      </p:sp>
      <p:sp>
        <p:nvSpPr>
          <p:cNvPr id="47" name="TextBox 46"/>
          <p:cNvSpPr txBox="1"/>
          <p:nvPr/>
        </p:nvSpPr>
        <p:spPr>
          <a:xfrm>
            <a:off x="3823096" y="5113491"/>
            <a:ext cx="1973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5x100=500 neurones</a:t>
            </a:r>
            <a:endParaRPr lang="en-CA" sz="1600"/>
          </a:p>
          <a:p>
            <a:r>
              <a:rPr lang="fr-CA" sz="1600" dirty="0"/>
              <a:t>5x5x3=75 paramètres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434739" y="5089128"/>
            <a:ext cx="2076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4x100=400 neurones</a:t>
            </a:r>
            <a:endParaRPr lang="en-CA" sz="1600" dirty="0"/>
          </a:p>
          <a:p>
            <a:r>
              <a:rPr lang="fr-CA" sz="1600" dirty="0"/>
              <a:t>4x5x5=100 paramètres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92166" y="1732759"/>
            <a:ext cx="386191" cy="31904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Rectangle 49"/>
          <p:cNvSpPr/>
          <p:nvPr/>
        </p:nvSpPr>
        <p:spPr>
          <a:xfrm>
            <a:off x="2022368" y="1732759"/>
            <a:ext cx="386191" cy="31904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Rectangle 50"/>
          <p:cNvSpPr/>
          <p:nvPr/>
        </p:nvSpPr>
        <p:spPr>
          <a:xfrm>
            <a:off x="2452570" y="1732759"/>
            <a:ext cx="386191" cy="31904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07567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7377" y="121920"/>
            <a:ext cx="39645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/>
              <a:t>Exemple : 3 filtres couche 1 : taille 7</a:t>
            </a:r>
          </a:p>
          <a:p>
            <a:r>
              <a:rPr lang="fr-CA" sz="2000" dirty="0"/>
              <a:t>                 5 filtres couche 2 : taille 5</a:t>
            </a:r>
          </a:p>
          <a:p>
            <a:r>
              <a:rPr lang="fr-CA" sz="2000" dirty="0"/>
              <a:t>                 4 filtres couche 3 : taille 5</a:t>
            </a:r>
          </a:p>
        </p:txBody>
      </p:sp>
      <p:sp>
        <p:nvSpPr>
          <p:cNvPr id="4" name="Rectangle 3"/>
          <p:cNvSpPr/>
          <p:nvPr/>
        </p:nvSpPr>
        <p:spPr>
          <a:xfrm>
            <a:off x="372961" y="1732759"/>
            <a:ext cx="386191" cy="3190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376677" y="2951773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i="1" dirty="0"/>
              <a:t>x</a:t>
            </a:r>
            <a:endParaRPr lang="en-CA" sz="2800" i="1" dirty="0"/>
          </a:p>
        </p:txBody>
      </p:sp>
      <p:grpSp>
        <p:nvGrpSpPr>
          <p:cNvPr id="8" name="Group 7"/>
          <p:cNvGrpSpPr/>
          <p:nvPr/>
        </p:nvGrpSpPr>
        <p:grpSpPr>
          <a:xfrm>
            <a:off x="809899" y="2620361"/>
            <a:ext cx="764849" cy="1463040"/>
            <a:chOff x="792481" y="2620361"/>
            <a:chExt cx="764849" cy="1463040"/>
          </a:xfrm>
        </p:grpSpPr>
        <p:sp>
          <p:nvSpPr>
            <p:cNvPr id="6" name="Right Arrow 5"/>
            <p:cNvSpPr/>
            <p:nvPr/>
          </p:nvSpPr>
          <p:spPr>
            <a:xfrm>
              <a:off x="792481" y="2620361"/>
              <a:ext cx="731520" cy="1463040"/>
            </a:xfrm>
            <a:prstGeom prst="rightArrow">
              <a:avLst/>
            </a:prstGeom>
            <a:solidFill>
              <a:srgbClr val="D67A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92482" y="3059493"/>
              <a:ext cx="764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600" err="1"/>
                <a:t>Conv</a:t>
              </a:r>
              <a:endParaRPr lang="fr-CA" sz="1600"/>
            </a:p>
            <a:p>
              <a:r>
                <a:rPr lang="fr-CA" sz="1600" err="1"/>
                <a:t>ReLU</a:t>
              </a:r>
              <a:endParaRPr lang="en-CA" sz="160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882772" y="2620361"/>
            <a:ext cx="764849" cy="1463040"/>
            <a:chOff x="792481" y="2620361"/>
            <a:chExt cx="764849" cy="1463040"/>
          </a:xfrm>
        </p:grpSpPr>
        <p:sp>
          <p:nvSpPr>
            <p:cNvPr id="20" name="Right Arrow 19"/>
            <p:cNvSpPr/>
            <p:nvPr/>
          </p:nvSpPr>
          <p:spPr>
            <a:xfrm>
              <a:off x="792481" y="2620361"/>
              <a:ext cx="731520" cy="1463040"/>
            </a:xfrm>
            <a:prstGeom prst="rightArrow">
              <a:avLst/>
            </a:prstGeom>
            <a:solidFill>
              <a:srgbClr val="D67A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2482" y="3059493"/>
              <a:ext cx="764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600" err="1"/>
                <a:t>Conv</a:t>
              </a:r>
              <a:endParaRPr lang="fr-CA" sz="1600"/>
            </a:p>
            <a:p>
              <a:r>
                <a:rPr lang="fr-CA" sz="1600" err="1"/>
                <a:t>ReLU</a:t>
              </a:r>
              <a:endParaRPr lang="en-CA" sz="160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3665039" y="1732759"/>
            <a:ext cx="386191" cy="32114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/>
          <p:cNvSpPr/>
          <p:nvPr/>
        </p:nvSpPr>
        <p:spPr>
          <a:xfrm>
            <a:off x="4095241" y="1732759"/>
            <a:ext cx="386191" cy="32114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/>
          <p:cNvSpPr/>
          <p:nvPr/>
        </p:nvSpPr>
        <p:spPr>
          <a:xfrm>
            <a:off x="4525443" y="1732759"/>
            <a:ext cx="386191" cy="32114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/>
          <p:cNvSpPr/>
          <p:nvPr/>
        </p:nvSpPr>
        <p:spPr>
          <a:xfrm>
            <a:off x="4955645" y="1732759"/>
            <a:ext cx="386191" cy="32114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 25"/>
          <p:cNvSpPr/>
          <p:nvPr/>
        </p:nvSpPr>
        <p:spPr>
          <a:xfrm>
            <a:off x="5385848" y="1732759"/>
            <a:ext cx="386191" cy="32114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7" name="Group 26"/>
          <p:cNvGrpSpPr/>
          <p:nvPr/>
        </p:nvGrpSpPr>
        <p:grpSpPr>
          <a:xfrm>
            <a:off x="5816051" y="2620361"/>
            <a:ext cx="764849" cy="1463040"/>
            <a:chOff x="792481" y="2620361"/>
            <a:chExt cx="764849" cy="1463040"/>
          </a:xfrm>
        </p:grpSpPr>
        <p:sp>
          <p:nvSpPr>
            <p:cNvPr id="28" name="Right Arrow 27"/>
            <p:cNvSpPr/>
            <p:nvPr/>
          </p:nvSpPr>
          <p:spPr>
            <a:xfrm>
              <a:off x="792481" y="2620361"/>
              <a:ext cx="731520" cy="1463040"/>
            </a:xfrm>
            <a:prstGeom prst="rightArrow">
              <a:avLst/>
            </a:prstGeom>
            <a:solidFill>
              <a:srgbClr val="D67A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92482" y="3059493"/>
              <a:ext cx="764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600" err="1"/>
                <a:t>Conv</a:t>
              </a:r>
              <a:endParaRPr lang="fr-CA" sz="1600"/>
            </a:p>
            <a:p>
              <a:r>
                <a:rPr lang="fr-CA" sz="1600" err="1"/>
                <a:t>ReLU</a:t>
              </a:r>
              <a:endParaRPr lang="en-CA" sz="1600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8319126" y="2951773"/>
            <a:ext cx="744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i="1" dirty="0"/>
              <a:t>(…)</a:t>
            </a:r>
            <a:endParaRPr lang="en-CA" sz="2800" i="1" dirty="0"/>
          </a:p>
        </p:txBody>
      </p:sp>
      <p:sp>
        <p:nvSpPr>
          <p:cNvPr id="36" name="TextBox 35"/>
          <p:cNvSpPr txBox="1"/>
          <p:nvPr/>
        </p:nvSpPr>
        <p:spPr>
          <a:xfrm>
            <a:off x="1590425" y="1260075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Couche 1</a:t>
            </a:r>
            <a:endParaRPr lang="en-CA" dirty="0"/>
          </a:p>
        </p:txBody>
      </p:sp>
      <p:sp>
        <p:nvSpPr>
          <p:cNvPr id="37" name="TextBox 36"/>
          <p:cNvSpPr txBox="1"/>
          <p:nvPr/>
        </p:nvSpPr>
        <p:spPr>
          <a:xfrm>
            <a:off x="4034048" y="1271094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Couche 2</a:t>
            </a:r>
            <a:endParaRPr lang="en-CA" dirty="0"/>
          </a:p>
        </p:txBody>
      </p:sp>
      <p:sp>
        <p:nvSpPr>
          <p:cNvPr id="38" name="TextBox 37"/>
          <p:cNvSpPr txBox="1"/>
          <p:nvPr/>
        </p:nvSpPr>
        <p:spPr>
          <a:xfrm>
            <a:off x="6619926" y="1271094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Couche 3</a:t>
            </a:r>
            <a:endParaRPr lang="en-CA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-498836" y="3081276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/>
              <a:t>100 neurones</a:t>
            </a:r>
            <a:endParaRPr lang="en-CA" sz="1800" dirty="0"/>
          </a:p>
        </p:txBody>
      </p:sp>
      <p:cxnSp>
        <p:nvCxnSpPr>
          <p:cNvPr id="40" name="Straight Arrow Connector 39"/>
          <p:cNvCxnSpPr/>
          <p:nvPr/>
        </p:nvCxnSpPr>
        <p:spPr>
          <a:xfrm flipH="1" flipV="1">
            <a:off x="240629" y="1753770"/>
            <a:ext cx="202" cy="794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167604" y="1753770"/>
            <a:ext cx="1460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 flipV="1">
            <a:off x="102885" y="3970683"/>
            <a:ext cx="241834" cy="973531"/>
            <a:chOff x="1279525" y="3887769"/>
            <a:chExt cx="146050" cy="794730"/>
          </a:xfrm>
        </p:grpSpPr>
        <p:cxnSp>
          <p:nvCxnSpPr>
            <p:cNvPr id="43" name="Straight Arrow Connector 42"/>
            <p:cNvCxnSpPr/>
            <p:nvPr/>
          </p:nvCxnSpPr>
          <p:spPr>
            <a:xfrm flipH="1" flipV="1">
              <a:off x="1352550" y="3887769"/>
              <a:ext cx="202" cy="7947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1279525" y="3887769"/>
              <a:ext cx="1460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2594465" y="5243639"/>
            <a:ext cx="40254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/>
              <a:t>Pour ces 3 couches </a:t>
            </a:r>
            <a:r>
              <a:rPr lang="fr-CA" sz="2000" dirty="0" err="1"/>
              <a:t>convolutionnelles</a:t>
            </a:r>
          </a:p>
        </p:txBody>
      </p:sp>
      <p:sp>
        <p:nvSpPr>
          <p:cNvPr id="46" name="Rectangle 45"/>
          <p:cNvSpPr/>
          <p:nvPr/>
        </p:nvSpPr>
        <p:spPr>
          <a:xfrm>
            <a:off x="5446011" y="398918"/>
            <a:ext cx="28937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Convolution «</a:t>
            </a:r>
            <a:r>
              <a:rPr lang="fr-CA" i="1" dirty="0"/>
              <a:t> </a:t>
            </a:r>
            <a:r>
              <a:rPr lang="fr-CA" i="1" dirty="0" err="1"/>
              <a:t>same</a:t>
            </a:r>
            <a:r>
              <a:rPr lang="fr-CA" dirty="0"/>
              <a:t> »</a:t>
            </a:r>
          </a:p>
          <a:p>
            <a:r>
              <a:rPr lang="fr-CA" dirty="0"/>
              <a:t>Stride 1</a:t>
            </a:r>
            <a:endParaRPr lang="en-CA" dirty="0"/>
          </a:p>
        </p:txBody>
      </p:sp>
      <p:sp>
        <p:nvSpPr>
          <p:cNvPr id="47" name="TextBox 46"/>
          <p:cNvSpPr txBox="1"/>
          <p:nvPr/>
        </p:nvSpPr>
        <p:spPr>
          <a:xfrm>
            <a:off x="3248532" y="5682772"/>
            <a:ext cx="29258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/>
              <a:t>1200 neurones au total</a:t>
            </a:r>
            <a:endParaRPr lang="en-CA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/>
              <a:t>196 paramètres au total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592166" y="1732759"/>
            <a:ext cx="386191" cy="31904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Rectangle 48"/>
          <p:cNvSpPr/>
          <p:nvPr/>
        </p:nvSpPr>
        <p:spPr>
          <a:xfrm>
            <a:off x="2022368" y="1732759"/>
            <a:ext cx="386191" cy="31904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Rectangle 49"/>
          <p:cNvSpPr/>
          <p:nvPr/>
        </p:nvSpPr>
        <p:spPr>
          <a:xfrm>
            <a:off x="2452570" y="1732759"/>
            <a:ext cx="386191" cy="31904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Rectangle 50"/>
          <p:cNvSpPr/>
          <p:nvPr/>
        </p:nvSpPr>
        <p:spPr>
          <a:xfrm>
            <a:off x="6598318" y="1732759"/>
            <a:ext cx="386191" cy="321145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Rectangle 51"/>
          <p:cNvSpPr/>
          <p:nvPr/>
        </p:nvSpPr>
        <p:spPr>
          <a:xfrm>
            <a:off x="7028520" y="1732759"/>
            <a:ext cx="386191" cy="321145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Rectangle 52"/>
          <p:cNvSpPr/>
          <p:nvPr/>
        </p:nvSpPr>
        <p:spPr>
          <a:xfrm>
            <a:off x="7458722" y="1732759"/>
            <a:ext cx="386191" cy="321145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7888924" y="1732759"/>
            <a:ext cx="386191" cy="321145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688208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7377" y="121920"/>
            <a:ext cx="39645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/>
              <a:t>Exemple : 3 filtres couche 1 : taille 7</a:t>
            </a:r>
          </a:p>
          <a:p>
            <a:r>
              <a:rPr lang="fr-CA" sz="2000" dirty="0"/>
              <a:t>                 5 filtres couche 2 : taille 5</a:t>
            </a:r>
          </a:p>
          <a:p>
            <a:r>
              <a:rPr lang="fr-CA" sz="2000" dirty="0"/>
              <a:t>                 4 filtres couche 3 : taille 5</a:t>
            </a:r>
          </a:p>
        </p:txBody>
      </p:sp>
      <p:sp>
        <p:nvSpPr>
          <p:cNvPr id="4" name="Rectangle 3"/>
          <p:cNvSpPr/>
          <p:nvPr/>
        </p:nvSpPr>
        <p:spPr>
          <a:xfrm>
            <a:off x="372961" y="1732759"/>
            <a:ext cx="386191" cy="3190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376677" y="2951773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i="1" dirty="0"/>
              <a:t>x</a:t>
            </a:r>
            <a:endParaRPr lang="en-CA" sz="2800" i="1" dirty="0"/>
          </a:p>
        </p:txBody>
      </p:sp>
      <p:grpSp>
        <p:nvGrpSpPr>
          <p:cNvPr id="8" name="Group 7"/>
          <p:cNvGrpSpPr/>
          <p:nvPr/>
        </p:nvGrpSpPr>
        <p:grpSpPr>
          <a:xfrm>
            <a:off x="809899" y="2620361"/>
            <a:ext cx="764849" cy="1463040"/>
            <a:chOff x="792481" y="2620361"/>
            <a:chExt cx="764849" cy="1463040"/>
          </a:xfrm>
        </p:grpSpPr>
        <p:sp>
          <p:nvSpPr>
            <p:cNvPr id="6" name="Right Arrow 5"/>
            <p:cNvSpPr/>
            <p:nvPr/>
          </p:nvSpPr>
          <p:spPr>
            <a:xfrm>
              <a:off x="792481" y="2620361"/>
              <a:ext cx="731520" cy="1463040"/>
            </a:xfrm>
            <a:prstGeom prst="rightArrow">
              <a:avLst/>
            </a:prstGeom>
            <a:solidFill>
              <a:srgbClr val="D67A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92482" y="3059493"/>
              <a:ext cx="764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600" err="1"/>
                <a:t>Conv</a:t>
              </a:r>
              <a:endParaRPr lang="fr-CA" sz="1600"/>
            </a:p>
            <a:p>
              <a:r>
                <a:rPr lang="fr-CA" sz="1600" err="1"/>
                <a:t>ReLU</a:t>
              </a:r>
              <a:endParaRPr lang="en-CA" sz="160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882772" y="2620361"/>
            <a:ext cx="764849" cy="1463040"/>
            <a:chOff x="792481" y="2620361"/>
            <a:chExt cx="764849" cy="1463040"/>
          </a:xfrm>
        </p:grpSpPr>
        <p:sp>
          <p:nvSpPr>
            <p:cNvPr id="20" name="Right Arrow 19"/>
            <p:cNvSpPr/>
            <p:nvPr/>
          </p:nvSpPr>
          <p:spPr>
            <a:xfrm>
              <a:off x="792481" y="2620361"/>
              <a:ext cx="731520" cy="1463040"/>
            </a:xfrm>
            <a:prstGeom prst="rightArrow">
              <a:avLst/>
            </a:prstGeom>
            <a:solidFill>
              <a:srgbClr val="D67A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2482" y="3059493"/>
              <a:ext cx="764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600" err="1"/>
                <a:t>Conv</a:t>
              </a:r>
              <a:endParaRPr lang="fr-CA" sz="1600"/>
            </a:p>
            <a:p>
              <a:r>
                <a:rPr lang="fr-CA" sz="1600" err="1"/>
                <a:t>ReLU</a:t>
              </a:r>
              <a:endParaRPr lang="en-CA" sz="160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16051" y="2620361"/>
            <a:ext cx="764849" cy="1463040"/>
            <a:chOff x="792481" y="2620361"/>
            <a:chExt cx="764849" cy="1463040"/>
          </a:xfrm>
        </p:grpSpPr>
        <p:sp>
          <p:nvSpPr>
            <p:cNvPr id="28" name="Right Arrow 27"/>
            <p:cNvSpPr/>
            <p:nvPr/>
          </p:nvSpPr>
          <p:spPr>
            <a:xfrm>
              <a:off x="792481" y="2620361"/>
              <a:ext cx="731520" cy="1463040"/>
            </a:xfrm>
            <a:prstGeom prst="rightArrow">
              <a:avLst/>
            </a:prstGeom>
            <a:solidFill>
              <a:srgbClr val="D67A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92482" y="3059493"/>
              <a:ext cx="764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600" err="1"/>
                <a:t>Conv</a:t>
              </a:r>
              <a:endParaRPr lang="fr-CA" sz="1600"/>
            </a:p>
            <a:p>
              <a:r>
                <a:rPr lang="fr-CA" sz="1600" err="1"/>
                <a:t>ReLU</a:t>
              </a:r>
              <a:endParaRPr lang="en-CA" sz="1600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8319126" y="2951773"/>
            <a:ext cx="744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i="1" dirty="0"/>
              <a:t>(…)</a:t>
            </a:r>
            <a:endParaRPr lang="en-CA" sz="2800" i="1" dirty="0"/>
          </a:p>
        </p:txBody>
      </p:sp>
      <p:sp>
        <p:nvSpPr>
          <p:cNvPr id="36" name="TextBox 35"/>
          <p:cNvSpPr txBox="1"/>
          <p:nvPr/>
        </p:nvSpPr>
        <p:spPr>
          <a:xfrm>
            <a:off x="1590425" y="1260075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Couche 1</a:t>
            </a:r>
            <a:endParaRPr lang="en-CA" dirty="0"/>
          </a:p>
        </p:txBody>
      </p:sp>
      <p:sp>
        <p:nvSpPr>
          <p:cNvPr id="37" name="TextBox 36"/>
          <p:cNvSpPr txBox="1"/>
          <p:nvPr/>
        </p:nvSpPr>
        <p:spPr>
          <a:xfrm>
            <a:off x="4034048" y="1271094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Couche 2</a:t>
            </a:r>
            <a:endParaRPr lang="en-CA" dirty="0"/>
          </a:p>
        </p:txBody>
      </p:sp>
      <p:sp>
        <p:nvSpPr>
          <p:cNvPr id="38" name="TextBox 37"/>
          <p:cNvSpPr txBox="1"/>
          <p:nvPr/>
        </p:nvSpPr>
        <p:spPr>
          <a:xfrm>
            <a:off x="6619926" y="1271094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Couche 3</a:t>
            </a:r>
            <a:endParaRPr lang="en-CA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-498836" y="3081276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/>
              <a:t>100 neurones</a:t>
            </a:r>
            <a:endParaRPr lang="en-CA" sz="1800" dirty="0"/>
          </a:p>
        </p:txBody>
      </p:sp>
      <p:cxnSp>
        <p:nvCxnSpPr>
          <p:cNvPr id="40" name="Straight Arrow Connector 39"/>
          <p:cNvCxnSpPr/>
          <p:nvPr/>
        </p:nvCxnSpPr>
        <p:spPr>
          <a:xfrm flipH="1" flipV="1">
            <a:off x="240629" y="1753770"/>
            <a:ext cx="202" cy="794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167604" y="1753770"/>
            <a:ext cx="1460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 flipV="1">
            <a:off x="102885" y="3970683"/>
            <a:ext cx="241834" cy="973531"/>
            <a:chOff x="1279525" y="3887769"/>
            <a:chExt cx="146050" cy="794730"/>
          </a:xfrm>
        </p:grpSpPr>
        <p:cxnSp>
          <p:nvCxnSpPr>
            <p:cNvPr id="43" name="Straight Arrow Connector 42"/>
            <p:cNvCxnSpPr/>
            <p:nvPr/>
          </p:nvCxnSpPr>
          <p:spPr>
            <a:xfrm flipH="1" flipV="1">
              <a:off x="1352550" y="3887769"/>
              <a:ext cx="202" cy="7947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1279525" y="3887769"/>
              <a:ext cx="1460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1047007" y="5101310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3x(100-7+1)=282 neurones</a:t>
            </a:r>
          </a:p>
          <a:p>
            <a:r>
              <a:rPr lang="fr-CA" sz="1600" dirty="0"/>
              <a:t>7x3 = 21 paramètres</a:t>
            </a:r>
          </a:p>
        </p:txBody>
      </p:sp>
      <p:sp>
        <p:nvSpPr>
          <p:cNvPr id="46" name="Rectangle 45"/>
          <p:cNvSpPr/>
          <p:nvPr/>
        </p:nvSpPr>
        <p:spPr>
          <a:xfrm>
            <a:off x="5446011" y="398918"/>
            <a:ext cx="28745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Convolution « </a:t>
            </a:r>
            <a:r>
              <a:rPr lang="fr-CA" b="1" i="1" dirty="0" err="1">
                <a:solidFill>
                  <a:srgbClr val="FF0000"/>
                </a:solidFill>
              </a:rPr>
              <a:t>valid</a:t>
            </a:r>
            <a:r>
              <a:rPr lang="fr-CA" dirty="0"/>
              <a:t> »</a:t>
            </a:r>
          </a:p>
          <a:p>
            <a:r>
              <a:rPr lang="fr-CA" dirty="0"/>
              <a:t>Stride 1</a:t>
            </a:r>
            <a:endParaRPr lang="en-CA" dirty="0"/>
          </a:p>
        </p:txBody>
      </p:sp>
      <p:sp>
        <p:nvSpPr>
          <p:cNvPr id="47" name="TextBox 46"/>
          <p:cNvSpPr txBox="1"/>
          <p:nvPr/>
        </p:nvSpPr>
        <p:spPr>
          <a:xfrm>
            <a:off x="3823096" y="5101310"/>
            <a:ext cx="2339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5x(94-5+1)=450 neurones</a:t>
            </a:r>
            <a:endParaRPr lang="en-CA" sz="1600"/>
          </a:p>
          <a:p>
            <a:r>
              <a:rPr lang="fr-CA" sz="1600" dirty="0"/>
              <a:t>5x5x3 = 75 paramètres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486993" y="5101310"/>
            <a:ext cx="2339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4x(90-5+1)=344 neurones</a:t>
            </a:r>
            <a:endParaRPr lang="en-CA" sz="1600"/>
          </a:p>
          <a:p>
            <a:r>
              <a:rPr lang="fr-CA" sz="1600" dirty="0"/>
              <a:t>4x5x5 = 100 paramètres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665039" y="2168434"/>
            <a:ext cx="386191" cy="225552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Rectangle 49"/>
          <p:cNvSpPr/>
          <p:nvPr/>
        </p:nvSpPr>
        <p:spPr>
          <a:xfrm>
            <a:off x="4095241" y="2168434"/>
            <a:ext cx="386191" cy="225552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Rectangle 50"/>
          <p:cNvSpPr/>
          <p:nvPr/>
        </p:nvSpPr>
        <p:spPr>
          <a:xfrm>
            <a:off x="4525443" y="2168434"/>
            <a:ext cx="386191" cy="225552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Rectangle 51"/>
          <p:cNvSpPr/>
          <p:nvPr/>
        </p:nvSpPr>
        <p:spPr>
          <a:xfrm>
            <a:off x="4955645" y="2168434"/>
            <a:ext cx="386191" cy="225552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Rectangle 52"/>
          <p:cNvSpPr/>
          <p:nvPr/>
        </p:nvSpPr>
        <p:spPr>
          <a:xfrm>
            <a:off x="5385848" y="2168434"/>
            <a:ext cx="386191" cy="225552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1592166" y="1844231"/>
            <a:ext cx="386191" cy="29541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Rectangle 54"/>
          <p:cNvSpPr/>
          <p:nvPr/>
        </p:nvSpPr>
        <p:spPr>
          <a:xfrm>
            <a:off x="2022368" y="1844231"/>
            <a:ext cx="386191" cy="29541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2452570" y="1844231"/>
            <a:ext cx="386191" cy="29541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Rectangle 56"/>
          <p:cNvSpPr/>
          <p:nvPr/>
        </p:nvSpPr>
        <p:spPr>
          <a:xfrm>
            <a:off x="6598318" y="2464526"/>
            <a:ext cx="386191" cy="170688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Rectangle 57"/>
          <p:cNvSpPr/>
          <p:nvPr/>
        </p:nvSpPr>
        <p:spPr>
          <a:xfrm>
            <a:off x="7028520" y="2464526"/>
            <a:ext cx="386191" cy="170688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Rectangle 58"/>
          <p:cNvSpPr/>
          <p:nvPr/>
        </p:nvSpPr>
        <p:spPr>
          <a:xfrm>
            <a:off x="7458722" y="2464526"/>
            <a:ext cx="386191" cy="170688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Rectangle 59"/>
          <p:cNvSpPr/>
          <p:nvPr/>
        </p:nvSpPr>
        <p:spPr>
          <a:xfrm>
            <a:off x="7888924" y="2464526"/>
            <a:ext cx="386191" cy="170688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TextBox 60"/>
          <p:cNvSpPr txBox="1"/>
          <p:nvPr/>
        </p:nvSpPr>
        <p:spPr>
          <a:xfrm rot="16200000">
            <a:off x="1089118" y="3185592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/>
              <a:t> 94 neurones</a:t>
            </a:r>
            <a:endParaRPr lang="en-CA" sz="1800" dirty="0"/>
          </a:p>
        </p:txBody>
      </p:sp>
      <p:cxnSp>
        <p:nvCxnSpPr>
          <p:cNvPr id="62" name="Straight Arrow Connector 61"/>
          <p:cNvCxnSpPr/>
          <p:nvPr/>
        </p:nvCxnSpPr>
        <p:spPr>
          <a:xfrm flipH="1" flipV="1">
            <a:off x="1799729" y="1858086"/>
            <a:ext cx="202" cy="794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1781608" y="3970683"/>
            <a:ext cx="3653" cy="827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 rot="16200000">
            <a:off x="3136700" y="3127401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/>
              <a:t>  90 neurones</a:t>
            </a:r>
            <a:endParaRPr lang="en-CA" sz="1800" dirty="0"/>
          </a:p>
        </p:txBody>
      </p:sp>
      <p:cxnSp>
        <p:nvCxnSpPr>
          <p:cNvPr id="67" name="Straight Arrow Connector 66"/>
          <p:cNvCxnSpPr/>
          <p:nvPr/>
        </p:nvCxnSpPr>
        <p:spPr>
          <a:xfrm flipV="1">
            <a:off x="3847383" y="2168434"/>
            <a:ext cx="818" cy="426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3847145" y="3884879"/>
            <a:ext cx="1294" cy="535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 rot="16200000">
            <a:off x="6149132" y="3127401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/>
              <a:t>86 neurones</a:t>
            </a:r>
            <a:endParaRPr lang="en-CA" sz="1800" dirty="0"/>
          </a:p>
        </p:txBody>
      </p:sp>
      <p:cxnSp>
        <p:nvCxnSpPr>
          <p:cNvPr id="72" name="Straight Arrow Connector 71"/>
          <p:cNvCxnSpPr/>
          <p:nvPr/>
        </p:nvCxnSpPr>
        <p:spPr>
          <a:xfrm flipH="1" flipV="1">
            <a:off x="6802095" y="2469176"/>
            <a:ext cx="842" cy="281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6801281" y="3922990"/>
            <a:ext cx="2471" cy="259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13271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7377" y="121920"/>
            <a:ext cx="39645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/>
              <a:t>Exemple : 3 filtres couche 1 : taille 7</a:t>
            </a:r>
          </a:p>
          <a:p>
            <a:r>
              <a:rPr lang="fr-CA" sz="2000" dirty="0"/>
              <a:t>                 5 filtres couche 2 : taille 5</a:t>
            </a:r>
          </a:p>
          <a:p>
            <a:r>
              <a:rPr lang="fr-CA" sz="2000" dirty="0"/>
              <a:t>                 4 filtres couche 3 : taille 5</a:t>
            </a:r>
          </a:p>
        </p:txBody>
      </p:sp>
      <p:sp>
        <p:nvSpPr>
          <p:cNvPr id="4" name="Rectangle 3"/>
          <p:cNvSpPr/>
          <p:nvPr/>
        </p:nvSpPr>
        <p:spPr>
          <a:xfrm>
            <a:off x="372961" y="1732759"/>
            <a:ext cx="386191" cy="3190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376677" y="2951773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i="1" dirty="0"/>
              <a:t>x</a:t>
            </a:r>
            <a:endParaRPr lang="en-CA" sz="2800" i="1" dirty="0"/>
          </a:p>
        </p:txBody>
      </p:sp>
      <p:grpSp>
        <p:nvGrpSpPr>
          <p:cNvPr id="8" name="Group 7"/>
          <p:cNvGrpSpPr/>
          <p:nvPr/>
        </p:nvGrpSpPr>
        <p:grpSpPr>
          <a:xfrm>
            <a:off x="809899" y="2620361"/>
            <a:ext cx="764849" cy="1463040"/>
            <a:chOff x="792481" y="2620361"/>
            <a:chExt cx="764849" cy="1463040"/>
          </a:xfrm>
        </p:grpSpPr>
        <p:sp>
          <p:nvSpPr>
            <p:cNvPr id="6" name="Right Arrow 5"/>
            <p:cNvSpPr/>
            <p:nvPr/>
          </p:nvSpPr>
          <p:spPr>
            <a:xfrm>
              <a:off x="792481" y="2620361"/>
              <a:ext cx="731520" cy="1463040"/>
            </a:xfrm>
            <a:prstGeom prst="rightArrow">
              <a:avLst/>
            </a:prstGeom>
            <a:solidFill>
              <a:srgbClr val="D67A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92482" y="3059493"/>
              <a:ext cx="764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600" err="1"/>
                <a:t>Conv</a:t>
              </a:r>
              <a:endParaRPr lang="fr-CA" sz="1600"/>
            </a:p>
            <a:p>
              <a:r>
                <a:rPr lang="fr-CA" sz="1600" err="1"/>
                <a:t>ReLU</a:t>
              </a:r>
              <a:endParaRPr lang="en-CA" sz="1600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8319126" y="2951773"/>
            <a:ext cx="744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i="1" dirty="0"/>
              <a:t>(…)</a:t>
            </a:r>
            <a:endParaRPr lang="en-CA" sz="2800" i="1" dirty="0"/>
          </a:p>
        </p:txBody>
      </p:sp>
      <p:sp>
        <p:nvSpPr>
          <p:cNvPr id="36" name="TextBox 35"/>
          <p:cNvSpPr txBox="1"/>
          <p:nvPr/>
        </p:nvSpPr>
        <p:spPr>
          <a:xfrm>
            <a:off x="1590425" y="1260075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Couche 1</a:t>
            </a:r>
            <a:endParaRPr lang="en-CA" dirty="0"/>
          </a:p>
        </p:txBody>
      </p:sp>
      <p:sp>
        <p:nvSpPr>
          <p:cNvPr id="37" name="TextBox 36"/>
          <p:cNvSpPr txBox="1"/>
          <p:nvPr/>
        </p:nvSpPr>
        <p:spPr>
          <a:xfrm>
            <a:off x="4034048" y="1271094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Couche 2</a:t>
            </a:r>
            <a:endParaRPr lang="en-CA" dirty="0"/>
          </a:p>
        </p:txBody>
      </p:sp>
      <p:sp>
        <p:nvSpPr>
          <p:cNvPr id="38" name="TextBox 37"/>
          <p:cNvSpPr txBox="1"/>
          <p:nvPr/>
        </p:nvSpPr>
        <p:spPr>
          <a:xfrm>
            <a:off x="6619926" y="1271094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Couche 3</a:t>
            </a:r>
            <a:endParaRPr lang="en-CA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-498836" y="3081276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/>
              <a:t>100 neurones</a:t>
            </a:r>
            <a:endParaRPr lang="en-CA" sz="1800" dirty="0"/>
          </a:p>
        </p:txBody>
      </p:sp>
      <p:cxnSp>
        <p:nvCxnSpPr>
          <p:cNvPr id="40" name="Straight Arrow Connector 39"/>
          <p:cNvCxnSpPr/>
          <p:nvPr/>
        </p:nvCxnSpPr>
        <p:spPr>
          <a:xfrm flipH="1" flipV="1">
            <a:off x="240629" y="1753770"/>
            <a:ext cx="202" cy="794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167604" y="1753770"/>
            <a:ext cx="1460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 flipV="1">
            <a:off x="102885" y="3970683"/>
            <a:ext cx="241834" cy="973531"/>
            <a:chOff x="1279525" y="3887769"/>
            <a:chExt cx="146050" cy="794730"/>
          </a:xfrm>
        </p:grpSpPr>
        <p:cxnSp>
          <p:nvCxnSpPr>
            <p:cNvPr id="43" name="Straight Arrow Connector 42"/>
            <p:cNvCxnSpPr/>
            <p:nvPr/>
          </p:nvCxnSpPr>
          <p:spPr>
            <a:xfrm flipH="1" flipV="1">
              <a:off x="1352550" y="3887769"/>
              <a:ext cx="202" cy="7947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1279525" y="3887769"/>
              <a:ext cx="1460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2594465" y="5243639"/>
            <a:ext cx="40254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/>
              <a:t>Pour ces 3 couches </a:t>
            </a:r>
            <a:r>
              <a:rPr lang="fr-CA" sz="2000" dirty="0" err="1"/>
              <a:t>convolutionnelles</a:t>
            </a:r>
          </a:p>
        </p:txBody>
      </p:sp>
      <p:sp>
        <p:nvSpPr>
          <p:cNvPr id="46" name="Rectangle 45"/>
          <p:cNvSpPr/>
          <p:nvPr/>
        </p:nvSpPr>
        <p:spPr>
          <a:xfrm>
            <a:off x="5446011" y="398918"/>
            <a:ext cx="28745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Convolution « </a:t>
            </a:r>
            <a:r>
              <a:rPr lang="fr-CA" b="1" i="1" dirty="0" err="1">
                <a:solidFill>
                  <a:srgbClr val="FF0000"/>
                </a:solidFill>
              </a:rPr>
              <a:t>valid</a:t>
            </a:r>
            <a:r>
              <a:rPr lang="fr-CA" dirty="0"/>
              <a:t> »</a:t>
            </a:r>
          </a:p>
          <a:p>
            <a:r>
              <a:rPr lang="fr-CA" dirty="0"/>
              <a:t>Stride 1</a:t>
            </a:r>
            <a:endParaRPr lang="en-CA" dirty="0"/>
          </a:p>
        </p:txBody>
      </p:sp>
      <p:sp>
        <p:nvSpPr>
          <p:cNvPr id="47" name="TextBox 46"/>
          <p:cNvSpPr txBox="1"/>
          <p:nvPr/>
        </p:nvSpPr>
        <p:spPr>
          <a:xfrm>
            <a:off x="3248532" y="5682772"/>
            <a:ext cx="29258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/>
              <a:t>1076 neurones au total</a:t>
            </a:r>
            <a:endParaRPr lang="en-CA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/>
              <a:t>196 paramètres au total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592166" y="1844231"/>
            <a:ext cx="386191" cy="29541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Rectangle 48"/>
          <p:cNvSpPr/>
          <p:nvPr/>
        </p:nvSpPr>
        <p:spPr>
          <a:xfrm>
            <a:off x="2022368" y="1844231"/>
            <a:ext cx="386191" cy="29541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Rectangle 49"/>
          <p:cNvSpPr/>
          <p:nvPr/>
        </p:nvSpPr>
        <p:spPr>
          <a:xfrm>
            <a:off x="2452570" y="1844231"/>
            <a:ext cx="386191" cy="29541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1" name="Group 50"/>
          <p:cNvGrpSpPr/>
          <p:nvPr/>
        </p:nvGrpSpPr>
        <p:grpSpPr>
          <a:xfrm>
            <a:off x="2882772" y="2620361"/>
            <a:ext cx="764849" cy="1463040"/>
            <a:chOff x="792481" y="2620361"/>
            <a:chExt cx="764849" cy="1463040"/>
          </a:xfrm>
        </p:grpSpPr>
        <p:sp>
          <p:nvSpPr>
            <p:cNvPr id="52" name="Right Arrow 51"/>
            <p:cNvSpPr/>
            <p:nvPr/>
          </p:nvSpPr>
          <p:spPr>
            <a:xfrm>
              <a:off x="792481" y="2620361"/>
              <a:ext cx="731520" cy="1463040"/>
            </a:xfrm>
            <a:prstGeom prst="rightArrow">
              <a:avLst/>
            </a:prstGeom>
            <a:solidFill>
              <a:srgbClr val="D67A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92482" y="3059493"/>
              <a:ext cx="764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600" err="1"/>
                <a:t>Conv</a:t>
              </a:r>
              <a:endParaRPr lang="fr-CA" sz="1600"/>
            </a:p>
            <a:p>
              <a:r>
                <a:rPr lang="fr-CA" sz="1600" err="1"/>
                <a:t>ReLU</a:t>
              </a:r>
              <a:endParaRPr lang="en-CA" sz="160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5816051" y="2620361"/>
            <a:ext cx="764849" cy="1463040"/>
            <a:chOff x="792481" y="2620361"/>
            <a:chExt cx="764849" cy="1463040"/>
          </a:xfrm>
        </p:grpSpPr>
        <p:sp>
          <p:nvSpPr>
            <p:cNvPr id="71" name="Right Arrow 70"/>
            <p:cNvSpPr/>
            <p:nvPr/>
          </p:nvSpPr>
          <p:spPr>
            <a:xfrm>
              <a:off x="792481" y="2620361"/>
              <a:ext cx="731520" cy="1463040"/>
            </a:xfrm>
            <a:prstGeom prst="rightArrow">
              <a:avLst/>
            </a:prstGeom>
            <a:solidFill>
              <a:srgbClr val="D67A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92482" y="3059493"/>
              <a:ext cx="764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600" err="1"/>
                <a:t>Conv</a:t>
              </a:r>
              <a:endParaRPr lang="fr-CA" sz="1600"/>
            </a:p>
            <a:p>
              <a:r>
                <a:rPr lang="fr-CA" sz="1600" err="1"/>
                <a:t>ReLU</a:t>
              </a:r>
              <a:endParaRPr lang="en-CA" sz="1600"/>
            </a:p>
          </p:txBody>
        </p:sp>
      </p:grpSp>
      <p:sp>
        <p:nvSpPr>
          <p:cNvPr id="73" name="Rectangle 72"/>
          <p:cNvSpPr/>
          <p:nvPr/>
        </p:nvSpPr>
        <p:spPr>
          <a:xfrm>
            <a:off x="3665039" y="2168434"/>
            <a:ext cx="386191" cy="225552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4095241" y="2168434"/>
            <a:ext cx="386191" cy="225552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Rectangle 74"/>
          <p:cNvSpPr/>
          <p:nvPr/>
        </p:nvSpPr>
        <p:spPr>
          <a:xfrm>
            <a:off x="4525443" y="2168434"/>
            <a:ext cx="386191" cy="225552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4955645" y="2168434"/>
            <a:ext cx="386191" cy="225552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Rectangle 76"/>
          <p:cNvSpPr/>
          <p:nvPr/>
        </p:nvSpPr>
        <p:spPr>
          <a:xfrm>
            <a:off x="5385848" y="2168434"/>
            <a:ext cx="386191" cy="225552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Rectangle 77"/>
          <p:cNvSpPr/>
          <p:nvPr/>
        </p:nvSpPr>
        <p:spPr>
          <a:xfrm>
            <a:off x="6598318" y="2464526"/>
            <a:ext cx="386191" cy="170688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Rectangle 78"/>
          <p:cNvSpPr/>
          <p:nvPr/>
        </p:nvSpPr>
        <p:spPr>
          <a:xfrm>
            <a:off x="7028520" y="2464526"/>
            <a:ext cx="386191" cy="170688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Rectangle 79"/>
          <p:cNvSpPr/>
          <p:nvPr/>
        </p:nvSpPr>
        <p:spPr>
          <a:xfrm>
            <a:off x="7458722" y="2464526"/>
            <a:ext cx="386191" cy="170688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Rectangle 80"/>
          <p:cNvSpPr/>
          <p:nvPr/>
        </p:nvSpPr>
        <p:spPr>
          <a:xfrm>
            <a:off x="7888924" y="2464526"/>
            <a:ext cx="386191" cy="170688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818361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ube 29"/>
          <p:cNvSpPr/>
          <p:nvPr/>
        </p:nvSpPr>
        <p:spPr>
          <a:xfrm>
            <a:off x="2275697" y="2259689"/>
            <a:ext cx="1093387" cy="2863007"/>
          </a:xfrm>
          <a:prstGeom prst="cube">
            <a:avLst>
              <a:gd name="adj" fmla="val 83368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/>
          <p:cNvSpPr txBox="1"/>
          <p:nvPr/>
        </p:nvSpPr>
        <p:spPr>
          <a:xfrm>
            <a:off x="326841" y="172625"/>
            <a:ext cx="88479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Image RGB : couche 1 : 3 filtres de taille 7x7</a:t>
            </a:r>
          </a:p>
          <a:p>
            <a:r>
              <a:rPr lang="fr-CA" dirty="0"/>
              <a:t>	          couche 2 : 5 filtres de taille 9x9</a:t>
            </a:r>
          </a:p>
          <a:p>
            <a:r>
              <a:rPr lang="fr-CA" dirty="0"/>
              <a:t>                      couche 3 : 4 filtres de taille 11x11</a:t>
            </a:r>
          </a:p>
          <a:p>
            <a:r>
              <a:rPr lang="fr-CA" dirty="0"/>
              <a:t>	          convolution « </a:t>
            </a:r>
            <a:r>
              <a:rPr lang="fr-CA" i="1" dirty="0" err="1"/>
              <a:t>same</a:t>
            </a:r>
            <a:r>
              <a:rPr lang="fr-CA" dirty="0"/>
              <a:t> »</a:t>
            </a:r>
            <a:endParaRPr lang="fr-CA" b="1" dirty="0"/>
          </a:p>
        </p:txBody>
      </p:sp>
      <p:sp>
        <p:nvSpPr>
          <p:cNvPr id="10" name="Cube 9"/>
          <p:cNvSpPr/>
          <p:nvPr/>
        </p:nvSpPr>
        <p:spPr>
          <a:xfrm>
            <a:off x="775526" y="2283851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1547948" y="307414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32</a:t>
            </a:r>
            <a:endParaRPr lang="en-CA" sz="1600" dirty="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253872" y="429180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32</a:t>
            </a:r>
            <a:endParaRPr lang="en-CA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43100" y="515762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  3</a:t>
            </a:r>
            <a:endParaRPr lang="en-CA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3321988" y="314036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32</a:t>
            </a:r>
            <a:endParaRPr lang="en-CA" sz="1600" dirty="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2763407" y="421411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32</a:t>
            </a:r>
            <a:endParaRPr lang="en-CA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2257539" y="519574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  3</a:t>
            </a:r>
            <a:endParaRPr lang="en-CA" sz="1600" dirty="0"/>
          </a:p>
        </p:txBody>
      </p:sp>
      <p:sp>
        <p:nvSpPr>
          <p:cNvPr id="39" name="Rectangle 38"/>
          <p:cNvSpPr/>
          <p:nvPr/>
        </p:nvSpPr>
        <p:spPr>
          <a:xfrm>
            <a:off x="429213" y="1685037"/>
            <a:ext cx="15263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/>
              <a:t>Image: </a:t>
            </a:r>
            <a:r>
              <a:rPr lang="fr-CA" sz="1600" b="1" dirty="0"/>
              <a:t>32x32x3</a:t>
            </a:r>
          </a:p>
          <a:p>
            <a:r>
              <a:rPr lang="fr-CA" sz="1600" dirty="0"/>
              <a:t>Stride :</a:t>
            </a:r>
            <a:r>
              <a:rPr lang="fr-CA" sz="1600" b="1" dirty="0"/>
              <a:t> 1</a:t>
            </a:r>
            <a:endParaRPr lang="en-CA" sz="1600" b="1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425312" y="3709851"/>
            <a:ext cx="871397" cy="31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Cube 21"/>
          <p:cNvSpPr/>
          <p:nvPr/>
        </p:nvSpPr>
        <p:spPr>
          <a:xfrm>
            <a:off x="4032528" y="2278347"/>
            <a:ext cx="1352602" cy="2863007"/>
          </a:xfrm>
          <a:prstGeom prst="cube">
            <a:avLst>
              <a:gd name="adj" fmla="val 68763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/>
          <p:cNvSpPr txBox="1"/>
          <p:nvPr/>
        </p:nvSpPr>
        <p:spPr>
          <a:xfrm>
            <a:off x="5061680" y="313486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32</a:t>
            </a:r>
            <a:endParaRPr lang="en-CA" sz="1600" dirty="0"/>
          </a:p>
        </p:txBody>
      </p:sp>
      <p:sp>
        <p:nvSpPr>
          <p:cNvPr id="24" name="TextBox 23"/>
          <p:cNvSpPr txBox="1"/>
          <p:nvPr/>
        </p:nvSpPr>
        <p:spPr>
          <a:xfrm rot="18738449">
            <a:off x="4748470" y="426641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32</a:t>
            </a:r>
            <a:endParaRPr lang="en-CA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3997231" y="519024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  5</a:t>
            </a:r>
            <a:endParaRPr lang="en-CA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212365" y="3709851"/>
            <a:ext cx="8545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7" name="Cube 26"/>
          <p:cNvSpPr/>
          <p:nvPr/>
        </p:nvSpPr>
        <p:spPr>
          <a:xfrm>
            <a:off x="5792701" y="2245729"/>
            <a:ext cx="1352602" cy="2863007"/>
          </a:xfrm>
          <a:prstGeom prst="cube">
            <a:avLst>
              <a:gd name="adj" fmla="val 68763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/>
          <p:cNvSpPr txBox="1"/>
          <p:nvPr/>
        </p:nvSpPr>
        <p:spPr>
          <a:xfrm>
            <a:off x="6821853" y="310224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32</a:t>
            </a:r>
            <a:endParaRPr lang="en-CA" sz="1600" dirty="0"/>
          </a:p>
        </p:txBody>
      </p:sp>
      <p:sp>
        <p:nvSpPr>
          <p:cNvPr id="29" name="TextBox 28"/>
          <p:cNvSpPr txBox="1"/>
          <p:nvPr/>
        </p:nvSpPr>
        <p:spPr>
          <a:xfrm rot="18738449">
            <a:off x="6508643" y="423379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32</a:t>
            </a:r>
            <a:endParaRPr lang="en-CA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5757404" y="515762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  4</a:t>
            </a:r>
            <a:endParaRPr lang="en-CA" sz="16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4902866" y="3677233"/>
            <a:ext cx="8545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105675" y="5573125"/>
            <a:ext cx="2411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3x(32x32)=3,072 neurones</a:t>
            </a:r>
          </a:p>
          <a:p>
            <a:r>
              <a:rPr lang="fr-CA" sz="1600" dirty="0"/>
              <a:t>3x7x7x3 = 441 paramètres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516913" y="5583866"/>
            <a:ext cx="2537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5x(32x32)=5,120 neurones</a:t>
            </a:r>
            <a:endParaRPr lang="en-CA" sz="1600"/>
          </a:p>
          <a:p>
            <a:r>
              <a:rPr lang="fr-CA" sz="1600" dirty="0"/>
              <a:t>5x9x9x3 = 1,215 paramètres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008855" y="5570428"/>
            <a:ext cx="2727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4x(32x32)=4,096 neurones</a:t>
            </a:r>
            <a:endParaRPr lang="en-CA" sz="1600"/>
          </a:p>
          <a:p>
            <a:r>
              <a:rPr lang="fr-CA" sz="1600" dirty="0"/>
              <a:t>4x11x11x5 = 2,420 paramètres</a:t>
            </a:r>
          </a:p>
        </p:txBody>
      </p:sp>
    </p:spTree>
    <p:extLst>
      <p:ext uri="{BB962C8B-B14F-4D97-AF65-F5344CB8AC3E}">
        <p14:creationId xmlns:p14="http://schemas.microsoft.com/office/powerpoint/2010/main" val="378635657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26841" y="172625"/>
            <a:ext cx="88479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Image RGB : couche 1 : 3 filtres de taille 7x7</a:t>
            </a:r>
          </a:p>
          <a:p>
            <a:r>
              <a:rPr lang="fr-CA" dirty="0"/>
              <a:t>	          couche 2 : 5 filtres de taille 9x9</a:t>
            </a:r>
          </a:p>
          <a:p>
            <a:r>
              <a:rPr lang="fr-CA" dirty="0"/>
              <a:t>                      couche 3 : 4 filtres de taille 11x11</a:t>
            </a:r>
          </a:p>
          <a:p>
            <a:r>
              <a:rPr lang="fr-CA" dirty="0"/>
              <a:t>	          convolution « </a:t>
            </a:r>
            <a:r>
              <a:rPr lang="fr-CA" i="1" dirty="0" err="1"/>
              <a:t>same</a:t>
            </a:r>
            <a:r>
              <a:rPr lang="fr-CA" dirty="0"/>
              <a:t> »</a:t>
            </a:r>
            <a:endParaRPr lang="fr-CA" b="1" dirty="0"/>
          </a:p>
        </p:txBody>
      </p:sp>
      <p:sp>
        <p:nvSpPr>
          <p:cNvPr id="10" name="Cube 9"/>
          <p:cNvSpPr/>
          <p:nvPr/>
        </p:nvSpPr>
        <p:spPr>
          <a:xfrm>
            <a:off x="775526" y="2283851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1547948" y="307414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32</a:t>
            </a:r>
            <a:endParaRPr lang="en-CA" sz="1600" dirty="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253872" y="429180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32</a:t>
            </a:r>
            <a:endParaRPr lang="en-CA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43100" y="515762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  3</a:t>
            </a:r>
            <a:endParaRPr lang="en-CA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3321988" y="314036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32</a:t>
            </a:r>
            <a:endParaRPr lang="en-CA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2257539" y="519574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  3</a:t>
            </a:r>
            <a:endParaRPr lang="en-CA" sz="1600" dirty="0"/>
          </a:p>
        </p:txBody>
      </p:sp>
      <p:sp>
        <p:nvSpPr>
          <p:cNvPr id="39" name="Rectangle 38"/>
          <p:cNvSpPr/>
          <p:nvPr/>
        </p:nvSpPr>
        <p:spPr>
          <a:xfrm>
            <a:off x="429213" y="1685037"/>
            <a:ext cx="15263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/>
              <a:t>Image: </a:t>
            </a:r>
            <a:r>
              <a:rPr lang="fr-CA" sz="1600" b="1" dirty="0"/>
              <a:t>32x32x3</a:t>
            </a:r>
          </a:p>
          <a:p>
            <a:r>
              <a:rPr lang="fr-CA" sz="1600" dirty="0"/>
              <a:t>Stride :</a:t>
            </a:r>
            <a:r>
              <a:rPr lang="fr-CA" sz="1600" b="1" dirty="0"/>
              <a:t> 1</a:t>
            </a:r>
            <a:endParaRPr lang="en-CA" sz="1600" b="1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425312" y="3709851"/>
            <a:ext cx="871397" cy="31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Cube 21"/>
          <p:cNvSpPr/>
          <p:nvPr/>
        </p:nvSpPr>
        <p:spPr>
          <a:xfrm>
            <a:off x="4102200" y="2278347"/>
            <a:ext cx="1352602" cy="2863007"/>
          </a:xfrm>
          <a:prstGeom prst="cube">
            <a:avLst>
              <a:gd name="adj" fmla="val 68763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/>
          <p:cNvSpPr txBox="1"/>
          <p:nvPr/>
        </p:nvSpPr>
        <p:spPr>
          <a:xfrm>
            <a:off x="5131352" y="313486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32</a:t>
            </a:r>
            <a:endParaRPr lang="en-CA" sz="1600" dirty="0"/>
          </a:p>
        </p:txBody>
      </p:sp>
      <p:sp>
        <p:nvSpPr>
          <p:cNvPr id="24" name="TextBox 23"/>
          <p:cNvSpPr txBox="1"/>
          <p:nvPr/>
        </p:nvSpPr>
        <p:spPr>
          <a:xfrm rot="18738449">
            <a:off x="4818142" y="426641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32</a:t>
            </a:r>
            <a:endParaRPr lang="en-CA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4066903" y="519024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  5</a:t>
            </a:r>
            <a:endParaRPr lang="en-CA" sz="1600" dirty="0"/>
          </a:p>
        </p:txBody>
      </p:sp>
      <p:sp>
        <p:nvSpPr>
          <p:cNvPr id="27" name="Cube 26"/>
          <p:cNvSpPr/>
          <p:nvPr/>
        </p:nvSpPr>
        <p:spPr>
          <a:xfrm>
            <a:off x="5792701" y="2245729"/>
            <a:ext cx="1352602" cy="2863007"/>
          </a:xfrm>
          <a:prstGeom prst="cube">
            <a:avLst>
              <a:gd name="adj" fmla="val 68763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/>
          <p:cNvSpPr txBox="1"/>
          <p:nvPr/>
        </p:nvSpPr>
        <p:spPr>
          <a:xfrm>
            <a:off x="6821853" y="310224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32</a:t>
            </a:r>
            <a:endParaRPr lang="en-CA" sz="1600" dirty="0"/>
          </a:p>
        </p:txBody>
      </p:sp>
      <p:sp>
        <p:nvSpPr>
          <p:cNvPr id="29" name="TextBox 28"/>
          <p:cNvSpPr txBox="1"/>
          <p:nvPr/>
        </p:nvSpPr>
        <p:spPr>
          <a:xfrm rot="18738449">
            <a:off x="6508643" y="423379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32</a:t>
            </a:r>
            <a:endParaRPr lang="en-CA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5757404" y="515762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  4</a:t>
            </a:r>
            <a:endParaRPr lang="en-CA" sz="16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4902866" y="3677233"/>
            <a:ext cx="8545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664257" y="5564137"/>
            <a:ext cx="38090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dirty="0"/>
              <a:t>12,288 neurones au total</a:t>
            </a:r>
          </a:p>
          <a:p>
            <a:r>
              <a:rPr lang="fr-CA" sz="2800" dirty="0"/>
              <a:t>4,076 paramètres au total</a:t>
            </a:r>
          </a:p>
        </p:txBody>
      </p:sp>
      <p:sp>
        <p:nvSpPr>
          <p:cNvPr id="30" name="Cube 29"/>
          <p:cNvSpPr/>
          <p:nvPr/>
        </p:nvSpPr>
        <p:spPr>
          <a:xfrm>
            <a:off x="2275697" y="2259689"/>
            <a:ext cx="1093387" cy="2863007"/>
          </a:xfrm>
          <a:prstGeom prst="cube">
            <a:avLst>
              <a:gd name="adj" fmla="val 83368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2754044" y="419331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32</a:t>
            </a:r>
            <a:endParaRPr lang="en-CA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212365" y="3709851"/>
            <a:ext cx="8545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44296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26841" y="172625"/>
            <a:ext cx="88479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Image RGB : couche 1 : 3 filtres de taille 7x7</a:t>
            </a:r>
          </a:p>
          <a:p>
            <a:r>
              <a:rPr lang="fr-CA" dirty="0"/>
              <a:t>	          couche 2 : 5 filtres de taille 9x9</a:t>
            </a:r>
          </a:p>
          <a:p>
            <a:r>
              <a:rPr lang="fr-CA" dirty="0"/>
              <a:t>                      couche 3 : 4 filtres de taille 11x11</a:t>
            </a:r>
          </a:p>
          <a:p>
            <a:r>
              <a:rPr lang="fr-CA" dirty="0"/>
              <a:t>	          convolution « </a:t>
            </a:r>
            <a:r>
              <a:rPr lang="fr-CA" i="1" dirty="0" err="1"/>
              <a:t>valid</a:t>
            </a:r>
            <a:r>
              <a:rPr lang="fr-CA" dirty="0"/>
              <a:t> »</a:t>
            </a:r>
            <a:endParaRPr lang="fr-CA" b="1" dirty="0"/>
          </a:p>
        </p:txBody>
      </p:sp>
      <p:sp>
        <p:nvSpPr>
          <p:cNvPr id="10" name="Cube 9"/>
          <p:cNvSpPr/>
          <p:nvPr/>
        </p:nvSpPr>
        <p:spPr>
          <a:xfrm>
            <a:off x="775526" y="2283851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1872343" y="300974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32</a:t>
            </a:r>
            <a:endParaRPr lang="en-CA" sz="1600" dirty="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333337" y="461067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32</a:t>
            </a:r>
            <a:endParaRPr lang="en-CA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43100" y="515762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  3</a:t>
            </a:r>
            <a:endParaRPr lang="en-CA" sz="1600" dirty="0"/>
          </a:p>
        </p:txBody>
      </p:sp>
      <p:sp>
        <p:nvSpPr>
          <p:cNvPr id="14" name="Cube 13"/>
          <p:cNvSpPr/>
          <p:nvPr/>
        </p:nvSpPr>
        <p:spPr>
          <a:xfrm>
            <a:off x="2346238" y="2731175"/>
            <a:ext cx="798393" cy="1962614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3127063" y="315855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26</a:t>
            </a:r>
            <a:endParaRPr lang="en-CA" sz="1600" dirty="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2851397" y="426393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26</a:t>
            </a:r>
            <a:endParaRPr lang="en-CA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2213186" y="476614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  3</a:t>
            </a:r>
            <a:endParaRPr lang="en-CA" sz="1600" dirty="0"/>
          </a:p>
        </p:txBody>
      </p:sp>
      <p:sp>
        <p:nvSpPr>
          <p:cNvPr id="39" name="Rectangle 38"/>
          <p:cNvSpPr/>
          <p:nvPr/>
        </p:nvSpPr>
        <p:spPr>
          <a:xfrm>
            <a:off x="429213" y="1685037"/>
            <a:ext cx="15263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/>
              <a:t>Image: </a:t>
            </a:r>
            <a:r>
              <a:rPr lang="fr-CA" sz="1600" b="1" dirty="0"/>
              <a:t>32x32x3</a:t>
            </a:r>
          </a:p>
          <a:p>
            <a:r>
              <a:rPr lang="fr-CA" sz="1600" dirty="0"/>
              <a:t>Stride :</a:t>
            </a:r>
            <a:r>
              <a:rPr lang="fr-CA" sz="1600" b="1" dirty="0"/>
              <a:t> 1</a:t>
            </a:r>
            <a:endParaRPr lang="en-CA" sz="1600" b="1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425312" y="3709851"/>
            <a:ext cx="871397" cy="31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Cube 21"/>
          <p:cNvSpPr/>
          <p:nvPr/>
        </p:nvSpPr>
        <p:spPr>
          <a:xfrm>
            <a:off x="4075671" y="3044832"/>
            <a:ext cx="861600" cy="1358241"/>
          </a:xfrm>
          <a:prstGeom prst="cube">
            <a:avLst>
              <a:gd name="adj" fmla="val 53052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/>
          <p:cNvSpPr txBox="1"/>
          <p:nvPr/>
        </p:nvSpPr>
        <p:spPr>
          <a:xfrm>
            <a:off x="4897871" y="317901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18</a:t>
            </a:r>
            <a:endParaRPr lang="en-CA" sz="1600" dirty="0"/>
          </a:p>
        </p:txBody>
      </p:sp>
      <p:sp>
        <p:nvSpPr>
          <p:cNvPr id="24" name="TextBox 23"/>
          <p:cNvSpPr txBox="1"/>
          <p:nvPr/>
        </p:nvSpPr>
        <p:spPr>
          <a:xfrm rot="18738449">
            <a:off x="4707942" y="403370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18</a:t>
            </a:r>
            <a:endParaRPr lang="en-CA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4061168" y="444119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  5</a:t>
            </a:r>
            <a:endParaRPr lang="en-CA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212365" y="3709851"/>
            <a:ext cx="8545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7" name="Cube 26"/>
          <p:cNvSpPr/>
          <p:nvPr/>
        </p:nvSpPr>
        <p:spPr>
          <a:xfrm>
            <a:off x="5764466" y="3224357"/>
            <a:ext cx="640769" cy="90575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/>
          <p:cNvSpPr txBox="1"/>
          <p:nvPr/>
        </p:nvSpPr>
        <p:spPr>
          <a:xfrm>
            <a:off x="6362059" y="3363517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8</a:t>
            </a:r>
            <a:endParaRPr lang="en-CA" sz="1600" dirty="0"/>
          </a:p>
        </p:txBody>
      </p:sp>
      <p:sp>
        <p:nvSpPr>
          <p:cNvPr id="29" name="TextBox 28"/>
          <p:cNvSpPr txBox="1"/>
          <p:nvPr/>
        </p:nvSpPr>
        <p:spPr>
          <a:xfrm rot="18738449">
            <a:off x="6207830" y="389222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8</a:t>
            </a:r>
            <a:endParaRPr lang="en-CA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5596376" y="409465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  4</a:t>
            </a:r>
            <a:endParaRPr lang="en-CA" sz="16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4902866" y="3677233"/>
            <a:ext cx="8545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105675" y="5573125"/>
            <a:ext cx="2411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3x(26x26)=2,028 neurones</a:t>
            </a:r>
          </a:p>
          <a:p>
            <a:r>
              <a:rPr lang="fr-CA" sz="1600" dirty="0"/>
              <a:t>3x7x7x3 = 441 paramètres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516913" y="5583866"/>
            <a:ext cx="2537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5x(18x18)=1,620 neurones</a:t>
            </a:r>
            <a:endParaRPr lang="en-CA" sz="1600"/>
          </a:p>
          <a:p>
            <a:r>
              <a:rPr lang="fr-CA" sz="1600" dirty="0"/>
              <a:t>5x9x9x3 = 1,215 paramètres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008855" y="5570428"/>
            <a:ext cx="2727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4x(8x8)=256 neurones</a:t>
            </a:r>
            <a:endParaRPr lang="en-CA" sz="1600"/>
          </a:p>
          <a:p>
            <a:r>
              <a:rPr lang="fr-CA" sz="1600" dirty="0"/>
              <a:t>4x11x11x5 = 2,420 paramètres</a:t>
            </a:r>
          </a:p>
        </p:txBody>
      </p:sp>
    </p:spTree>
    <p:extLst>
      <p:ext uri="{BB962C8B-B14F-4D97-AF65-F5344CB8AC3E}">
        <p14:creationId xmlns:p14="http://schemas.microsoft.com/office/powerpoint/2010/main" val="3480726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26841" y="172625"/>
            <a:ext cx="88479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Image RGB : couche 1 : 3 filtres de taille 7x7</a:t>
            </a:r>
          </a:p>
          <a:p>
            <a:r>
              <a:rPr lang="fr-CA" dirty="0"/>
              <a:t>	          couche 2 : 5 filtres de taille 9x9</a:t>
            </a:r>
          </a:p>
          <a:p>
            <a:r>
              <a:rPr lang="fr-CA" dirty="0"/>
              <a:t>                      couche 3 : 4 filtres de taille 11x11</a:t>
            </a:r>
          </a:p>
          <a:p>
            <a:r>
              <a:rPr lang="fr-CA" dirty="0"/>
              <a:t>	          convolution « </a:t>
            </a:r>
            <a:r>
              <a:rPr lang="fr-CA" i="1" dirty="0" err="1"/>
              <a:t>valid</a:t>
            </a:r>
            <a:r>
              <a:rPr lang="fr-CA" dirty="0"/>
              <a:t> »</a:t>
            </a:r>
            <a:endParaRPr lang="fr-CA" b="1" dirty="0"/>
          </a:p>
        </p:txBody>
      </p:sp>
      <p:sp>
        <p:nvSpPr>
          <p:cNvPr id="10" name="Cube 9"/>
          <p:cNvSpPr/>
          <p:nvPr/>
        </p:nvSpPr>
        <p:spPr>
          <a:xfrm>
            <a:off x="775526" y="2283851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1872343" y="300974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32</a:t>
            </a:r>
            <a:endParaRPr lang="en-CA" sz="1600" dirty="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333337" y="461067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32</a:t>
            </a:r>
            <a:endParaRPr lang="en-CA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43100" y="515762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  3</a:t>
            </a:r>
            <a:endParaRPr lang="en-CA" sz="1600" dirty="0"/>
          </a:p>
        </p:txBody>
      </p:sp>
      <p:sp>
        <p:nvSpPr>
          <p:cNvPr id="14" name="Cube 13"/>
          <p:cNvSpPr/>
          <p:nvPr/>
        </p:nvSpPr>
        <p:spPr>
          <a:xfrm>
            <a:off x="2346238" y="2731175"/>
            <a:ext cx="798393" cy="1962614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3127063" y="315855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26</a:t>
            </a:r>
            <a:endParaRPr lang="en-CA" sz="1600" dirty="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2851397" y="426393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26</a:t>
            </a:r>
            <a:endParaRPr lang="en-CA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2213186" y="476614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  3</a:t>
            </a:r>
            <a:endParaRPr lang="en-CA" sz="1600" dirty="0"/>
          </a:p>
        </p:txBody>
      </p:sp>
      <p:sp>
        <p:nvSpPr>
          <p:cNvPr id="39" name="Rectangle 38"/>
          <p:cNvSpPr/>
          <p:nvPr/>
        </p:nvSpPr>
        <p:spPr>
          <a:xfrm>
            <a:off x="429213" y="1685037"/>
            <a:ext cx="15263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/>
              <a:t>Image: </a:t>
            </a:r>
            <a:r>
              <a:rPr lang="fr-CA" sz="1600" b="1" dirty="0"/>
              <a:t>32x32x3</a:t>
            </a:r>
          </a:p>
          <a:p>
            <a:r>
              <a:rPr lang="fr-CA" sz="1600" dirty="0"/>
              <a:t>Stride :</a:t>
            </a:r>
            <a:r>
              <a:rPr lang="fr-CA" sz="1600" b="1" dirty="0"/>
              <a:t> 1</a:t>
            </a:r>
            <a:endParaRPr lang="en-CA" sz="1600" b="1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425312" y="3709851"/>
            <a:ext cx="871397" cy="31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Cube 21"/>
          <p:cNvSpPr/>
          <p:nvPr/>
        </p:nvSpPr>
        <p:spPr>
          <a:xfrm>
            <a:off x="4075671" y="3044832"/>
            <a:ext cx="861600" cy="1358241"/>
          </a:xfrm>
          <a:prstGeom prst="cube">
            <a:avLst>
              <a:gd name="adj" fmla="val 53052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/>
          <p:cNvSpPr txBox="1"/>
          <p:nvPr/>
        </p:nvSpPr>
        <p:spPr>
          <a:xfrm>
            <a:off x="4897871" y="317901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18</a:t>
            </a:r>
            <a:endParaRPr lang="en-CA" sz="1600" dirty="0"/>
          </a:p>
        </p:txBody>
      </p:sp>
      <p:sp>
        <p:nvSpPr>
          <p:cNvPr id="24" name="TextBox 23"/>
          <p:cNvSpPr txBox="1"/>
          <p:nvPr/>
        </p:nvSpPr>
        <p:spPr>
          <a:xfrm rot="18738449">
            <a:off x="4707942" y="403370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18</a:t>
            </a:r>
            <a:endParaRPr lang="en-CA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4061168" y="444119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  5</a:t>
            </a:r>
            <a:endParaRPr lang="en-CA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212365" y="3709851"/>
            <a:ext cx="8545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7" name="Cube 26"/>
          <p:cNvSpPr/>
          <p:nvPr/>
        </p:nvSpPr>
        <p:spPr>
          <a:xfrm>
            <a:off x="5764466" y="3224357"/>
            <a:ext cx="640769" cy="90575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/>
          <p:cNvSpPr txBox="1"/>
          <p:nvPr/>
        </p:nvSpPr>
        <p:spPr>
          <a:xfrm>
            <a:off x="6362059" y="3363517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8</a:t>
            </a:r>
            <a:endParaRPr lang="en-CA" sz="1600" dirty="0"/>
          </a:p>
        </p:txBody>
      </p:sp>
      <p:sp>
        <p:nvSpPr>
          <p:cNvPr id="29" name="TextBox 28"/>
          <p:cNvSpPr txBox="1"/>
          <p:nvPr/>
        </p:nvSpPr>
        <p:spPr>
          <a:xfrm rot="18738449">
            <a:off x="6207830" y="389222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8</a:t>
            </a:r>
            <a:endParaRPr lang="en-CA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5596376" y="409465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  4</a:t>
            </a:r>
            <a:endParaRPr lang="en-CA" sz="16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4902866" y="3677233"/>
            <a:ext cx="8545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105889" y="5408091"/>
            <a:ext cx="38090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dirty="0"/>
              <a:t>3,904 neurones au total</a:t>
            </a:r>
          </a:p>
          <a:p>
            <a:r>
              <a:rPr lang="fr-CA" sz="2800" dirty="0"/>
              <a:t>4,076 paramètres au total</a:t>
            </a:r>
          </a:p>
        </p:txBody>
      </p:sp>
    </p:spTree>
    <p:extLst>
      <p:ext uri="{BB962C8B-B14F-4D97-AF65-F5344CB8AC3E}">
        <p14:creationId xmlns:p14="http://schemas.microsoft.com/office/powerpoint/2010/main" val="298796702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893" y="2650273"/>
            <a:ext cx="7772400" cy="1143000"/>
          </a:xfrm>
        </p:spPr>
        <p:txBody>
          <a:bodyPr/>
          <a:lstStyle/>
          <a:p>
            <a:r>
              <a:rPr lang="fr-CA" dirty="0"/>
              <a:t>Tout comme un Perceptron </a:t>
            </a:r>
            <a:r>
              <a:rPr lang="fr-CA" dirty="0" err="1"/>
              <a:t>multi-couches</a:t>
            </a:r>
            <a:r>
              <a:rPr lang="fr-CA" dirty="0"/>
              <a:t>, un réseau à convolution se termine par une </a:t>
            </a:r>
            <a:r>
              <a:rPr lang="fr-CA" b="1" dirty="0">
                <a:solidFill>
                  <a:srgbClr val="FF0000"/>
                </a:solidFill>
              </a:rPr>
              <a:t>couche de sortie</a:t>
            </a:r>
            <a:r>
              <a:rPr lang="fr-CA" dirty="0"/>
              <a:t> avec </a:t>
            </a:r>
            <a:r>
              <a:rPr lang="fr-CA" b="1" dirty="0">
                <a:solidFill>
                  <a:srgbClr val="FF0000"/>
                </a:solidFill>
              </a:rPr>
              <a:t>1 neurone par variable prédite</a:t>
            </a:r>
            <a:endParaRPr lang="en-CA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49017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26841" y="172625"/>
            <a:ext cx="88479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/>
              <a:t>Image RGB : couche 1 : 3 filtres de taille 7x7</a:t>
            </a:r>
          </a:p>
          <a:p>
            <a:r>
              <a:rPr lang="fr-CA"/>
              <a:t>	          couche 2 : 5 filtres de taille 9x9</a:t>
            </a:r>
          </a:p>
          <a:p>
            <a:r>
              <a:rPr lang="fr-CA"/>
              <a:t>                      couche 3 : 4 filtres de taille 11x11</a:t>
            </a:r>
          </a:p>
          <a:p>
            <a:r>
              <a:rPr lang="fr-CA"/>
              <a:t>	          convolution « </a:t>
            </a:r>
            <a:r>
              <a:rPr lang="fr-CA" i="1" err="1"/>
              <a:t>valid</a:t>
            </a:r>
            <a:r>
              <a:rPr lang="fr-CA"/>
              <a:t> »</a:t>
            </a:r>
            <a:endParaRPr lang="fr-CA" b="1"/>
          </a:p>
          <a:p>
            <a:r>
              <a:rPr lang="fr-CA" b="1"/>
              <a:t>	          4 classes de sortie</a:t>
            </a:r>
          </a:p>
        </p:txBody>
      </p:sp>
      <p:sp>
        <p:nvSpPr>
          <p:cNvPr id="10" name="Cube 9"/>
          <p:cNvSpPr/>
          <p:nvPr/>
        </p:nvSpPr>
        <p:spPr>
          <a:xfrm>
            <a:off x="775526" y="2283851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1872343" y="300974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333337" y="461067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3" name="TextBox 12"/>
          <p:cNvSpPr txBox="1"/>
          <p:nvPr/>
        </p:nvSpPr>
        <p:spPr>
          <a:xfrm>
            <a:off x="643100" y="515762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3</a:t>
            </a:r>
            <a:endParaRPr lang="en-CA" sz="1600"/>
          </a:p>
        </p:txBody>
      </p:sp>
      <p:sp>
        <p:nvSpPr>
          <p:cNvPr id="14" name="Cube 13"/>
          <p:cNvSpPr/>
          <p:nvPr/>
        </p:nvSpPr>
        <p:spPr>
          <a:xfrm>
            <a:off x="2234040" y="2728695"/>
            <a:ext cx="798393" cy="1962614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2996915" y="314404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26</a:t>
            </a:r>
            <a:endParaRPr lang="en-CA" sz="160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2694705" y="427191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26</a:t>
            </a:r>
            <a:endParaRPr lang="en-CA" sz="1600"/>
          </a:p>
        </p:txBody>
      </p:sp>
      <p:sp>
        <p:nvSpPr>
          <p:cNvPr id="17" name="TextBox 16"/>
          <p:cNvSpPr txBox="1"/>
          <p:nvPr/>
        </p:nvSpPr>
        <p:spPr>
          <a:xfrm>
            <a:off x="2132888" y="471923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3</a:t>
            </a:r>
            <a:endParaRPr lang="en-CA" sz="1600"/>
          </a:p>
        </p:txBody>
      </p:sp>
      <p:sp>
        <p:nvSpPr>
          <p:cNvPr id="39" name="Rectangle 38"/>
          <p:cNvSpPr/>
          <p:nvPr/>
        </p:nvSpPr>
        <p:spPr>
          <a:xfrm>
            <a:off x="342533" y="1929513"/>
            <a:ext cx="15263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/>
              <a:t>Image: </a:t>
            </a:r>
            <a:r>
              <a:rPr lang="fr-CA" sz="1600" b="1"/>
              <a:t>32x32x3</a:t>
            </a:r>
          </a:p>
          <a:p>
            <a:r>
              <a:rPr lang="fr-CA" sz="1600" err="1"/>
              <a:t>Stride</a:t>
            </a:r>
            <a:r>
              <a:rPr lang="fr-CA" sz="1600"/>
              <a:t> :</a:t>
            </a:r>
            <a:r>
              <a:rPr lang="fr-CA" sz="1600" b="1"/>
              <a:t> 1</a:t>
            </a:r>
            <a:endParaRPr lang="en-CA" sz="1600" b="1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425312" y="3712967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Cube 21"/>
          <p:cNvSpPr/>
          <p:nvPr/>
        </p:nvSpPr>
        <p:spPr>
          <a:xfrm>
            <a:off x="3651445" y="3009741"/>
            <a:ext cx="861600" cy="1358241"/>
          </a:xfrm>
          <a:prstGeom prst="cube">
            <a:avLst>
              <a:gd name="adj" fmla="val 53052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/>
          <p:cNvSpPr txBox="1"/>
          <p:nvPr/>
        </p:nvSpPr>
        <p:spPr>
          <a:xfrm>
            <a:off x="4470096" y="319424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18</a:t>
            </a:r>
            <a:endParaRPr lang="en-CA" sz="1600"/>
          </a:p>
        </p:txBody>
      </p:sp>
      <p:sp>
        <p:nvSpPr>
          <p:cNvPr id="24" name="TextBox 23"/>
          <p:cNvSpPr txBox="1"/>
          <p:nvPr/>
        </p:nvSpPr>
        <p:spPr>
          <a:xfrm rot="18738449">
            <a:off x="4280167" y="404892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18</a:t>
            </a:r>
            <a:endParaRPr lang="en-CA" sz="1600"/>
          </a:p>
        </p:txBody>
      </p:sp>
      <p:sp>
        <p:nvSpPr>
          <p:cNvPr id="25" name="TextBox 24"/>
          <p:cNvSpPr txBox="1"/>
          <p:nvPr/>
        </p:nvSpPr>
        <p:spPr>
          <a:xfrm>
            <a:off x="3633393" y="445641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5</a:t>
            </a:r>
            <a:endParaRPr lang="en-CA" sz="1600"/>
          </a:p>
        </p:txBody>
      </p:sp>
      <p:sp>
        <p:nvSpPr>
          <p:cNvPr id="27" name="Cube 26"/>
          <p:cNvSpPr/>
          <p:nvPr/>
        </p:nvSpPr>
        <p:spPr>
          <a:xfrm>
            <a:off x="5146954" y="3260091"/>
            <a:ext cx="640769" cy="90575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/>
          <p:cNvSpPr txBox="1"/>
          <p:nvPr/>
        </p:nvSpPr>
        <p:spPr>
          <a:xfrm>
            <a:off x="5744547" y="339925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8</a:t>
            </a:r>
            <a:endParaRPr lang="en-CA" sz="1600"/>
          </a:p>
        </p:txBody>
      </p:sp>
      <p:sp>
        <p:nvSpPr>
          <p:cNvPr id="29" name="TextBox 28"/>
          <p:cNvSpPr txBox="1"/>
          <p:nvPr/>
        </p:nvSpPr>
        <p:spPr>
          <a:xfrm rot="18738449">
            <a:off x="5590318" y="3927955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8</a:t>
            </a:r>
            <a:endParaRPr lang="en-CA" sz="1600"/>
          </a:p>
        </p:txBody>
      </p:sp>
      <p:sp>
        <p:nvSpPr>
          <p:cNvPr id="32" name="TextBox 31"/>
          <p:cNvSpPr txBox="1"/>
          <p:nvPr/>
        </p:nvSpPr>
        <p:spPr>
          <a:xfrm>
            <a:off x="4978864" y="413039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4</a:t>
            </a:r>
            <a:endParaRPr lang="en-CA" sz="1600"/>
          </a:p>
        </p:txBody>
      </p:sp>
      <p:sp>
        <p:nvSpPr>
          <p:cNvPr id="34" name="TextBox 33"/>
          <p:cNvSpPr txBox="1"/>
          <p:nvPr/>
        </p:nvSpPr>
        <p:spPr>
          <a:xfrm>
            <a:off x="1528262" y="5146858"/>
            <a:ext cx="936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err="1"/>
              <a:t>Conv</a:t>
            </a:r>
            <a:endParaRPr lang="fr-CA"/>
          </a:p>
          <a:p>
            <a:pPr algn="ctr"/>
            <a:r>
              <a:rPr lang="fr-CA" err="1"/>
              <a:t>ReLU</a:t>
            </a:r>
            <a:endParaRPr lang="fr-CA"/>
          </a:p>
        </p:txBody>
      </p:sp>
      <p:sp>
        <p:nvSpPr>
          <p:cNvPr id="30" name="TextBox 29"/>
          <p:cNvSpPr txBox="1"/>
          <p:nvPr/>
        </p:nvSpPr>
        <p:spPr>
          <a:xfrm>
            <a:off x="2842953" y="5171796"/>
            <a:ext cx="936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err="1"/>
              <a:t>Conv</a:t>
            </a:r>
            <a:endParaRPr lang="fr-CA"/>
          </a:p>
          <a:p>
            <a:pPr algn="ctr"/>
            <a:r>
              <a:rPr lang="fr-CA" err="1"/>
              <a:t>ReLU</a:t>
            </a:r>
            <a:endParaRPr lang="fr-CA"/>
          </a:p>
        </p:txBody>
      </p:sp>
      <p:sp>
        <p:nvSpPr>
          <p:cNvPr id="31" name="TextBox 30"/>
          <p:cNvSpPr txBox="1"/>
          <p:nvPr/>
        </p:nvSpPr>
        <p:spPr>
          <a:xfrm>
            <a:off x="4210479" y="5171796"/>
            <a:ext cx="936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err="1"/>
              <a:t>Conv</a:t>
            </a:r>
            <a:endParaRPr lang="fr-CA"/>
          </a:p>
          <a:p>
            <a:pPr algn="ctr"/>
            <a:r>
              <a:rPr lang="fr-CA" err="1"/>
              <a:t>ReLU</a:t>
            </a:r>
            <a:endParaRPr lang="fr-CA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844968" y="3718459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310078" y="3713096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364121" y="5352432"/>
            <a:ext cx="877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 err="1"/>
              <a:t>Linéa</a:t>
            </a:r>
            <a:r>
              <a:rPr lang="fr-CA" sz="1800"/>
              <a:t>-</a:t>
            </a:r>
          </a:p>
          <a:p>
            <a:pPr algn="ctr"/>
            <a:r>
              <a:rPr lang="fr-CA" sz="1800" err="1"/>
              <a:t>risation</a:t>
            </a:r>
            <a:endParaRPr lang="fr-CA" sz="1800"/>
          </a:p>
        </p:txBody>
      </p:sp>
      <p:sp>
        <p:nvSpPr>
          <p:cNvPr id="4" name="Rectangle 3"/>
          <p:cNvSpPr/>
          <p:nvPr/>
        </p:nvSpPr>
        <p:spPr>
          <a:xfrm>
            <a:off x="6408173" y="2102615"/>
            <a:ext cx="178419" cy="3258528"/>
          </a:xfrm>
          <a:prstGeom prst="rect">
            <a:avLst/>
          </a:prstGeom>
          <a:solidFill>
            <a:srgbClr val="00B0F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5579395" y="3739427"/>
            <a:ext cx="752836" cy="10985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6427223" y="2140715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/>
          <p:cNvSpPr/>
          <p:nvPr/>
        </p:nvSpPr>
        <p:spPr>
          <a:xfrm>
            <a:off x="6427223" y="232328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/>
          <p:cNvSpPr/>
          <p:nvPr/>
        </p:nvSpPr>
        <p:spPr>
          <a:xfrm>
            <a:off x="6427223" y="252542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/>
          <p:cNvSpPr/>
          <p:nvPr/>
        </p:nvSpPr>
        <p:spPr>
          <a:xfrm>
            <a:off x="6427223" y="2711412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/>
          <p:cNvSpPr/>
          <p:nvPr/>
        </p:nvSpPr>
        <p:spPr>
          <a:xfrm>
            <a:off x="6427223" y="289397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/>
          <p:cNvSpPr/>
          <p:nvPr/>
        </p:nvSpPr>
        <p:spPr>
          <a:xfrm>
            <a:off x="6427223" y="3096124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/>
          <p:cNvSpPr/>
          <p:nvPr/>
        </p:nvSpPr>
        <p:spPr>
          <a:xfrm>
            <a:off x="6431219" y="327542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/>
          <p:cNvSpPr/>
          <p:nvPr/>
        </p:nvSpPr>
        <p:spPr>
          <a:xfrm>
            <a:off x="6431219" y="345798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/>
          <p:cNvSpPr/>
          <p:nvPr/>
        </p:nvSpPr>
        <p:spPr>
          <a:xfrm>
            <a:off x="6431219" y="366013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/>
          <p:cNvSpPr/>
          <p:nvPr/>
        </p:nvSpPr>
        <p:spPr>
          <a:xfrm>
            <a:off x="6431219" y="385873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/>
          <p:cNvSpPr/>
          <p:nvPr/>
        </p:nvSpPr>
        <p:spPr>
          <a:xfrm>
            <a:off x="6431219" y="404129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/>
          <p:cNvSpPr/>
          <p:nvPr/>
        </p:nvSpPr>
        <p:spPr>
          <a:xfrm>
            <a:off x="6431219" y="424344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/>
          <p:cNvSpPr/>
          <p:nvPr/>
        </p:nvSpPr>
        <p:spPr>
          <a:xfrm>
            <a:off x="6428607" y="445125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/>
          <p:cNvSpPr/>
          <p:nvPr/>
        </p:nvSpPr>
        <p:spPr>
          <a:xfrm>
            <a:off x="6428607" y="463381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/>
          <p:cNvSpPr/>
          <p:nvPr/>
        </p:nvSpPr>
        <p:spPr>
          <a:xfrm>
            <a:off x="6428607" y="483596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/>
          <p:cNvSpPr/>
          <p:nvPr/>
        </p:nvSpPr>
        <p:spPr>
          <a:xfrm>
            <a:off x="6437111" y="500692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/>
          <p:cNvSpPr/>
          <p:nvPr/>
        </p:nvSpPr>
        <p:spPr>
          <a:xfrm>
            <a:off x="6437111" y="5176764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TextBox 58"/>
          <p:cNvSpPr txBox="1"/>
          <p:nvPr/>
        </p:nvSpPr>
        <p:spPr>
          <a:xfrm>
            <a:off x="6359645" y="531712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</a:t>
            </a:r>
            <a:endParaRPr lang="en-CA" sz="1600"/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7571693" y="2968818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7237204" y="2793209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7567822" y="3514513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7597775" y="4029245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7609422" y="4602364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2331476"/>
              </p:ext>
            </p:extLst>
          </p:nvPr>
        </p:nvGraphicFramePr>
        <p:xfrm>
          <a:off x="7836207" y="3336884"/>
          <a:ext cx="620712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17" name="Equation" r:id="rId3" imgW="507960" imgH="253800" progId="Equation.DSMT4">
                  <p:embed/>
                </p:oleObj>
              </mc:Choice>
              <mc:Fallback>
                <p:oleObj name="Equation" r:id="rId3" imgW="507960" imgH="253800" progId="Equation.DSMT4">
                  <p:embed/>
                  <p:pic>
                    <p:nvPicPr>
                      <p:cNvPr id="68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36207" y="3336884"/>
                        <a:ext cx="620712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2237597"/>
              </p:ext>
            </p:extLst>
          </p:nvPr>
        </p:nvGraphicFramePr>
        <p:xfrm>
          <a:off x="7827378" y="2765789"/>
          <a:ext cx="636587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18" name="Equation" r:id="rId5" imgW="520560" imgH="253800" progId="Equation.DSMT4">
                  <p:embed/>
                </p:oleObj>
              </mc:Choice>
              <mc:Fallback>
                <p:oleObj name="Equation" r:id="rId5" imgW="520560" imgH="253800" progId="Equation.DSMT4">
                  <p:embed/>
                  <p:pic>
                    <p:nvPicPr>
                      <p:cNvPr id="69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7378" y="2765789"/>
                        <a:ext cx="636587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3530754"/>
              </p:ext>
            </p:extLst>
          </p:nvPr>
        </p:nvGraphicFramePr>
        <p:xfrm>
          <a:off x="7888919" y="4408860"/>
          <a:ext cx="620713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19" name="Equation" r:id="rId7" imgW="507960" imgH="253800" progId="Equation.DSMT4">
                  <p:embed/>
                </p:oleObj>
              </mc:Choice>
              <mc:Fallback>
                <p:oleObj name="Equation" r:id="rId7" imgW="507960" imgH="253800" progId="Equation.DSMT4">
                  <p:embed/>
                  <p:pic>
                    <p:nvPicPr>
                      <p:cNvPr id="7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8919" y="4408860"/>
                        <a:ext cx="620713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7332833"/>
              </p:ext>
            </p:extLst>
          </p:nvPr>
        </p:nvGraphicFramePr>
        <p:xfrm>
          <a:off x="7862985" y="3816086"/>
          <a:ext cx="636587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20" name="Equation" r:id="rId9" imgW="520560" imgH="253800" progId="Equation.DSMT4">
                  <p:embed/>
                </p:oleObj>
              </mc:Choice>
              <mc:Fallback>
                <p:oleObj name="Equation" r:id="rId9" imgW="520560" imgH="253800" progId="Equation.DSMT4">
                  <p:embed/>
                  <p:pic>
                    <p:nvPicPr>
                      <p:cNvPr id="71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62985" y="3816086"/>
                        <a:ext cx="636587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Explosion 1 3"/>
          <p:cNvSpPr/>
          <p:nvPr/>
        </p:nvSpPr>
        <p:spPr>
          <a:xfrm>
            <a:off x="7110572" y="-65047"/>
            <a:ext cx="2427428" cy="1889163"/>
          </a:xfrm>
          <a:custGeom>
            <a:avLst/>
            <a:gdLst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7312 w 21600"/>
              <a:gd name="connsiteY22" fmla="*/ 6320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800 w 21600"/>
              <a:gd name="connsiteY24" fmla="*/ 5800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00" h="21600">
                <a:moveTo>
                  <a:pt x="10332" y="2735"/>
                </a:moveTo>
                <a:lnTo>
                  <a:pt x="14522" y="0"/>
                </a:lnTo>
                <a:cubicBezTo>
                  <a:pt x="14400" y="1775"/>
                  <a:pt x="14532" y="2889"/>
                  <a:pt x="14835" y="4724"/>
                </a:cubicBezTo>
                <a:lnTo>
                  <a:pt x="18380" y="4457"/>
                </a:lnTo>
                <a:lnTo>
                  <a:pt x="17765" y="6894"/>
                </a:lnTo>
                <a:lnTo>
                  <a:pt x="21097" y="8137"/>
                </a:lnTo>
                <a:lnTo>
                  <a:pt x="17777" y="11076"/>
                </a:lnTo>
                <a:lnTo>
                  <a:pt x="21600" y="13290"/>
                </a:lnTo>
                <a:lnTo>
                  <a:pt x="16837" y="12942"/>
                </a:lnTo>
                <a:lnTo>
                  <a:pt x="18145" y="18095"/>
                </a:lnTo>
                <a:lnTo>
                  <a:pt x="14063" y="15118"/>
                </a:lnTo>
                <a:lnTo>
                  <a:pt x="13247" y="19737"/>
                </a:lnTo>
                <a:lnTo>
                  <a:pt x="10362" y="17639"/>
                </a:lnTo>
                <a:lnTo>
                  <a:pt x="8485" y="21600"/>
                </a:lnTo>
                <a:cubicBezTo>
                  <a:pt x="8228" y="19609"/>
                  <a:pt x="7207" y="19421"/>
                  <a:pt x="6950" y="17430"/>
                </a:cubicBezTo>
                <a:lnTo>
                  <a:pt x="4762" y="17617"/>
                </a:lnTo>
                <a:lnTo>
                  <a:pt x="4306" y="14117"/>
                </a:lnTo>
                <a:lnTo>
                  <a:pt x="135" y="14587"/>
                </a:lnTo>
                <a:lnTo>
                  <a:pt x="2914" y="10753"/>
                </a:lnTo>
                <a:lnTo>
                  <a:pt x="0" y="8615"/>
                </a:lnTo>
                <a:lnTo>
                  <a:pt x="4627" y="7617"/>
                </a:lnTo>
                <a:lnTo>
                  <a:pt x="370" y="2295"/>
                </a:lnTo>
                <a:lnTo>
                  <a:pt x="6462" y="3856"/>
                </a:lnTo>
                <a:lnTo>
                  <a:pt x="7417" y="853"/>
                </a:lnTo>
                <a:lnTo>
                  <a:pt x="10332" y="2735"/>
                </a:lnTo>
                <a:close/>
              </a:path>
            </a:pathLst>
          </a:custGeom>
          <a:solidFill>
            <a:srgbClr val="FFFF66"/>
          </a:solidFill>
          <a:ln>
            <a:solidFill>
              <a:srgbClr val="FF000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i="1" err="1">
                <a:solidFill>
                  <a:srgbClr val="C00000"/>
                </a:solidFill>
              </a:rPr>
              <a:t>Hinge</a:t>
            </a:r>
            <a:r>
              <a:rPr lang="fr-CA" b="1" i="1">
                <a:solidFill>
                  <a:srgbClr val="C00000"/>
                </a:solidFill>
              </a:rPr>
              <a:t> </a:t>
            </a:r>
            <a:r>
              <a:rPr lang="fr-CA" b="1" i="1" err="1">
                <a:solidFill>
                  <a:srgbClr val="C00000"/>
                </a:solidFill>
              </a:rPr>
              <a:t>loss</a:t>
            </a:r>
            <a:endParaRPr lang="en-US" b="1" i="1">
              <a:solidFill>
                <a:srgbClr val="C00000"/>
              </a:solidFill>
            </a:endParaRPr>
          </a:p>
        </p:txBody>
      </p:sp>
      <p:cxnSp>
        <p:nvCxnSpPr>
          <p:cNvPr id="8" name="Straight Arrow Connector 7"/>
          <p:cNvCxnSpPr>
            <a:stCxn id="6" idx="6"/>
            <a:endCxn id="61" idx="2"/>
          </p:cNvCxnSpPr>
          <p:nvPr/>
        </p:nvCxnSpPr>
        <p:spPr>
          <a:xfrm>
            <a:off x="6559550" y="2200658"/>
            <a:ext cx="677654" cy="760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7244876" y="3343742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/>
          <p:cNvSpPr/>
          <p:nvPr/>
        </p:nvSpPr>
        <p:spPr>
          <a:xfrm>
            <a:off x="7258056" y="3877070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/>
          <p:cNvSpPr/>
          <p:nvPr/>
        </p:nvSpPr>
        <p:spPr>
          <a:xfrm>
            <a:off x="7272769" y="4417658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1" name="Straight Arrow Connector 80"/>
          <p:cNvCxnSpPr>
            <a:stCxn id="42" idx="6"/>
            <a:endCxn id="61" idx="2"/>
          </p:cNvCxnSpPr>
          <p:nvPr/>
        </p:nvCxnSpPr>
        <p:spPr>
          <a:xfrm>
            <a:off x="6559550" y="2383224"/>
            <a:ext cx="677654" cy="578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3" idx="6"/>
            <a:endCxn id="61" idx="2"/>
          </p:cNvCxnSpPr>
          <p:nvPr/>
        </p:nvCxnSpPr>
        <p:spPr>
          <a:xfrm>
            <a:off x="6559550" y="2585370"/>
            <a:ext cx="677654" cy="375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4" idx="6"/>
            <a:endCxn id="61" idx="2"/>
          </p:cNvCxnSpPr>
          <p:nvPr/>
        </p:nvCxnSpPr>
        <p:spPr>
          <a:xfrm>
            <a:off x="6559550" y="2771355"/>
            <a:ext cx="677654" cy="18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6" idx="6"/>
            <a:endCxn id="78" idx="2"/>
          </p:cNvCxnSpPr>
          <p:nvPr/>
        </p:nvCxnSpPr>
        <p:spPr>
          <a:xfrm>
            <a:off x="6559550" y="2200658"/>
            <a:ext cx="685326" cy="1311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42" idx="6"/>
            <a:endCxn id="78" idx="2"/>
          </p:cNvCxnSpPr>
          <p:nvPr/>
        </p:nvCxnSpPr>
        <p:spPr>
          <a:xfrm>
            <a:off x="6559550" y="2383224"/>
            <a:ext cx="685326" cy="1128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43" idx="6"/>
            <a:endCxn id="78" idx="2"/>
          </p:cNvCxnSpPr>
          <p:nvPr/>
        </p:nvCxnSpPr>
        <p:spPr>
          <a:xfrm>
            <a:off x="6559550" y="2585370"/>
            <a:ext cx="685326" cy="92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44" idx="6"/>
            <a:endCxn id="78" idx="2"/>
          </p:cNvCxnSpPr>
          <p:nvPr/>
        </p:nvCxnSpPr>
        <p:spPr>
          <a:xfrm>
            <a:off x="6559550" y="2771355"/>
            <a:ext cx="685326" cy="740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42" idx="6"/>
          </p:cNvCxnSpPr>
          <p:nvPr/>
        </p:nvCxnSpPr>
        <p:spPr>
          <a:xfrm>
            <a:off x="6559550" y="2383224"/>
            <a:ext cx="706107" cy="1674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6" idx="6"/>
          </p:cNvCxnSpPr>
          <p:nvPr/>
        </p:nvCxnSpPr>
        <p:spPr>
          <a:xfrm>
            <a:off x="6559550" y="2200658"/>
            <a:ext cx="706107" cy="185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44" idx="6"/>
          </p:cNvCxnSpPr>
          <p:nvPr/>
        </p:nvCxnSpPr>
        <p:spPr>
          <a:xfrm>
            <a:off x="6559550" y="2771355"/>
            <a:ext cx="706107" cy="1286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43" idx="6"/>
          </p:cNvCxnSpPr>
          <p:nvPr/>
        </p:nvCxnSpPr>
        <p:spPr>
          <a:xfrm>
            <a:off x="6559550" y="2585370"/>
            <a:ext cx="706107" cy="1472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endCxn id="80" idx="2"/>
          </p:cNvCxnSpPr>
          <p:nvPr/>
        </p:nvCxnSpPr>
        <p:spPr>
          <a:xfrm>
            <a:off x="6576263" y="2233845"/>
            <a:ext cx="696506" cy="2351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43" idx="6"/>
            <a:endCxn id="80" idx="2"/>
          </p:cNvCxnSpPr>
          <p:nvPr/>
        </p:nvCxnSpPr>
        <p:spPr>
          <a:xfrm>
            <a:off x="6559550" y="2585370"/>
            <a:ext cx="713219" cy="2000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44" idx="6"/>
            <a:endCxn id="80" idx="2"/>
          </p:cNvCxnSpPr>
          <p:nvPr/>
        </p:nvCxnSpPr>
        <p:spPr>
          <a:xfrm>
            <a:off x="6559550" y="2771355"/>
            <a:ext cx="713219" cy="18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42" idx="6"/>
            <a:endCxn id="80" idx="2"/>
          </p:cNvCxnSpPr>
          <p:nvPr/>
        </p:nvCxnSpPr>
        <p:spPr>
          <a:xfrm>
            <a:off x="6559550" y="2383224"/>
            <a:ext cx="713219" cy="2202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endCxn id="80" idx="2"/>
          </p:cNvCxnSpPr>
          <p:nvPr/>
        </p:nvCxnSpPr>
        <p:spPr>
          <a:xfrm flipV="1">
            <a:off x="6552613" y="4585680"/>
            <a:ext cx="720156" cy="77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endCxn id="80" idx="2"/>
          </p:cNvCxnSpPr>
          <p:nvPr/>
        </p:nvCxnSpPr>
        <p:spPr>
          <a:xfrm flipV="1">
            <a:off x="6552613" y="4585680"/>
            <a:ext cx="720156" cy="259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endCxn id="80" idx="2"/>
          </p:cNvCxnSpPr>
          <p:nvPr/>
        </p:nvCxnSpPr>
        <p:spPr>
          <a:xfrm flipV="1">
            <a:off x="6552613" y="4585680"/>
            <a:ext cx="720156" cy="461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80" idx="2"/>
          </p:cNvCxnSpPr>
          <p:nvPr/>
        </p:nvCxnSpPr>
        <p:spPr>
          <a:xfrm flipV="1">
            <a:off x="6552613" y="4585680"/>
            <a:ext cx="720156" cy="64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79" idx="2"/>
          </p:cNvCxnSpPr>
          <p:nvPr/>
        </p:nvCxnSpPr>
        <p:spPr>
          <a:xfrm flipV="1">
            <a:off x="6552613" y="4045092"/>
            <a:ext cx="705443" cy="617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endCxn id="79" idx="2"/>
          </p:cNvCxnSpPr>
          <p:nvPr/>
        </p:nvCxnSpPr>
        <p:spPr>
          <a:xfrm flipV="1">
            <a:off x="6552613" y="4045092"/>
            <a:ext cx="705443" cy="800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endCxn id="79" idx="2"/>
          </p:cNvCxnSpPr>
          <p:nvPr/>
        </p:nvCxnSpPr>
        <p:spPr>
          <a:xfrm flipV="1">
            <a:off x="6552613" y="4045092"/>
            <a:ext cx="705443" cy="1002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endCxn id="79" idx="2"/>
          </p:cNvCxnSpPr>
          <p:nvPr/>
        </p:nvCxnSpPr>
        <p:spPr>
          <a:xfrm flipV="1">
            <a:off x="6552613" y="4045092"/>
            <a:ext cx="705443" cy="1188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endCxn id="78" idx="2"/>
          </p:cNvCxnSpPr>
          <p:nvPr/>
        </p:nvCxnSpPr>
        <p:spPr>
          <a:xfrm flipV="1">
            <a:off x="6552613" y="3511764"/>
            <a:ext cx="692263" cy="1333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endCxn id="78" idx="2"/>
          </p:cNvCxnSpPr>
          <p:nvPr/>
        </p:nvCxnSpPr>
        <p:spPr>
          <a:xfrm flipV="1">
            <a:off x="6552613" y="3511764"/>
            <a:ext cx="692263" cy="1150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endCxn id="78" idx="2"/>
          </p:cNvCxnSpPr>
          <p:nvPr/>
        </p:nvCxnSpPr>
        <p:spPr>
          <a:xfrm flipV="1">
            <a:off x="6552613" y="3511764"/>
            <a:ext cx="692263" cy="172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78" idx="2"/>
          </p:cNvCxnSpPr>
          <p:nvPr/>
        </p:nvCxnSpPr>
        <p:spPr>
          <a:xfrm flipV="1">
            <a:off x="6552613" y="3511764"/>
            <a:ext cx="692263" cy="153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endCxn id="61" idx="2"/>
          </p:cNvCxnSpPr>
          <p:nvPr/>
        </p:nvCxnSpPr>
        <p:spPr>
          <a:xfrm flipV="1">
            <a:off x="6569326" y="2961231"/>
            <a:ext cx="667878" cy="173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endCxn id="61" idx="2"/>
          </p:cNvCxnSpPr>
          <p:nvPr/>
        </p:nvCxnSpPr>
        <p:spPr>
          <a:xfrm flipV="1">
            <a:off x="6552613" y="2961231"/>
            <a:ext cx="684591" cy="2086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endCxn id="61" idx="2"/>
          </p:cNvCxnSpPr>
          <p:nvPr/>
        </p:nvCxnSpPr>
        <p:spPr>
          <a:xfrm flipV="1">
            <a:off x="6552613" y="2961231"/>
            <a:ext cx="684591" cy="2272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endCxn id="61" idx="2"/>
          </p:cNvCxnSpPr>
          <p:nvPr/>
        </p:nvCxnSpPr>
        <p:spPr>
          <a:xfrm flipV="1">
            <a:off x="6552613" y="2961231"/>
            <a:ext cx="684591" cy="1884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 rot="16200000">
            <a:off x="6416054" y="3540075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(…)</a:t>
            </a:r>
            <a:endParaRPr lang="en-CA" sz="1600"/>
          </a:p>
        </p:txBody>
      </p:sp>
      <p:sp>
        <p:nvSpPr>
          <p:cNvPr id="167" name="TextBox 166"/>
          <p:cNvSpPr txBox="1"/>
          <p:nvPr/>
        </p:nvSpPr>
        <p:spPr>
          <a:xfrm>
            <a:off x="6029883" y="5253891"/>
            <a:ext cx="23070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/>
              <a:t>Couche</a:t>
            </a:r>
          </a:p>
          <a:p>
            <a:pPr algn="ctr"/>
            <a:r>
              <a:rPr lang="fr-CA" sz="1800"/>
              <a:t>pleinement</a:t>
            </a:r>
          </a:p>
          <a:p>
            <a:pPr algn="ctr"/>
            <a:r>
              <a:rPr lang="fr-CA" sz="1800"/>
              <a:t>connectée</a:t>
            </a:r>
          </a:p>
          <a:p>
            <a:pPr algn="ctr"/>
            <a:r>
              <a:rPr lang="fr-CA" sz="1800"/>
              <a:t>(</a:t>
            </a:r>
            <a:r>
              <a:rPr lang="fr-CA" sz="1800" i="1" err="1"/>
              <a:t>fully-connected</a:t>
            </a:r>
            <a:r>
              <a:rPr lang="fr-CA" sz="1800" i="1"/>
              <a:t> layer</a:t>
            </a:r>
            <a:r>
              <a:rPr lang="fr-CA" sz="1800"/>
              <a:t>)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5940757" y="2955371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256</a:t>
            </a:r>
            <a:endParaRPr lang="en-CA" sz="1600"/>
          </a:p>
        </p:txBody>
      </p:sp>
    </p:spTree>
    <p:extLst>
      <p:ext uri="{BB962C8B-B14F-4D97-AF65-F5344CB8AC3E}">
        <p14:creationId xmlns:p14="http://schemas.microsoft.com/office/powerpoint/2010/main" val="3846889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171" y="609600"/>
            <a:ext cx="8778240" cy="1143000"/>
          </a:xfrm>
        </p:spPr>
        <p:txBody>
          <a:bodyPr/>
          <a:lstStyle/>
          <a:p>
            <a:pPr algn="l"/>
            <a:r>
              <a:rPr lang="en-CA" sz="3600"/>
              <a:t>Comment </a:t>
            </a:r>
            <a:r>
              <a:rPr lang="en-CA" sz="3600" err="1"/>
              <a:t>réduire</a:t>
            </a:r>
            <a:r>
              <a:rPr lang="en-CA" sz="3600"/>
              <a:t> le </a:t>
            </a:r>
            <a:r>
              <a:rPr lang="en-CA" sz="3600" err="1"/>
              <a:t>nombre</a:t>
            </a:r>
            <a:r>
              <a:rPr lang="en-CA" sz="3600"/>
              <a:t> de connections?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82919-9BAA-4552-A19E-DA5FA1CF0A97}" type="slidenum">
              <a:rPr lang="fr-CA" smtClean="0"/>
              <a:pPr>
                <a:defRPr/>
              </a:pPr>
              <a:t>12</a:t>
            </a:fld>
            <a:endParaRPr lang="fr-CA"/>
          </a:p>
        </p:txBody>
      </p:sp>
      <p:pic>
        <p:nvPicPr>
          <p:cNvPr id="752642" name="Picture 2" descr="Image result for ques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612" y="2049284"/>
            <a:ext cx="4081114" cy="4081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8739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26841" y="172625"/>
            <a:ext cx="88479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Image RGB : couche 1 : 3 filtres de taille 7x7</a:t>
            </a:r>
          </a:p>
          <a:p>
            <a:r>
              <a:rPr lang="fr-CA" dirty="0"/>
              <a:t>	          couche 2 : 5 filtres de taille 9x9</a:t>
            </a:r>
          </a:p>
          <a:p>
            <a:r>
              <a:rPr lang="fr-CA" dirty="0"/>
              <a:t>                      couche 3 : 4 filtres de taille 11x11</a:t>
            </a:r>
          </a:p>
          <a:p>
            <a:r>
              <a:rPr lang="fr-CA" dirty="0"/>
              <a:t>	          convolution « </a:t>
            </a:r>
            <a:r>
              <a:rPr lang="fr-CA" i="1" dirty="0" err="1"/>
              <a:t>valid</a:t>
            </a:r>
            <a:r>
              <a:rPr lang="fr-CA" dirty="0"/>
              <a:t> »</a:t>
            </a:r>
            <a:endParaRPr lang="fr-CA" b="1"/>
          </a:p>
          <a:p>
            <a:r>
              <a:rPr lang="fr-CA" b="1" dirty="0"/>
              <a:t>	          4 classes de sortie</a:t>
            </a:r>
          </a:p>
        </p:txBody>
      </p:sp>
      <p:sp>
        <p:nvSpPr>
          <p:cNvPr id="10" name="Cube 9"/>
          <p:cNvSpPr/>
          <p:nvPr/>
        </p:nvSpPr>
        <p:spPr>
          <a:xfrm>
            <a:off x="775526" y="2283851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1872343" y="300974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32</a:t>
            </a:r>
            <a:endParaRPr lang="en-CA" sz="1600" dirty="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333337" y="461067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32</a:t>
            </a:r>
            <a:endParaRPr lang="en-CA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43100" y="515762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  3</a:t>
            </a:r>
            <a:endParaRPr lang="en-CA" sz="1600" dirty="0"/>
          </a:p>
        </p:txBody>
      </p:sp>
      <p:sp>
        <p:nvSpPr>
          <p:cNvPr id="14" name="Cube 13"/>
          <p:cNvSpPr/>
          <p:nvPr/>
        </p:nvSpPr>
        <p:spPr>
          <a:xfrm>
            <a:off x="2234040" y="2728695"/>
            <a:ext cx="798393" cy="1962614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2996915" y="314404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26</a:t>
            </a:r>
            <a:endParaRPr lang="en-CA" sz="1600" dirty="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2694705" y="427191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26</a:t>
            </a:r>
            <a:endParaRPr lang="en-CA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2132888" y="471923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  3</a:t>
            </a:r>
            <a:endParaRPr lang="en-CA" sz="1600" dirty="0"/>
          </a:p>
        </p:txBody>
      </p:sp>
      <p:sp>
        <p:nvSpPr>
          <p:cNvPr id="39" name="Rectangle 38"/>
          <p:cNvSpPr/>
          <p:nvPr/>
        </p:nvSpPr>
        <p:spPr>
          <a:xfrm>
            <a:off x="342533" y="1929513"/>
            <a:ext cx="15263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/>
              <a:t>Image: </a:t>
            </a:r>
            <a:r>
              <a:rPr lang="fr-CA" sz="1600" b="1" dirty="0"/>
              <a:t>32x32x3</a:t>
            </a:r>
          </a:p>
          <a:p>
            <a:r>
              <a:rPr lang="fr-CA" sz="1600" dirty="0"/>
              <a:t>Stride :</a:t>
            </a:r>
            <a:r>
              <a:rPr lang="fr-CA" sz="1600" b="1" dirty="0"/>
              <a:t> 1</a:t>
            </a:r>
            <a:endParaRPr lang="en-CA" sz="1600" b="1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425312" y="3712967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Cube 21"/>
          <p:cNvSpPr/>
          <p:nvPr/>
        </p:nvSpPr>
        <p:spPr>
          <a:xfrm>
            <a:off x="3651445" y="3009741"/>
            <a:ext cx="861600" cy="1358241"/>
          </a:xfrm>
          <a:prstGeom prst="cube">
            <a:avLst>
              <a:gd name="adj" fmla="val 53052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/>
          <p:cNvSpPr txBox="1"/>
          <p:nvPr/>
        </p:nvSpPr>
        <p:spPr>
          <a:xfrm>
            <a:off x="4470096" y="319424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18</a:t>
            </a:r>
            <a:endParaRPr lang="en-CA" sz="1600" dirty="0"/>
          </a:p>
        </p:txBody>
      </p:sp>
      <p:sp>
        <p:nvSpPr>
          <p:cNvPr id="24" name="TextBox 23"/>
          <p:cNvSpPr txBox="1"/>
          <p:nvPr/>
        </p:nvSpPr>
        <p:spPr>
          <a:xfrm rot="18738449">
            <a:off x="4280167" y="404892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18</a:t>
            </a:r>
            <a:endParaRPr lang="en-CA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3633393" y="445641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  5</a:t>
            </a:r>
            <a:endParaRPr lang="en-CA" sz="1600" dirty="0"/>
          </a:p>
        </p:txBody>
      </p:sp>
      <p:sp>
        <p:nvSpPr>
          <p:cNvPr id="27" name="Cube 26"/>
          <p:cNvSpPr/>
          <p:nvPr/>
        </p:nvSpPr>
        <p:spPr>
          <a:xfrm>
            <a:off x="5146954" y="3260091"/>
            <a:ext cx="640769" cy="90575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/>
          <p:cNvSpPr txBox="1"/>
          <p:nvPr/>
        </p:nvSpPr>
        <p:spPr>
          <a:xfrm>
            <a:off x="5744547" y="339925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8</a:t>
            </a:r>
            <a:endParaRPr lang="en-CA" sz="1600" dirty="0"/>
          </a:p>
        </p:txBody>
      </p:sp>
      <p:sp>
        <p:nvSpPr>
          <p:cNvPr id="29" name="TextBox 28"/>
          <p:cNvSpPr txBox="1"/>
          <p:nvPr/>
        </p:nvSpPr>
        <p:spPr>
          <a:xfrm rot="18738449">
            <a:off x="5590318" y="3927955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8</a:t>
            </a:r>
            <a:endParaRPr lang="en-CA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4978864" y="413039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  4</a:t>
            </a:r>
            <a:endParaRPr lang="en-CA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1528262" y="5146858"/>
            <a:ext cx="936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err="1"/>
              <a:t>Conv</a:t>
            </a:r>
            <a:endParaRPr lang="fr-CA"/>
          </a:p>
          <a:p>
            <a:pPr algn="ctr"/>
            <a:r>
              <a:rPr lang="fr-CA" err="1"/>
              <a:t>ReLU</a:t>
            </a:r>
            <a:endParaRPr lang="fr-CA"/>
          </a:p>
        </p:txBody>
      </p:sp>
      <p:sp>
        <p:nvSpPr>
          <p:cNvPr id="30" name="TextBox 29"/>
          <p:cNvSpPr txBox="1"/>
          <p:nvPr/>
        </p:nvSpPr>
        <p:spPr>
          <a:xfrm>
            <a:off x="2842953" y="5171796"/>
            <a:ext cx="936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err="1"/>
              <a:t>Conv</a:t>
            </a:r>
            <a:endParaRPr lang="fr-CA"/>
          </a:p>
          <a:p>
            <a:pPr algn="ctr"/>
            <a:r>
              <a:rPr lang="fr-CA" err="1"/>
              <a:t>ReLU</a:t>
            </a:r>
            <a:endParaRPr lang="fr-CA"/>
          </a:p>
        </p:txBody>
      </p:sp>
      <p:sp>
        <p:nvSpPr>
          <p:cNvPr id="31" name="TextBox 30"/>
          <p:cNvSpPr txBox="1"/>
          <p:nvPr/>
        </p:nvSpPr>
        <p:spPr>
          <a:xfrm>
            <a:off x="4210479" y="5171796"/>
            <a:ext cx="936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err="1"/>
              <a:t>Conv</a:t>
            </a:r>
            <a:endParaRPr lang="fr-CA"/>
          </a:p>
          <a:p>
            <a:pPr algn="ctr"/>
            <a:r>
              <a:rPr lang="fr-CA" err="1"/>
              <a:t>ReLU</a:t>
            </a:r>
            <a:endParaRPr lang="fr-CA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844968" y="3718459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310078" y="3713096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364121" y="5352432"/>
            <a:ext cx="877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 dirty="0" err="1"/>
              <a:t>Linéa</a:t>
            </a:r>
            <a:r>
              <a:rPr lang="fr-CA" sz="1800" dirty="0"/>
              <a:t>-</a:t>
            </a:r>
          </a:p>
          <a:p>
            <a:pPr algn="ctr"/>
            <a:r>
              <a:rPr lang="fr-CA" sz="1800" err="1"/>
              <a:t>risation</a:t>
            </a:r>
            <a:endParaRPr lang="fr-CA" sz="1800"/>
          </a:p>
        </p:txBody>
      </p:sp>
      <p:sp>
        <p:nvSpPr>
          <p:cNvPr id="4" name="Rectangle 3"/>
          <p:cNvSpPr/>
          <p:nvPr/>
        </p:nvSpPr>
        <p:spPr>
          <a:xfrm>
            <a:off x="6408173" y="2102615"/>
            <a:ext cx="178419" cy="3258528"/>
          </a:xfrm>
          <a:prstGeom prst="rect">
            <a:avLst/>
          </a:prstGeom>
          <a:solidFill>
            <a:srgbClr val="00B0F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5579395" y="3739427"/>
            <a:ext cx="752836" cy="10985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6427223" y="2140715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/>
          <p:cNvSpPr/>
          <p:nvPr/>
        </p:nvSpPr>
        <p:spPr>
          <a:xfrm>
            <a:off x="6427223" y="232328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/>
          <p:cNvSpPr/>
          <p:nvPr/>
        </p:nvSpPr>
        <p:spPr>
          <a:xfrm>
            <a:off x="6427223" y="252542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/>
          <p:cNvSpPr/>
          <p:nvPr/>
        </p:nvSpPr>
        <p:spPr>
          <a:xfrm>
            <a:off x="6427223" y="2711412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/>
          <p:cNvSpPr/>
          <p:nvPr/>
        </p:nvSpPr>
        <p:spPr>
          <a:xfrm>
            <a:off x="6427223" y="289397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/>
          <p:cNvSpPr/>
          <p:nvPr/>
        </p:nvSpPr>
        <p:spPr>
          <a:xfrm>
            <a:off x="6427223" y="3096124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/>
          <p:cNvSpPr/>
          <p:nvPr/>
        </p:nvSpPr>
        <p:spPr>
          <a:xfrm>
            <a:off x="6431219" y="327542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/>
          <p:cNvSpPr/>
          <p:nvPr/>
        </p:nvSpPr>
        <p:spPr>
          <a:xfrm>
            <a:off x="6431219" y="345798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/>
          <p:cNvSpPr/>
          <p:nvPr/>
        </p:nvSpPr>
        <p:spPr>
          <a:xfrm>
            <a:off x="6431219" y="366013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/>
          <p:cNvSpPr/>
          <p:nvPr/>
        </p:nvSpPr>
        <p:spPr>
          <a:xfrm>
            <a:off x="6431219" y="385873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/>
          <p:cNvSpPr/>
          <p:nvPr/>
        </p:nvSpPr>
        <p:spPr>
          <a:xfrm>
            <a:off x="6431219" y="404129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/>
          <p:cNvSpPr/>
          <p:nvPr/>
        </p:nvSpPr>
        <p:spPr>
          <a:xfrm>
            <a:off x="6431219" y="424344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/>
          <p:cNvSpPr/>
          <p:nvPr/>
        </p:nvSpPr>
        <p:spPr>
          <a:xfrm>
            <a:off x="6428607" y="445125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/>
          <p:cNvSpPr/>
          <p:nvPr/>
        </p:nvSpPr>
        <p:spPr>
          <a:xfrm>
            <a:off x="6428607" y="463381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/>
          <p:cNvSpPr/>
          <p:nvPr/>
        </p:nvSpPr>
        <p:spPr>
          <a:xfrm>
            <a:off x="6428607" y="483596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/>
          <p:cNvSpPr/>
          <p:nvPr/>
        </p:nvSpPr>
        <p:spPr>
          <a:xfrm>
            <a:off x="6437111" y="500692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/>
          <p:cNvSpPr/>
          <p:nvPr/>
        </p:nvSpPr>
        <p:spPr>
          <a:xfrm>
            <a:off x="6437111" y="5176764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TextBox 58"/>
          <p:cNvSpPr txBox="1"/>
          <p:nvPr/>
        </p:nvSpPr>
        <p:spPr>
          <a:xfrm>
            <a:off x="6359645" y="531712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1</a:t>
            </a:r>
            <a:endParaRPr lang="en-CA" sz="1600" dirty="0"/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7571693" y="2968818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7237204" y="2793209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7567822" y="3514513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7597775" y="4029245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7609422" y="4602364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Object 67"/>
          <p:cNvGraphicFramePr>
            <a:graphicFrameLocks noChangeAspect="1"/>
          </p:cNvGraphicFramePr>
          <p:nvPr/>
        </p:nvGraphicFramePr>
        <p:xfrm>
          <a:off x="7836207" y="3336884"/>
          <a:ext cx="620712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41" name="Equation" r:id="rId3" imgW="507960" imgH="253800" progId="Equation.DSMT4">
                  <p:embed/>
                </p:oleObj>
              </mc:Choice>
              <mc:Fallback>
                <p:oleObj name="Equation" r:id="rId3" imgW="507960" imgH="253800" progId="Equation.DSMT4">
                  <p:embed/>
                  <p:pic>
                    <p:nvPicPr>
                      <p:cNvPr id="68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36207" y="3336884"/>
                        <a:ext cx="620712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8"/>
          <p:cNvGraphicFramePr>
            <a:graphicFrameLocks noChangeAspect="1"/>
          </p:cNvGraphicFramePr>
          <p:nvPr/>
        </p:nvGraphicFramePr>
        <p:xfrm>
          <a:off x="7827378" y="2765789"/>
          <a:ext cx="636587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42" name="Equation" r:id="rId5" imgW="520560" imgH="253800" progId="Equation.DSMT4">
                  <p:embed/>
                </p:oleObj>
              </mc:Choice>
              <mc:Fallback>
                <p:oleObj name="Equation" r:id="rId5" imgW="520560" imgH="253800" progId="Equation.DSMT4">
                  <p:embed/>
                  <p:pic>
                    <p:nvPicPr>
                      <p:cNvPr id="69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7378" y="2765789"/>
                        <a:ext cx="636587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/>
          <p:cNvGraphicFramePr>
            <a:graphicFrameLocks noChangeAspect="1"/>
          </p:cNvGraphicFramePr>
          <p:nvPr/>
        </p:nvGraphicFramePr>
        <p:xfrm>
          <a:off x="7888919" y="4408860"/>
          <a:ext cx="620713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43" name="Equation" r:id="rId7" imgW="507960" imgH="253800" progId="Equation.DSMT4">
                  <p:embed/>
                </p:oleObj>
              </mc:Choice>
              <mc:Fallback>
                <p:oleObj name="Equation" r:id="rId7" imgW="507960" imgH="253800" progId="Equation.DSMT4">
                  <p:embed/>
                  <p:pic>
                    <p:nvPicPr>
                      <p:cNvPr id="7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8919" y="4408860"/>
                        <a:ext cx="620713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70"/>
          <p:cNvGraphicFramePr>
            <a:graphicFrameLocks noChangeAspect="1"/>
          </p:cNvGraphicFramePr>
          <p:nvPr/>
        </p:nvGraphicFramePr>
        <p:xfrm>
          <a:off x="7862985" y="3816086"/>
          <a:ext cx="636587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44" name="Equation" r:id="rId9" imgW="520560" imgH="253800" progId="Equation.DSMT4">
                  <p:embed/>
                </p:oleObj>
              </mc:Choice>
              <mc:Fallback>
                <p:oleObj name="Equation" r:id="rId9" imgW="520560" imgH="253800" progId="Equation.DSMT4">
                  <p:embed/>
                  <p:pic>
                    <p:nvPicPr>
                      <p:cNvPr id="71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62985" y="3816086"/>
                        <a:ext cx="636587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Explosion 1 3"/>
          <p:cNvSpPr/>
          <p:nvPr/>
        </p:nvSpPr>
        <p:spPr>
          <a:xfrm>
            <a:off x="7110572" y="-65047"/>
            <a:ext cx="2427428" cy="1889163"/>
          </a:xfrm>
          <a:custGeom>
            <a:avLst/>
            <a:gdLst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7312 w 21600"/>
              <a:gd name="connsiteY22" fmla="*/ 6320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800 w 21600"/>
              <a:gd name="connsiteY24" fmla="*/ 5800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00" h="21600">
                <a:moveTo>
                  <a:pt x="10332" y="2735"/>
                </a:moveTo>
                <a:lnTo>
                  <a:pt x="14522" y="0"/>
                </a:lnTo>
                <a:cubicBezTo>
                  <a:pt x="14400" y="1775"/>
                  <a:pt x="14532" y="2889"/>
                  <a:pt x="14835" y="4724"/>
                </a:cubicBezTo>
                <a:lnTo>
                  <a:pt x="18380" y="4457"/>
                </a:lnTo>
                <a:lnTo>
                  <a:pt x="17765" y="6894"/>
                </a:lnTo>
                <a:lnTo>
                  <a:pt x="21097" y="8137"/>
                </a:lnTo>
                <a:lnTo>
                  <a:pt x="17777" y="11076"/>
                </a:lnTo>
                <a:lnTo>
                  <a:pt x="21600" y="13290"/>
                </a:lnTo>
                <a:lnTo>
                  <a:pt x="16837" y="12942"/>
                </a:lnTo>
                <a:lnTo>
                  <a:pt x="18145" y="18095"/>
                </a:lnTo>
                <a:lnTo>
                  <a:pt x="14063" y="15118"/>
                </a:lnTo>
                <a:lnTo>
                  <a:pt x="13247" y="19737"/>
                </a:lnTo>
                <a:lnTo>
                  <a:pt x="10362" y="17639"/>
                </a:lnTo>
                <a:lnTo>
                  <a:pt x="8485" y="21600"/>
                </a:lnTo>
                <a:cubicBezTo>
                  <a:pt x="8228" y="19609"/>
                  <a:pt x="7207" y="19421"/>
                  <a:pt x="6950" y="17430"/>
                </a:cubicBezTo>
                <a:lnTo>
                  <a:pt x="4762" y="17617"/>
                </a:lnTo>
                <a:lnTo>
                  <a:pt x="4306" y="14117"/>
                </a:lnTo>
                <a:lnTo>
                  <a:pt x="135" y="14587"/>
                </a:lnTo>
                <a:lnTo>
                  <a:pt x="2914" y="10753"/>
                </a:lnTo>
                <a:lnTo>
                  <a:pt x="0" y="8615"/>
                </a:lnTo>
                <a:lnTo>
                  <a:pt x="4627" y="7617"/>
                </a:lnTo>
                <a:lnTo>
                  <a:pt x="370" y="2295"/>
                </a:lnTo>
                <a:lnTo>
                  <a:pt x="6462" y="3856"/>
                </a:lnTo>
                <a:lnTo>
                  <a:pt x="7417" y="853"/>
                </a:lnTo>
                <a:lnTo>
                  <a:pt x="10332" y="2735"/>
                </a:lnTo>
                <a:close/>
              </a:path>
            </a:pathLst>
          </a:custGeom>
          <a:solidFill>
            <a:srgbClr val="FFFF66"/>
          </a:solidFill>
          <a:ln>
            <a:solidFill>
              <a:srgbClr val="FF000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i="1" dirty="0" err="1">
                <a:solidFill>
                  <a:srgbClr val="C00000"/>
                </a:solidFill>
              </a:rPr>
              <a:t>Hinge</a:t>
            </a:r>
            <a:r>
              <a:rPr lang="fr-CA" b="1" i="1" dirty="0">
                <a:solidFill>
                  <a:srgbClr val="C00000"/>
                </a:solidFill>
              </a:rPr>
              <a:t> </a:t>
            </a:r>
            <a:r>
              <a:rPr lang="fr-CA" b="1" i="1" dirty="0" err="1">
                <a:solidFill>
                  <a:srgbClr val="C00000"/>
                </a:solidFill>
              </a:rPr>
              <a:t>loss</a:t>
            </a:r>
            <a:endParaRPr lang="en-US" b="1" i="1" dirty="0">
              <a:solidFill>
                <a:srgbClr val="C00000"/>
              </a:solidFill>
            </a:endParaRPr>
          </a:p>
        </p:txBody>
      </p:sp>
      <p:cxnSp>
        <p:nvCxnSpPr>
          <p:cNvPr id="8" name="Straight Arrow Connector 7"/>
          <p:cNvCxnSpPr>
            <a:stCxn id="6" idx="6"/>
            <a:endCxn id="61" idx="2"/>
          </p:cNvCxnSpPr>
          <p:nvPr/>
        </p:nvCxnSpPr>
        <p:spPr>
          <a:xfrm>
            <a:off x="6559550" y="2200658"/>
            <a:ext cx="677654" cy="760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7244876" y="3343742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/>
          <p:cNvSpPr/>
          <p:nvPr/>
        </p:nvSpPr>
        <p:spPr>
          <a:xfrm>
            <a:off x="7258056" y="3877070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/>
          <p:cNvSpPr/>
          <p:nvPr/>
        </p:nvSpPr>
        <p:spPr>
          <a:xfrm>
            <a:off x="7272769" y="4417658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1" name="Straight Arrow Connector 80"/>
          <p:cNvCxnSpPr>
            <a:stCxn id="42" idx="6"/>
            <a:endCxn id="61" idx="2"/>
          </p:cNvCxnSpPr>
          <p:nvPr/>
        </p:nvCxnSpPr>
        <p:spPr>
          <a:xfrm>
            <a:off x="6559550" y="2383224"/>
            <a:ext cx="677654" cy="578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3" idx="6"/>
            <a:endCxn id="61" idx="2"/>
          </p:cNvCxnSpPr>
          <p:nvPr/>
        </p:nvCxnSpPr>
        <p:spPr>
          <a:xfrm>
            <a:off x="6559550" y="2585370"/>
            <a:ext cx="677654" cy="375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4" idx="6"/>
            <a:endCxn id="61" idx="2"/>
          </p:cNvCxnSpPr>
          <p:nvPr/>
        </p:nvCxnSpPr>
        <p:spPr>
          <a:xfrm>
            <a:off x="6559550" y="2771355"/>
            <a:ext cx="677654" cy="18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6" idx="6"/>
            <a:endCxn id="78" idx="2"/>
          </p:cNvCxnSpPr>
          <p:nvPr/>
        </p:nvCxnSpPr>
        <p:spPr>
          <a:xfrm>
            <a:off x="6559550" y="2200658"/>
            <a:ext cx="685326" cy="1311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42" idx="6"/>
            <a:endCxn id="78" idx="2"/>
          </p:cNvCxnSpPr>
          <p:nvPr/>
        </p:nvCxnSpPr>
        <p:spPr>
          <a:xfrm>
            <a:off x="6559550" y="2383224"/>
            <a:ext cx="685326" cy="1128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43" idx="6"/>
            <a:endCxn id="78" idx="2"/>
          </p:cNvCxnSpPr>
          <p:nvPr/>
        </p:nvCxnSpPr>
        <p:spPr>
          <a:xfrm>
            <a:off x="6559550" y="2585370"/>
            <a:ext cx="685326" cy="92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44" idx="6"/>
            <a:endCxn id="78" idx="2"/>
          </p:cNvCxnSpPr>
          <p:nvPr/>
        </p:nvCxnSpPr>
        <p:spPr>
          <a:xfrm>
            <a:off x="6559550" y="2771355"/>
            <a:ext cx="685326" cy="740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42" idx="6"/>
          </p:cNvCxnSpPr>
          <p:nvPr/>
        </p:nvCxnSpPr>
        <p:spPr>
          <a:xfrm>
            <a:off x="6559550" y="2383224"/>
            <a:ext cx="706107" cy="1674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6" idx="6"/>
          </p:cNvCxnSpPr>
          <p:nvPr/>
        </p:nvCxnSpPr>
        <p:spPr>
          <a:xfrm>
            <a:off x="6559550" y="2200658"/>
            <a:ext cx="706107" cy="185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44" idx="6"/>
          </p:cNvCxnSpPr>
          <p:nvPr/>
        </p:nvCxnSpPr>
        <p:spPr>
          <a:xfrm>
            <a:off x="6559550" y="2771355"/>
            <a:ext cx="706107" cy="1286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43" idx="6"/>
          </p:cNvCxnSpPr>
          <p:nvPr/>
        </p:nvCxnSpPr>
        <p:spPr>
          <a:xfrm>
            <a:off x="6559550" y="2585370"/>
            <a:ext cx="706107" cy="1472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endCxn id="80" idx="2"/>
          </p:cNvCxnSpPr>
          <p:nvPr/>
        </p:nvCxnSpPr>
        <p:spPr>
          <a:xfrm>
            <a:off x="6576263" y="2233845"/>
            <a:ext cx="696506" cy="2351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43" idx="6"/>
            <a:endCxn id="80" idx="2"/>
          </p:cNvCxnSpPr>
          <p:nvPr/>
        </p:nvCxnSpPr>
        <p:spPr>
          <a:xfrm>
            <a:off x="6559550" y="2585370"/>
            <a:ext cx="713219" cy="2000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44" idx="6"/>
            <a:endCxn id="80" idx="2"/>
          </p:cNvCxnSpPr>
          <p:nvPr/>
        </p:nvCxnSpPr>
        <p:spPr>
          <a:xfrm>
            <a:off x="6559550" y="2771355"/>
            <a:ext cx="713219" cy="18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42" idx="6"/>
            <a:endCxn id="80" idx="2"/>
          </p:cNvCxnSpPr>
          <p:nvPr/>
        </p:nvCxnSpPr>
        <p:spPr>
          <a:xfrm>
            <a:off x="6559550" y="2383224"/>
            <a:ext cx="713219" cy="2202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endCxn id="80" idx="2"/>
          </p:cNvCxnSpPr>
          <p:nvPr/>
        </p:nvCxnSpPr>
        <p:spPr>
          <a:xfrm flipV="1">
            <a:off x="6552613" y="4585680"/>
            <a:ext cx="720156" cy="77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endCxn id="80" idx="2"/>
          </p:cNvCxnSpPr>
          <p:nvPr/>
        </p:nvCxnSpPr>
        <p:spPr>
          <a:xfrm flipV="1">
            <a:off x="6552613" y="4585680"/>
            <a:ext cx="720156" cy="259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endCxn id="80" idx="2"/>
          </p:cNvCxnSpPr>
          <p:nvPr/>
        </p:nvCxnSpPr>
        <p:spPr>
          <a:xfrm flipV="1">
            <a:off x="6552613" y="4585680"/>
            <a:ext cx="720156" cy="461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80" idx="2"/>
          </p:cNvCxnSpPr>
          <p:nvPr/>
        </p:nvCxnSpPr>
        <p:spPr>
          <a:xfrm flipV="1">
            <a:off x="6552613" y="4585680"/>
            <a:ext cx="720156" cy="64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79" idx="2"/>
          </p:cNvCxnSpPr>
          <p:nvPr/>
        </p:nvCxnSpPr>
        <p:spPr>
          <a:xfrm flipV="1">
            <a:off x="6552613" y="4045092"/>
            <a:ext cx="705443" cy="617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endCxn id="79" idx="2"/>
          </p:cNvCxnSpPr>
          <p:nvPr/>
        </p:nvCxnSpPr>
        <p:spPr>
          <a:xfrm flipV="1">
            <a:off x="6552613" y="4045092"/>
            <a:ext cx="705443" cy="800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endCxn id="79" idx="2"/>
          </p:cNvCxnSpPr>
          <p:nvPr/>
        </p:nvCxnSpPr>
        <p:spPr>
          <a:xfrm flipV="1">
            <a:off x="6552613" y="4045092"/>
            <a:ext cx="705443" cy="1002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endCxn id="79" idx="2"/>
          </p:cNvCxnSpPr>
          <p:nvPr/>
        </p:nvCxnSpPr>
        <p:spPr>
          <a:xfrm flipV="1">
            <a:off x="6552613" y="4045092"/>
            <a:ext cx="705443" cy="1188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endCxn id="78" idx="2"/>
          </p:cNvCxnSpPr>
          <p:nvPr/>
        </p:nvCxnSpPr>
        <p:spPr>
          <a:xfrm flipV="1">
            <a:off x="6552613" y="3511764"/>
            <a:ext cx="692263" cy="1333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endCxn id="78" idx="2"/>
          </p:cNvCxnSpPr>
          <p:nvPr/>
        </p:nvCxnSpPr>
        <p:spPr>
          <a:xfrm flipV="1">
            <a:off x="6552613" y="3511764"/>
            <a:ext cx="692263" cy="1150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endCxn id="78" idx="2"/>
          </p:cNvCxnSpPr>
          <p:nvPr/>
        </p:nvCxnSpPr>
        <p:spPr>
          <a:xfrm flipV="1">
            <a:off x="6552613" y="3511764"/>
            <a:ext cx="692263" cy="172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78" idx="2"/>
          </p:cNvCxnSpPr>
          <p:nvPr/>
        </p:nvCxnSpPr>
        <p:spPr>
          <a:xfrm flipV="1">
            <a:off x="6552613" y="3511764"/>
            <a:ext cx="692263" cy="153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endCxn id="61" idx="2"/>
          </p:cNvCxnSpPr>
          <p:nvPr/>
        </p:nvCxnSpPr>
        <p:spPr>
          <a:xfrm flipV="1">
            <a:off x="6569326" y="2961231"/>
            <a:ext cx="667878" cy="173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endCxn id="61" idx="2"/>
          </p:cNvCxnSpPr>
          <p:nvPr/>
        </p:nvCxnSpPr>
        <p:spPr>
          <a:xfrm flipV="1">
            <a:off x="6552613" y="2961231"/>
            <a:ext cx="684591" cy="2086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endCxn id="61" idx="2"/>
          </p:cNvCxnSpPr>
          <p:nvPr/>
        </p:nvCxnSpPr>
        <p:spPr>
          <a:xfrm flipV="1">
            <a:off x="6552613" y="2961231"/>
            <a:ext cx="684591" cy="2272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endCxn id="61" idx="2"/>
          </p:cNvCxnSpPr>
          <p:nvPr/>
        </p:nvCxnSpPr>
        <p:spPr>
          <a:xfrm flipV="1">
            <a:off x="6552613" y="2961231"/>
            <a:ext cx="684591" cy="1884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 rot="16200000">
            <a:off x="6416054" y="3540075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(…)</a:t>
            </a:r>
            <a:endParaRPr lang="en-CA" sz="1600" dirty="0"/>
          </a:p>
        </p:txBody>
      </p:sp>
      <p:sp>
        <p:nvSpPr>
          <p:cNvPr id="167" name="TextBox 166"/>
          <p:cNvSpPr txBox="1"/>
          <p:nvPr/>
        </p:nvSpPr>
        <p:spPr>
          <a:xfrm>
            <a:off x="6029883" y="5253891"/>
            <a:ext cx="23070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 dirty="0"/>
              <a:t>Couche</a:t>
            </a:r>
          </a:p>
          <a:p>
            <a:pPr algn="ctr"/>
            <a:r>
              <a:rPr lang="fr-CA" sz="1800" dirty="0"/>
              <a:t>pleinement</a:t>
            </a:r>
          </a:p>
          <a:p>
            <a:pPr algn="ctr"/>
            <a:r>
              <a:rPr lang="fr-CA" sz="1800" dirty="0"/>
              <a:t>connectée</a:t>
            </a:r>
          </a:p>
          <a:p>
            <a:pPr algn="ctr"/>
            <a:r>
              <a:rPr lang="fr-CA" sz="1800" dirty="0"/>
              <a:t>(</a:t>
            </a:r>
            <a:r>
              <a:rPr lang="fr-CA" sz="1800" i="1" dirty="0" err="1"/>
              <a:t>fully-connected</a:t>
            </a:r>
            <a:r>
              <a:rPr lang="fr-CA" sz="1800" i="1" dirty="0"/>
              <a:t> layer</a:t>
            </a:r>
            <a:r>
              <a:rPr lang="fr-CA" sz="1800" dirty="0"/>
              <a:t>)</a:t>
            </a:r>
          </a:p>
        </p:txBody>
      </p:sp>
      <p:sp>
        <p:nvSpPr>
          <p:cNvPr id="97" name="Explosion 1 3"/>
          <p:cNvSpPr/>
          <p:nvPr/>
        </p:nvSpPr>
        <p:spPr>
          <a:xfrm>
            <a:off x="6948957" y="4938408"/>
            <a:ext cx="2427428" cy="1889163"/>
          </a:xfrm>
          <a:custGeom>
            <a:avLst/>
            <a:gdLst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7312 w 21600"/>
              <a:gd name="connsiteY22" fmla="*/ 6320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800 w 21600"/>
              <a:gd name="connsiteY24" fmla="*/ 5800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00" h="21600">
                <a:moveTo>
                  <a:pt x="10332" y="2735"/>
                </a:moveTo>
                <a:lnTo>
                  <a:pt x="14522" y="0"/>
                </a:lnTo>
                <a:cubicBezTo>
                  <a:pt x="14400" y="1775"/>
                  <a:pt x="14532" y="2889"/>
                  <a:pt x="14835" y="4724"/>
                </a:cubicBezTo>
                <a:lnTo>
                  <a:pt x="18380" y="4457"/>
                </a:lnTo>
                <a:lnTo>
                  <a:pt x="17765" y="6894"/>
                </a:lnTo>
                <a:lnTo>
                  <a:pt x="21097" y="8137"/>
                </a:lnTo>
                <a:lnTo>
                  <a:pt x="17777" y="11076"/>
                </a:lnTo>
                <a:lnTo>
                  <a:pt x="21600" y="13290"/>
                </a:lnTo>
                <a:lnTo>
                  <a:pt x="16837" y="12942"/>
                </a:lnTo>
                <a:lnTo>
                  <a:pt x="18145" y="18095"/>
                </a:lnTo>
                <a:lnTo>
                  <a:pt x="14063" y="15118"/>
                </a:lnTo>
                <a:lnTo>
                  <a:pt x="13247" y="19737"/>
                </a:lnTo>
                <a:lnTo>
                  <a:pt x="10362" y="17639"/>
                </a:lnTo>
                <a:lnTo>
                  <a:pt x="8485" y="21600"/>
                </a:lnTo>
                <a:cubicBezTo>
                  <a:pt x="8228" y="19609"/>
                  <a:pt x="7207" y="19421"/>
                  <a:pt x="6950" y="17430"/>
                </a:cubicBezTo>
                <a:lnTo>
                  <a:pt x="4762" y="17617"/>
                </a:lnTo>
                <a:lnTo>
                  <a:pt x="4306" y="14117"/>
                </a:lnTo>
                <a:lnTo>
                  <a:pt x="135" y="14587"/>
                </a:lnTo>
                <a:lnTo>
                  <a:pt x="2914" y="10753"/>
                </a:lnTo>
                <a:lnTo>
                  <a:pt x="0" y="8615"/>
                </a:lnTo>
                <a:lnTo>
                  <a:pt x="4627" y="7617"/>
                </a:lnTo>
                <a:lnTo>
                  <a:pt x="370" y="2295"/>
                </a:lnTo>
                <a:lnTo>
                  <a:pt x="6462" y="3856"/>
                </a:lnTo>
                <a:lnTo>
                  <a:pt x="7417" y="853"/>
                </a:lnTo>
                <a:lnTo>
                  <a:pt x="10332" y="2735"/>
                </a:lnTo>
                <a:close/>
              </a:path>
            </a:pathLst>
          </a:custGeom>
          <a:solidFill>
            <a:srgbClr val="FFFF66"/>
          </a:solidFill>
          <a:ln>
            <a:solidFill>
              <a:srgbClr val="FF000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 b="1" i="1" dirty="0">
                <a:solidFill>
                  <a:srgbClr val="C00000"/>
                </a:solidFill>
              </a:rPr>
              <a:t>Multiplication</a:t>
            </a:r>
          </a:p>
          <a:p>
            <a:pPr algn="ctr"/>
            <a:r>
              <a:rPr lang="fr-CA" sz="2000" b="1" i="1" dirty="0">
                <a:solidFill>
                  <a:srgbClr val="C00000"/>
                </a:solidFill>
              </a:rPr>
              <a:t>Matrice-vecteur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5940757" y="2955371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256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371005809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26841" y="172625"/>
            <a:ext cx="88479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Image RGB : couche 1 : 3 filtres de taille 7x7</a:t>
            </a:r>
          </a:p>
          <a:p>
            <a:r>
              <a:rPr lang="fr-CA" dirty="0"/>
              <a:t>	          couche 2 : 5 filtres de taille 9x9</a:t>
            </a:r>
          </a:p>
          <a:p>
            <a:r>
              <a:rPr lang="fr-CA" dirty="0"/>
              <a:t>                      couche 3 : 4 filtres de taille 11x11</a:t>
            </a:r>
          </a:p>
          <a:p>
            <a:r>
              <a:rPr lang="fr-CA" dirty="0"/>
              <a:t>	          convolution « </a:t>
            </a:r>
            <a:r>
              <a:rPr lang="fr-CA" i="1" dirty="0" err="1"/>
              <a:t>valid</a:t>
            </a:r>
            <a:r>
              <a:rPr lang="fr-CA" dirty="0"/>
              <a:t> »</a:t>
            </a:r>
            <a:endParaRPr lang="fr-CA" b="1"/>
          </a:p>
          <a:p>
            <a:r>
              <a:rPr lang="fr-CA" b="1" dirty="0"/>
              <a:t>	          4 classes de sortie</a:t>
            </a:r>
          </a:p>
        </p:txBody>
      </p:sp>
      <p:sp>
        <p:nvSpPr>
          <p:cNvPr id="10" name="Cube 9"/>
          <p:cNvSpPr/>
          <p:nvPr/>
        </p:nvSpPr>
        <p:spPr>
          <a:xfrm>
            <a:off x="775526" y="2283851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1872343" y="300974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32</a:t>
            </a:r>
            <a:endParaRPr lang="en-CA" sz="1600" dirty="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333337" y="461067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32</a:t>
            </a:r>
            <a:endParaRPr lang="en-CA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43100" y="515762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  3</a:t>
            </a:r>
            <a:endParaRPr lang="en-CA" sz="1600" dirty="0"/>
          </a:p>
        </p:txBody>
      </p:sp>
      <p:sp>
        <p:nvSpPr>
          <p:cNvPr id="14" name="Cube 13"/>
          <p:cNvSpPr/>
          <p:nvPr/>
        </p:nvSpPr>
        <p:spPr>
          <a:xfrm>
            <a:off x="2234040" y="2728695"/>
            <a:ext cx="798393" cy="1962614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2996915" y="314404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26</a:t>
            </a:r>
            <a:endParaRPr lang="en-CA" sz="1600" dirty="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2694705" y="427191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26</a:t>
            </a:r>
            <a:endParaRPr lang="en-CA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2132888" y="471923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  3</a:t>
            </a:r>
            <a:endParaRPr lang="en-CA" sz="1600" dirty="0"/>
          </a:p>
        </p:txBody>
      </p:sp>
      <p:sp>
        <p:nvSpPr>
          <p:cNvPr id="39" name="Rectangle 38"/>
          <p:cNvSpPr/>
          <p:nvPr/>
        </p:nvSpPr>
        <p:spPr>
          <a:xfrm>
            <a:off x="342533" y="1929513"/>
            <a:ext cx="15263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/>
              <a:t>Image: </a:t>
            </a:r>
            <a:r>
              <a:rPr lang="fr-CA" sz="1600" b="1" dirty="0"/>
              <a:t>32x32x3</a:t>
            </a:r>
          </a:p>
          <a:p>
            <a:r>
              <a:rPr lang="fr-CA" sz="1600" dirty="0"/>
              <a:t>Stride :</a:t>
            </a:r>
            <a:r>
              <a:rPr lang="fr-CA" sz="1600" b="1" dirty="0"/>
              <a:t> 1</a:t>
            </a:r>
            <a:endParaRPr lang="en-CA" sz="1600" b="1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425312" y="3712967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Cube 21"/>
          <p:cNvSpPr/>
          <p:nvPr/>
        </p:nvSpPr>
        <p:spPr>
          <a:xfrm>
            <a:off x="3651445" y="3009741"/>
            <a:ext cx="861600" cy="1358241"/>
          </a:xfrm>
          <a:prstGeom prst="cube">
            <a:avLst>
              <a:gd name="adj" fmla="val 53052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/>
          <p:cNvSpPr txBox="1"/>
          <p:nvPr/>
        </p:nvSpPr>
        <p:spPr>
          <a:xfrm>
            <a:off x="4470096" y="319424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18</a:t>
            </a:r>
            <a:endParaRPr lang="en-CA" sz="1600" dirty="0"/>
          </a:p>
        </p:txBody>
      </p:sp>
      <p:sp>
        <p:nvSpPr>
          <p:cNvPr id="24" name="TextBox 23"/>
          <p:cNvSpPr txBox="1"/>
          <p:nvPr/>
        </p:nvSpPr>
        <p:spPr>
          <a:xfrm rot="18738449">
            <a:off x="4280167" y="404892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18</a:t>
            </a:r>
            <a:endParaRPr lang="en-CA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3633393" y="445641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  5</a:t>
            </a:r>
            <a:endParaRPr lang="en-CA" sz="1600" dirty="0"/>
          </a:p>
        </p:txBody>
      </p:sp>
      <p:sp>
        <p:nvSpPr>
          <p:cNvPr id="27" name="Cube 26"/>
          <p:cNvSpPr/>
          <p:nvPr/>
        </p:nvSpPr>
        <p:spPr>
          <a:xfrm>
            <a:off x="5146954" y="3260091"/>
            <a:ext cx="640769" cy="90575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/>
          <p:cNvSpPr txBox="1"/>
          <p:nvPr/>
        </p:nvSpPr>
        <p:spPr>
          <a:xfrm>
            <a:off x="5744547" y="339925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8</a:t>
            </a:r>
            <a:endParaRPr lang="en-CA" sz="1600" dirty="0"/>
          </a:p>
        </p:txBody>
      </p:sp>
      <p:sp>
        <p:nvSpPr>
          <p:cNvPr id="29" name="TextBox 28"/>
          <p:cNvSpPr txBox="1"/>
          <p:nvPr/>
        </p:nvSpPr>
        <p:spPr>
          <a:xfrm rot="18738449">
            <a:off x="5590318" y="3927955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8</a:t>
            </a:r>
            <a:endParaRPr lang="en-CA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4978864" y="413039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  4</a:t>
            </a:r>
            <a:endParaRPr lang="en-CA" sz="1600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844968" y="3718459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310078" y="3713096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408173" y="2102615"/>
            <a:ext cx="178419" cy="3258528"/>
          </a:xfrm>
          <a:prstGeom prst="rect">
            <a:avLst/>
          </a:prstGeom>
          <a:solidFill>
            <a:srgbClr val="00B0F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5579395" y="3739427"/>
            <a:ext cx="752836" cy="10985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6427223" y="2140715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/>
          <p:cNvSpPr/>
          <p:nvPr/>
        </p:nvSpPr>
        <p:spPr>
          <a:xfrm>
            <a:off x="6427223" y="232328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/>
          <p:cNvSpPr/>
          <p:nvPr/>
        </p:nvSpPr>
        <p:spPr>
          <a:xfrm>
            <a:off x="6427223" y="252542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/>
          <p:cNvSpPr/>
          <p:nvPr/>
        </p:nvSpPr>
        <p:spPr>
          <a:xfrm>
            <a:off x="6427223" y="2711412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/>
          <p:cNvSpPr/>
          <p:nvPr/>
        </p:nvSpPr>
        <p:spPr>
          <a:xfrm>
            <a:off x="6427223" y="289397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/>
          <p:cNvSpPr/>
          <p:nvPr/>
        </p:nvSpPr>
        <p:spPr>
          <a:xfrm>
            <a:off x="6427223" y="3096124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/>
          <p:cNvSpPr/>
          <p:nvPr/>
        </p:nvSpPr>
        <p:spPr>
          <a:xfrm>
            <a:off x="6431219" y="327542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/>
          <p:cNvSpPr/>
          <p:nvPr/>
        </p:nvSpPr>
        <p:spPr>
          <a:xfrm>
            <a:off x="6431219" y="345798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/>
          <p:cNvSpPr/>
          <p:nvPr/>
        </p:nvSpPr>
        <p:spPr>
          <a:xfrm>
            <a:off x="6431219" y="366013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/>
          <p:cNvSpPr/>
          <p:nvPr/>
        </p:nvSpPr>
        <p:spPr>
          <a:xfrm>
            <a:off x="6431219" y="385873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/>
          <p:cNvSpPr/>
          <p:nvPr/>
        </p:nvSpPr>
        <p:spPr>
          <a:xfrm>
            <a:off x="6431219" y="404129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/>
          <p:cNvSpPr/>
          <p:nvPr/>
        </p:nvSpPr>
        <p:spPr>
          <a:xfrm>
            <a:off x="6431219" y="424344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/>
          <p:cNvSpPr/>
          <p:nvPr/>
        </p:nvSpPr>
        <p:spPr>
          <a:xfrm>
            <a:off x="6428607" y="445125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/>
          <p:cNvSpPr/>
          <p:nvPr/>
        </p:nvSpPr>
        <p:spPr>
          <a:xfrm>
            <a:off x="6428607" y="463381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/>
          <p:cNvSpPr/>
          <p:nvPr/>
        </p:nvSpPr>
        <p:spPr>
          <a:xfrm>
            <a:off x="6428607" y="483596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/>
          <p:cNvSpPr/>
          <p:nvPr/>
        </p:nvSpPr>
        <p:spPr>
          <a:xfrm>
            <a:off x="6437111" y="500692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/>
          <p:cNvSpPr/>
          <p:nvPr/>
        </p:nvSpPr>
        <p:spPr>
          <a:xfrm>
            <a:off x="6437111" y="5176764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TextBox 58"/>
          <p:cNvSpPr txBox="1"/>
          <p:nvPr/>
        </p:nvSpPr>
        <p:spPr>
          <a:xfrm>
            <a:off x="6359645" y="531712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1</a:t>
            </a:r>
            <a:endParaRPr lang="en-CA" sz="1600" dirty="0"/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7571693" y="2968818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7237204" y="2793209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7567822" y="3514513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7597775" y="4029245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7609422" y="4602364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Explosion 1 3"/>
          <p:cNvSpPr/>
          <p:nvPr/>
        </p:nvSpPr>
        <p:spPr>
          <a:xfrm>
            <a:off x="6894908" y="-61071"/>
            <a:ext cx="2427428" cy="1889163"/>
          </a:xfrm>
          <a:custGeom>
            <a:avLst/>
            <a:gdLst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7312 w 21600"/>
              <a:gd name="connsiteY22" fmla="*/ 6320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800 w 21600"/>
              <a:gd name="connsiteY24" fmla="*/ 5800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00" h="21600">
                <a:moveTo>
                  <a:pt x="10332" y="2735"/>
                </a:moveTo>
                <a:lnTo>
                  <a:pt x="14522" y="0"/>
                </a:lnTo>
                <a:cubicBezTo>
                  <a:pt x="14400" y="1775"/>
                  <a:pt x="14532" y="2889"/>
                  <a:pt x="14835" y="4724"/>
                </a:cubicBezTo>
                <a:lnTo>
                  <a:pt x="18380" y="4457"/>
                </a:lnTo>
                <a:lnTo>
                  <a:pt x="17765" y="6894"/>
                </a:lnTo>
                <a:lnTo>
                  <a:pt x="21097" y="8137"/>
                </a:lnTo>
                <a:lnTo>
                  <a:pt x="17777" y="11076"/>
                </a:lnTo>
                <a:lnTo>
                  <a:pt x="21600" y="13290"/>
                </a:lnTo>
                <a:lnTo>
                  <a:pt x="16837" y="12942"/>
                </a:lnTo>
                <a:lnTo>
                  <a:pt x="18145" y="18095"/>
                </a:lnTo>
                <a:lnTo>
                  <a:pt x="14063" y="15118"/>
                </a:lnTo>
                <a:lnTo>
                  <a:pt x="13247" y="19737"/>
                </a:lnTo>
                <a:lnTo>
                  <a:pt x="10362" y="17639"/>
                </a:lnTo>
                <a:lnTo>
                  <a:pt x="8485" y="21600"/>
                </a:lnTo>
                <a:cubicBezTo>
                  <a:pt x="8228" y="19609"/>
                  <a:pt x="7207" y="19421"/>
                  <a:pt x="6950" y="17430"/>
                </a:cubicBezTo>
                <a:lnTo>
                  <a:pt x="4762" y="17617"/>
                </a:lnTo>
                <a:lnTo>
                  <a:pt x="4306" y="14117"/>
                </a:lnTo>
                <a:lnTo>
                  <a:pt x="135" y="14587"/>
                </a:lnTo>
                <a:lnTo>
                  <a:pt x="2914" y="10753"/>
                </a:lnTo>
                <a:lnTo>
                  <a:pt x="0" y="8615"/>
                </a:lnTo>
                <a:lnTo>
                  <a:pt x="4627" y="7617"/>
                </a:lnTo>
                <a:lnTo>
                  <a:pt x="370" y="2295"/>
                </a:lnTo>
                <a:lnTo>
                  <a:pt x="6462" y="3856"/>
                </a:lnTo>
                <a:lnTo>
                  <a:pt x="7417" y="853"/>
                </a:lnTo>
                <a:lnTo>
                  <a:pt x="10332" y="2735"/>
                </a:lnTo>
                <a:close/>
              </a:path>
            </a:pathLst>
          </a:custGeom>
          <a:solidFill>
            <a:srgbClr val="FFFF66"/>
          </a:solidFill>
          <a:ln>
            <a:solidFill>
              <a:srgbClr val="FF000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i="1" dirty="0" err="1">
                <a:solidFill>
                  <a:srgbClr val="C00000"/>
                </a:solidFill>
              </a:rPr>
              <a:t>Hinge</a:t>
            </a:r>
            <a:r>
              <a:rPr lang="fr-CA" b="1" i="1" dirty="0">
                <a:solidFill>
                  <a:srgbClr val="C00000"/>
                </a:solidFill>
              </a:rPr>
              <a:t> </a:t>
            </a:r>
            <a:r>
              <a:rPr lang="fr-CA" b="1" i="1" dirty="0" err="1">
                <a:solidFill>
                  <a:srgbClr val="C00000"/>
                </a:solidFill>
              </a:rPr>
              <a:t>loss</a:t>
            </a:r>
            <a:endParaRPr lang="en-US" b="1" i="1" dirty="0">
              <a:solidFill>
                <a:srgbClr val="C00000"/>
              </a:solidFill>
            </a:endParaRPr>
          </a:p>
        </p:txBody>
      </p:sp>
      <p:cxnSp>
        <p:nvCxnSpPr>
          <p:cNvPr id="8" name="Straight Arrow Connector 7"/>
          <p:cNvCxnSpPr>
            <a:stCxn id="6" idx="6"/>
            <a:endCxn id="61" idx="2"/>
          </p:cNvCxnSpPr>
          <p:nvPr/>
        </p:nvCxnSpPr>
        <p:spPr>
          <a:xfrm>
            <a:off x="6559550" y="2200658"/>
            <a:ext cx="677654" cy="760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7244876" y="3343742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/>
          <p:cNvSpPr/>
          <p:nvPr/>
        </p:nvSpPr>
        <p:spPr>
          <a:xfrm>
            <a:off x="7258056" y="3877070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/>
          <p:cNvSpPr/>
          <p:nvPr/>
        </p:nvSpPr>
        <p:spPr>
          <a:xfrm>
            <a:off x="7272769" y="4417658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1" name="Straight Arrow Connector 80"/>
          <p:cNvCxnSpPr>
            <a:stCxn id="42" idx="6"/>
            <a:endCxn id="61" idx="2"/>
          </p:cNvCxnSpPr>
          <p:nvPr/>
        </p:nvCxnSpPr>
        <p:spPr>
          <a:xfrm>
            <a:off x="6559550" y="2383224"/>
            <a:ext cx="677654" cy="578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3" idx="6"/>
            <a:endCxn id="61" idx="2"/>
          </p:cNvCxnSpPr>
          <p:nvPr/>
        </p:nvCxnSpPr>
        <p:spPr>
          <a:xfrm>
            <a:off x="6559550" y="2585370"/>
            <a:ext cx="677654" cy="375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4" idx="6"/>
            <a:endCxn id="61" idx="2"/>
          </p:cNvCxnSpPr>
          <p:nvPr/>
        </p:nvCxnSpPr>
        <p:spPr>
          <a:xfrm>
            <a:off x="6559550" y="2771355"/>
            <a:ext cx="677654" cy="18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6" idx="6"/>
            <a:endCxn id="78" idx="2"/>
          </p:cNvCxnSpPr>
          <p:nvPr/>
        </p:nvCxnSpPr>
        <p:spPr>
          <a:xfrm>
            <a:off x="6559550" y="2200658"/>
            <a:ext cx="685326" cy="1311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42" idx="6"/>
            <a:endCxn id="78" idx="2"/>
          </p:cNvCxnSpPr>
          <p:nvPr/>
        </p:nvCxnSpPr>
        <p:spPr>
          <a:xfrm>
            <a:off x="6559550" y="2383224"/>
            <a:ext cx="685326" cy="1128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43" idx="6"/>
            <a:endCxn id="78" idx="2"/>
          </p:cNvCxnSpPr>
          <p:nvPr/>
        </p:nvCxnSpPr>
        <p:spPr>
          <a:xfrm>
            <a:off x="6559550" y="2585370"/>
            <a:ext cx="685326" cy="92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44" idx="6"/>
            <a:endCxn id="78" idx="2"/>
          </p:cNvCxnSpPr>
          <p:nvPr/>
        </p:nvCxnSpPr>
        <p:spPr>
          <a:xfrm>
            <a:off x="6559550" y="2771355"/>
            <a:ext cx="685326" cy="740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42" idx="6"/>
          </p:cNvCxnSpPr>
          <p:nvPr/>
        </p:nvCxnSpPr>
        <p:spPr>
          <a:xfrm>
            <a:off x="6559550" y="2383224"/>
            <a:ext cx="706107" cy="1674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6" idx="6"/>
          </p:cNvCxnSpPr>
          <p:nvPr/>
        </p:nvCxnSpPr>
        <p:spPr>
          <a:xfrm>
            <a:off x="6559550" y="2200658"/>
            <a:ext cx="706107" cy="185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44" idx="6"/>
          </p:cNvCxnSpPr>
          <p:nvPr/>
        </p:nvCxnSpPr>
        <p:spPr>
          <a:xfrm>
            <a:off x="6559550" y="2771355"/>
            <a:ext cx="706107" cy="1286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43" idx="6"/>
          </p:cNvCxnSpPr>
          <p:nvPr/>
        </p:nvCxnSpPr>
        <p:spPr>
          <a:xfrm>
            <a:off x="6559550" y="2585370"/>
            <a:ext cx="706107" cy="1472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endCxn id="80" idx="2"/>
          </p:cNvCxnSpPr>
          <p:nvPr/>
        </p:nvCxnSpPr>
        <p:spPr>
          <a:xfrm>
            <a:off x="6576263" y="2233845"/>
            <a:ext cx="696506" cy="2351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43" idx="6"/>
            <a:endCxn id="80" idx="2"/>
          </p:cNvCxnSpPr>
          <p:nvPr/>
        </p:nvCxnSpPr>
        <p:spPr>
          <a:xfrm>
            <a:off x="6559550" y="2585370"/>
            <a:ext cx="713219" cy="2000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44" idx="6"/>
            <a:endCxn id="80" idx="2"/>
          </p:cNvCxnSpPr>
          <p:nvPr/>
        </p:nvCxnSpPr>
        <p:spPr>
          <a:xfrm>
            <a:off x="6559550" y="2771355"/>
            <a:ext cx="713219" cy="18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42" idx="6"/>
            <a:endCxn id="80" idx="2"/>
          </p:cNvCxnSpPr>
          <p:nvPr/>
        </p:nvCxnSpPr>
        <p:spPr>
          <a:xfrm>
            <a:off x="6559550" y="2383224"/>
            <a:ext cx="713219" cy="2202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endCxn id="80" idx="2"/>
          </p:cNvCxnSpPr>
          <p:nvPr/>
        </p:nvCxnSpPr>
        <p:spPr>
          <a:xfrm flipV="1">
            <a:off x="6552613" y="4585680"/>
            <a:ext cx="720156" cy="77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endCxn id="80" idx="2"/>
          </p:cNvCxnSpPr>
          <p:nvPr/>
        </p:nvCxnSpPr>
        <p:spPr>
          <a:xfrm flipV="1">
            <a:off x="6552613" y="4585680"/>
            <a:ext cx="720156" cy="259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endCxn id="80" idx="2"/>
          </p:cNvCxnSpPr>
          <p:nvPr/>
        </p:nvCxnSpPr>
        <p:spPr>
          <a:xfrm flipV="1">
            <a:off x="6552613" y="4585680"/>
            <a:ext cx="720156" cy="461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80" idx="2"/>
          </p:cNvCxnSpPr>
          <p:nvPr/>
        </p:nvCxnSpPr>
        <p:spPr>
          <a:xfrm flipV="1">
            <a:off x="6552613" y="4585680"/>
            <a:ext cx="720156" cy="64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79" idx="2"/>
          </p:cNvCxnSpPr>
          <p:nvPr/>
        </p:nvCxnSpPr>
        <p:spPr>
          <a:xfrm flipV="1">
            <a:off x="6552613" y="4045092"/>
            <a:ext cx="705443" cy="617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endCxn id="79" idx="2"/>
          </p:cNvCxnSpPr>
          <p:nvPr/>
        </p:nvCxnSpPr>
        <p:spPr>
          <a:xfrm flipV="1">
            <a:off x="6552613" y="4045092"/>
            <a:ext cx="705443" cy="800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endCxn id="79" idx="2"/>
          </p:cNvCxnSpPr>
          <p:nvPr/>
        </p:nvCxnSpPr>
        <p:spPr>
          <a:xfrm flipV="1">
            <a:off x="6552613" y="4045092"/>
            <a:ext cx="705443" cy="1002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endCxn id="79" idx="2"/>
          </p:cNvCxnSpPr>
          <p:nvPr/>
        </p:nvCxnSpPr>
        <p:spPr>
          <a:xfrm flipV="1">
            <a:off x="6552613" y="4045092"/>
            <a:ext cx="705443" cy="1188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endCxn id="78" idx="2"/>
          </p:cNvCxnSpPr>
          <p:nvPr/>
        </p:nvCxnSpPr>
        <p:spPr>
          <a:xfrm flipV="1">
            <a:off x="6552613" y="3511764"/>
            <a:ext cx="692263" cy="1333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endCxn id="78" idx="2"/>
          </p:cNvCxnSpPr>
          <p:nvPr/>
        </p:nvCxnSpPr>
        <p:spPr>
          <a:xfrm flipV="1">
            <a:off x="6552613" y="3511764"/>
            <a:ext cx="692263" cy="1150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endCxn id="78" idx="2"/>
          </p:cNvCxnSpPr>
          <p:nvPr/>
        </p:nvCxnSpPr>
        <p:spPr>
          <a:xfrm flipV="1">
            <a:off x="6552613" y="3511764"/>
            <a:ext cx="692263" cy="172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78" idx="2"/>
          </p:cNvCxnSpPr>
          <p:nvPr/>
        </p:nvCxnSpPr>
        <p:spPr>
          <a:xfrm flipV="1">
            <a:off x="6552613" y="3511764"/>
            <a:ext cx="692263" cy="153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endCxn id="61" idx="2"/>
          </p:cNvCxnSpPr>
          <p:nvPr/>
        </p:nvCxnSpPr>
        <p:spPr>
          <a:xfrm flipV="1">
            <a:off x="6569326" y="2961231"/>
            <a:ext cx="667878" cy="173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endCxn id="61" idx="2"/>
          </p:cNvCxnSpPr>
          <p:nvPr/>
        </p:nvCxnSpPr>
        <p:spPr>
          <a:xfrm flipV="1">
            <a:off x="6552613" y="2961231"/>
            <a:ext cx="684591" cy="2086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endCxn id="61" idx="2"/>
          </p:cNvCxnSpPr>
          <p:nvPr/>
        </p:nvCxnSpPr>
        <p:spPr>
          <a:xfrm flipV="1">
            <a:off x="6552613" y="2961231"/>
            <a:ext cx="684591" cy="2272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endCxn id="61" idx="2"/>
          </p:cNvCxnSpPr>
          <p:nvPr/>
        </p:nvCxnSpPr>
        <p:spPr>
          <a:xfrm flipV="1">
            <a:off x="6552613" y="2961231"/>
            <a:ext cx="684591" cy="1884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 rot="16200000">
            <a:off x="6416054" y="3540075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(…)</a:t>
            </a:r>
            <a:endParaRPr lang="en-CA" sz="1600" dirty="0"/>
          </a:p>
        </p:txBody>
      </p:sp>
      <p:graphicFrame>
        <p:nvGraphicFramePr>
          <p:cNvPr id="9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5780894"/>
              </p:ext>
            </p:extLst>
          </p:nvPr>
        </p:nvGraphicFramePr>
        <p:xfrm>
          <a:off x="1465635" y="5603641"/>
          <a:ext cx="6094820" cy="6053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65" name="Equation" r:id="rId3" imgW="2412720" imgH="241200" progId="Equation.3">
                  <p:embed/>
                </p:oleObj>
              </mc:Choice>
              <mc:Fallback>
                <p:oleObj name="Equation" r:id="rId3" imgW="2412720" imgH="241200" progId="Equation.3">
                  <p:embed/>
                  <p:pic>
                    <p:nvPicPr>
                      <p:cNvPr id="9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5635" y="5603641"/>
                        <a:ext cx="6094820" cy="6053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8796795"/>
              </p:ext>
            </p:extLst>
          </p:nvPr>
        </p:nvGraphicFramePr>
        <p:xfrm>
          <a:off x="6788213" y="1874307"/>
          <a:ext cx="666181" cy="4610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66" name="Equation" r:id="rId5" imgW="291960" imgH="203040" progId="Equation.3">
                  <p:embed/>
                </p:oleObj>
              </mc:Choice>
              <mc:Fallback>
                <p:oleObj name="Equation" r:id="rId5" imgW="291960" imgH="203040" progId="Equation.3">
                  <p:embed/>
                  <p:pic>
                    <p:nvPicPr>
                      <p:cNvPr id="10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8213" y="1874307"/>
                        <a:ext cx="666181" cy="4610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870279"/>
              </p:ext>
            </p:extLst>
          </p:nvPr>
        </p:nvGraphicFramePr>
        <p:xfrm>
          <a:off x="2064441" y="2448146"/>
          <a:ext cx="522836" cy="378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67" name="Equation" r:id="rId7" imgW="279360" imgH="203040" progId="Equation.3">
                  <p:embed/>
                </p:oleObj>
              </mc:Choice>
              <mc:Fallback>
                <p:oleObj name="Equation" r:id="rId7" imgW="279360" imgH="203040" progId="Equation.3">
                  <p:embed/>
                  <p:pic>
                    <p:nvPicPr>
                      <p:cNvPr id="11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4441" y="2448146"/>
                        <a:ext cx="522836" cy="3781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1327688"/>
              </p:ext>
            </p:extLst>
          </p:nvPr>
        </p:nvGraphicFramePr>
        <p:xfrm>
          <a:off x="3354388" y="2486025"/>
          <a:ext cx="5461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68" name="Equation" r:id="rId9" imgW="291960" imgH="203040" progId="Equation.3">
                  <p:embed/>
                </p:oleObj>
              </mc:Choice>
              <mc:Fallback>
                <p:oleObj name="Equation" r:id="rId9" imgW="291960" imgH="203040" progId="Equation.3">
                  <p:embed/>
                  <p:pic>
                    <p:nvPicPr>
                      <p:cNvPr id="11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4388" y="2486025"/>
                        <a:ext cx="546100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0619574"/>
              </p:ext>
            </p:extLst>
          </p:nvPr>
        </p:nvGraphicFramePr>
        <p:xfrm>
          <a:off x="4807828" y="2512023"/>
          <a:ext cx="5461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69" name="Equation" r:id="rId11" imgW="291960" imgH="203040" progId="Equation.3">
                  <p:embed/>
                </p:oleObj>
              </mc:Choice>
              <mc:Fallback>
                <p:oleObj name="Equation" r:id="rId11" imgW="291960" imgH="203040" progId="Equation.3">
                  <p:embed/>
                  <p:pic>
                    <p:nvPicPr>
                      <p:cNvPr id="11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7828" y="2512023"/>
                        <a:ext cx="546100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781580"/>
              </p:ext>
            </p:extLst>
          </p:nvPr>
        </p:nvGraphicFramePr>
        <p:xfrm>
          <a:off x="7846779" y="2819443"/>
          <a:ext cx="668997" cy="323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70" name="Equation" r:id="rId13" imgW="495000" imgH="241200" progId="Equation.3">
                  <p:embed/>
                </p:oleObj>
              </mc:Choice>
              <mc:Fallback>
                <p:oleObj name="Equation" r:id="rId13" imgW="495000" imgH="241200" progId="Equation.3">
                  <p:embed/>
                  <p:pic>
                    <p:nvPicPr>
                      <p:cNvPr id="11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6779" y="2819443"/>
                        <a:ext cx="668997" cy="3237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5761486"/>
              </p:ext>
            </p:extLst>
          </p:nvPr>
        </p:nvGraphicFramePr>
        <p:xfrm>
          <a:off x="7888288" y="3340100"/>
          <a:ext cx="63341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71" name="Equation" r:id="rId15" imgW="469800" imgH="241200" progId="Equation.3">
                  <p:embed/>
                </p:oleObj>
              </mc:Choice>
              <mc:Fallback>
                <p:oleObj name="Equation" r:id="rId15" imgW="469800" imgH="241200" progId="Equation.3">
                  <p:embed/>
                  <p:pic>
                    <p:nvPicPr>
                      <p:cNvPr id="11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8288" y="3340100"/>
                        <a:ext cx="633412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4099410"/>
              </p:ext>
            </p:extLst>
          </p:nvPr>
        </p:nvGraphicFramePr>
        <p:xfrm>
          <a:off x="7888785" y="3876836"/>
          <a:ext cx="668997" cy="323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72" name="Equation" r:id="rId17" imgW="495000" imgH="241200" progId="Equation.3">
                  <p:embed/>
                </p:oleObj>
              </mc:Choice>
              <mc:Fallback>
                <p:oleObj name="Equation" r:id="rId17" imgW="495000" imgH="241200" progId="Equation.3">
                  <p:embed/>
                  <p:pic>
                    <p:nvPicPr>
                      <p:cNvPr id="11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8785" y="3876836"/>
                        <a:ext cx="668997" cy="3237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055787"/>
              </p:ext>
            </p:extLst>
          </p:nvPr>
        </p:nvGraphicFramePr>
        <p:xfrm>
          <a:off x="7916863" y="4424363"/>
          <a:ext cx="65087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73" name="Equation" r:id="rId19" imgW="482400" imgH="241200" progId="Equation.3">
                  <p:embed/>
                </p:oleObj>
              </mc:Choice>
              <mc:Fallback>
                <p:oleObj name="Equation" r:id="rId19" imgW="482400" imgH="241200" progId="Equation.3">
                  <p:embed/>
                  <p:pic>
                    <p:nvPicPr>
                      <p:cNvPr id="11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16863" y="4424363"/>
                        <a:ext cx="650875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" name="TextBox 94"/>
          <p:cNvSpPr txBox="1"/>
          <p:nvPr/>
        </p:nvSpPr>
        <p:spPr>
          <a:xfrm>
            <a:off x="5940757" y="2955371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256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68304977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1895302"/>
              </p:ext>
            </p:extLst>
          </p:nvPr>
        </p:nvGraphicFramePr>
        <p:xfrm>
          <a:off x="1592635" y="2249320"/>
          <a:ext cx="6094820" cy="6053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289" name="Equation" r:id="rId3" imgW="2412720" imgH="241200" progId="Equation.3">
                  <p:embed/>
                </p:oleObj>
              </mc:Choice>
              <mc:Fallback>
                <p:oleObj name="Equation" r:id="rId3" imgW="2412720" imgH="241200" progId="Equation.3">
                  <p:embed/>
                  <p:pic>
                    <p:nvPicPr>
                      <p:cNvPr id="9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2635" y="2249320"/>
                        <a:ext cx="6094820" cy="6053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932127" y="4086031"/>
            <a:ext cx="3728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b="1" dirty="0" err="1">
                <a:solidFill>
                  <a:srgbClr val="FF0000"/>
                </a:solidFill>
              </a:rPr>
              <a:t>Filtres</a:t>
            </a:r>
            <a:r>
              <a:rPr lang="en-CA" sz="3600" b="1" dirty="0">
                <a:solidFill>
                  <a:srgbClr val="FF0000"/>
                </a:solidFill>
              </a:rPr>
              <a:t> </a:t>
            </a:r>
            <a:r>
              <a:rPr lang="en-CA" sz="3600" b="1" dirty="0" err="1">
                <a:solidFill>
                  <a:srgbClr val="FF0000"/>
                </a:solidFill>
              </a:rPr>
              <a:t>convolutifs</a:t>
            </a:r>
            <a:endParaRPr lang="en-CA" sz="3600" b="1" dirty="0">
              <a:solidFill>
                <a:srgbClr val="FF0000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 rot="374108">
            <a:off x="3981394" y="3024859"/>
            <a:ext cx="1758499" cy="957641"/>
          </a:xfrm>
          <a:custGeom>
            <a:avLst/>
            <a:gdLst>
              <a:gd name="connsiteX0" fmla="*/ 1790700 w 1790700"/>
              <a:gd name="connsiteY0" fmla="*/ 965200 h 965200"/>
              <a:gd name="connsiteX1" fmla="*/ 762000 w 1790700"/>
              <a:gd name="connsiteY1" fmla="*/ 533400 h 965200"/>
              <a:gd name="connsiteX2" fmla="*/ 0 w 1790700"/>
              <a:gd name="connsiteY2" fmla="*/ 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0700" h="965200">
                <a:moveTo>
                  <a:pt x="1790700" y="965200"/>
                </a:moveTo>
                <a:cubicBezTo>
                  <a:pt x="1425575" y="829733"/>
                  <a:pt x="1060450" y="694267"/>
                  <a:pt x="762000" y="533400"/>
                </a:cubicBezTo>
                <a:cubicBezTo>
                  <a:pt x="463550" y="372533"/>
                  <a:pt x="231775" y="186266"/>
                  <a:pt x="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Freeform 96"/>
          <p:cNvSpPr/>
          <p:nvPr/>
        </p:nvSpPr>
        <p:spPr>
          <a:xfrm rot="1933156">
            <a:off x="4923611" y="3156508"/>
            <a:ext cx="1034637" cy="668945"/>
          </a:xfrm>
          <a:custGeom>
            <a:avLst/>
            <a:gdLst>
              <a:gd name="connsiteX0" fmla="*/ 1790700 w 1790700"/>
              <a:gd name="connsiteY0" fmla="*/ 965200 h 965200"/>
              <a:gd name="connsiteX1" fmla="*/ 762000 w 1790700"/>
              <a:gd name="connsiteY1" fmla="*/ 533400 h 965200"/>
              <a:gd name="connsiteX2" fmla="*/ 0 w 1790700"/>
              <a:gd name="connsiteY2" fmla="*/ 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0700" h="965200">
                <a:moveTo>
                  <a:pt x="1790700" y="965200"/>
                </a:moveTo>
                <a:cubicBezTo>
                  <a:pt x="1425575" y="829733"/>
                  <a:pt x="1060450" y="694267"/>
                  <a:pt x="762000" y="533400"/>
                </a:cubicBezTo>
                <a:cubicBezTo>
                  <a:pt x="463550" y="372533"/>
                  <a:pt x="231775" y="186266"/>
                  <a:pt x="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Freeform 107"/>
          <p:cNvSpPr/>
          <p:nvPr/>
        </p:nvSpPr>
        <p:spPr>
          <a:xfrm rot="3564164" flipH="1" flipV="1">
            <a:off x="5566358" y="2982481"/>
            <a:ext cx="765853" cy="1042987"/>
          </a:xfrm>
          <a:custGeom>
            <a:avLst/>
            <a:gdLst>
              <a:gd name="connsiteX0" fmla="*/ 1790700 w 1790700"/>
              <a:gd name="connsiteY0" fmla="*/ 965200 h 965200"/>
              <a:gd name="connsiteX1" fmla="*/ 762000 w 1790700"/>
              <a:gd name="connsiteY1" fmla="*/ 533400 h 965200"/>
              <a:gd name="connsiteX2" fmla="*/ 0 w 1790700"/>
              <a:gd name="connsiteY2" fmla="*/ 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0700" h="965200">
                <a:moveTo>
                  <a:pt x="1790700" y="965200"/>
                </a:moveTo>
                <a:cubicBezTo>
                  <a:pt x="1425575" y="829733"/>
                  <a:pt x="1060450" y="694267"/>
                  <a:pt x="762000" y="533400"/>
                </a:cubicBezTo>
                <a:cubicBezTo>
                  <a:pt x="463550" y="372533"/>
                  <a:pt x="231775" y="186266"/>
                  <a:pt x="0" y="0"/>
                </a:cubicBezTo>
              </a:path>
            </a:pathLst>
          </a:custGeom>
          <a:ln>
            <a:headEnd type="arrow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TextBox 108"/>
          <p:cNvSpPr txBox="1"/>
          <p:nvPr/>
        </p:nvSpPr>
        <p:spPr>
          <a:xfrm>
            <a:off x="769827" y="4958000"/>
            <a:ext cx="3018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b="1" dirty="0">
                <a:solidFill>
                  <a:srgbClr val="FF0000"/>
                </a:solidFill>
              </a:rPr>
              <a:t>Matrice 4x256</a:t>
            </a:r>
          </a:p>
        </p:txBody>
      </p:sp>
      <p:sp>
        <p:nvSpPr>
          <p:cNvPr id="118" name="Freeform 117"/>
          <p:cNvSpPr/>
          <p:nvPr/>
        </p:nvSpPr>
        <p:spPr>
          <a:xfrm rot="3564164" flipH="1" flipV="1">
            <a:off x="1998169" y="3052868"/>
            <a:ext cx="1361860" cy="1748190"/>
          </a:xfrm>
          <a:custGeom>
            <a:avLst/>
            <a:gdLst>
              <a:gd name="connsiteX0" fmla="*/ 1790700 w 1790700"/>
              <a:gd name="connsiteY0" fmla="*/ 965200 h 965200"/>
              <a:gd name="connsiteX1" fmla="*/ 762000 w 1790700"/>
              <a:gd name="connsiteY1" fmla="*/ 533400 h 965200"/>
              <a:gd name="connsiteX2" fmla="*/ 0 w 1790700"/>
              <a:gd name="connsiteY2" fmla="*/ 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0700" h="965200">
                <a:moveTo>
                  <a:pt x="1790700" y="965200"/>
                </a:moveTo>
                <a:cubicBezTo>
                  <a:pt x="1425575" y="829733"/>
                  <a:pt x="1060450" y="694267"/>
                  <a:pt x="762000" y="533400"/>
                </a:cubicBezTo>
                <a:cubicBezTo>
                  <a:pt x="463550" y="372533"/>
                  <a:pt x="231775" y="186266"/>
                  <a:pt x="0" y="0"/>
                </a:cubicBezTo>
              </a:path>
            </a:pathLst>
          </a:custGeom>
          <a:ln>
            <a:headEnd type="arrow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009709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26841" y="172625"/>
            <a:ext cx="88479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Image RGB : couche 1 : 3 filtres de taille 7x7</a:t>
            </a:r>
          </a:p>
          <a:p>
            <a:r>
              <a:rPr lang="fr-CA" dirty="0"/>
              <a:t>	          couche 2 : 5 filtres de taille 9x9</a:t>
            </a:r>
          </a:p>
          <a:p>
            <a:r>
              <a:rPr lang="fr-CA" dirty="0"/>
              <a:t>                      couche 3 : 4 filtres de taille 11x11</a:t>
            </a:r>
          </a:p>
          <a:p>
            <a:r>
              <a:rPr lang="fr-CA" dirty="0"/>
              <a:t>	          convolution « </a:t>
            </a:r>
            <a:r>
              <a:rPr lang="fr-CA" i="1" dirty="0" err="1"/>
              <a:t>valid</a:t>
            </a:r>
            <a:r>
              <a:rPr lang="fr-CA" dirty="0"/>
              <a:t> »</a:t>
            </a:r>
            <a:endParaRPr lang="fr-CA" b="1"/>
          </a:p>
          <a:p>
            <a:r>
              <a:rPr lang="fr-CA" b="1" dirty="0"/>
              <a:t>	          4 classes de sortie</a:t>
            </a:r>
          </a:p>
        </p:txBody>
      </p:sp>
      <p:sp>
        <p:nvSpPr>
          <p:cNvPr id="10" name="Cube 9"/>
          <p:cNvSpPr/>
          <p:nvPr/>
        </p:nvSpPr>
        <p:spPr>
          <a:xfrm>
            <a:off x="775526" y="2283851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1872343" y="300974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32</a:t>
            </a:r>
            <a:endParaRPr lang="en-CA" sz="1600" dirty="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333337" y="461067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32</a:t>
            </a:r>
            <a:endParaRPr lang="en-CA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43100" y="515762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  3</a:t>
            </a:r>
            <a:endParaRPr lang="en-CA" sz="1600" dirty="0"/>
          </a:p>
        </p:txBody>
      </p:sp>
      <p:sp>
        <p:nvSpPr>
          <p:cNvPr id="14" name="Cube 13"/>
          <p:cNvSpPr/>
          <p:nvPr/>
        </p:nvSpPr>
        <p:spPr>
          <a:xfrm>
            <a:off x="2234040" y="2728695"/>
            <a:ext cx="798393" cy="1962614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2996915" y="314404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26</a:t>
            </a:r>
            <a:endParaRPr lang="en-CA" sz="1600" dirty="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2694705" y="427191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26</a:t>
            </a:r>
            <a:endParaRPr lang="en-CA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2132888" y="471923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  3</a:t>
            </a:r>
            <a:endParaRPr lang="en-CA" sz="1600" dirty="0"/>
          </a:p>
        </p:txBody>
      </p:sp>
      <p:sp>
        <p:nvSpPr>
          <p:cNvPr id="39" name="Rectangle 38"/>
          <p:cNvSpPr/>
          <p:nvPr/>
        </p:nvSpPr>
        <p:spPr>
          <a:xfrm>
            <a:off x="342533" y="1979261"/>
            <a:ext cx="15263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/>
              <a:t>Image: </a:t>
            </a:r>
            <a:r>
              <a:rPr lang="fr-CA" sz="1600" b="1" dirty="0"/>
              <a:t>32x32x3</a:t>
            </a:r>
          </a:p>
          <a:p>
            <a:r>
              <a:rPr lang="fr-CA" sz="1600" dirty="0"/>
              <a:t>Stride :</a:t>
            </a:r>
            <a:r>
              <a:rPr lang="fr-CA" sz="1600" b="1" dirty="0"/>
              <a:t> 1</a:t>
            </a:r>
            <a:endParaRPr lang="en-CA" sz="1600" b="1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425312" y="3712967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Cube 21"/>
          <p:cNvSpPr/>
          <p:nvPr/>
        </p:nvSpPr>
        <p:spPr>
          <a:xfrm>
            <a:off x="3651445" y="3009741"/>
            <a:ext cx="861600" cy="1358241"/>
          </a:xfrm>
          <a:prstGeom prst="cube">
            <a:avLst>
              <a:gd name="adj" fmla="val 53052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/>
          <p:cNvSpPr txBox="1"/>
          <p:nvPr/>
        </p:nvSpPr>
        <p:spPr>
          <a:xfrm>
            <a:off x="4470096" y="319424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18</a:t>
            </a:r>
            <a:endParaRPr lang="en-CA" sz="1600" dirty="0"/>
          </a:p>
        </p:txBody>
      </p:sp>
      <p:sp>
        <p:nvSpPr>
          <p:cNvPr id="24" name="TextBox 23"/>
          <p:cNvSpPr txBox="1"/>
          <p:nvPr/>
        </p:nvSpPr>
        <p:spPr>
          <a:xfrm rot="18738449">
            <a:off x="4280167" y="404892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18</a:t>
            </a:r>
            <a:endParaRPr lang="en-CA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3633393" y="445641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  5</a:t>
            </a:r>
            <a:endParaRPr lang="en-CA" sz="1600" dirty="0"/>
          </a:p>
        </p:txBody>
      </p:sp>
      <p:sp>
        <p:nvSpPr>
          <p:cNvPr id="27" name="Cube 26"/>
          <p:cNvSpPr/>
          <p:nvPr/>
        </p:nvSpPr>
        <p:spPr>
          <a:xfrm>
            <a:off x="5146954" y="3260091"/>
            <a:ext cx="640769" cy="90575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/>
          <p:cNvSpPr txBox="1"/>
          <p:nvPr/>
        </p:nvSpPr>
        <p:spPr>
          <a:xfrm>
            <a:off x="5744547" y="339925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8</a:t>
            </a:r>
            <a:endParaRPr lang="en-CA" sz="1600" dirty="0"/>
          </a:p>
        </p:txBody>
      </p:sp>
      <p:sp>
        <p:nvSpPr>
          <p:cNvPr id="29" name="TextBox 28"/>
          <p:cNvSpPr txBox="1"/>
          <p:nvPr/>
        </p:nvSpPr>
        <p:spPr>
          <a:xfrm rot="18738449">
            <a:off x="5590318" y="3927955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8</a:t>
            </a:r>
            <a:endParaRPr lang="en-CA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4978864" y="413039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  4</a:t>
            </a:r>
            <a:endParaRPr lang="en-CA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2075536" y="5339245"/>
            <a:ext cx="3506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/>
              <a:t>Nombre total de neurones?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844968" y="3718459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310078" y="3713096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408173" y="2102615"/>
            <a:ext cx="178419" cy="3258528"/>
          </a:xfrm>
          <a:prstGeom prst="rect">
            <a:avLst/>
          </a:prstGeom>
          <a:solidFill>
            <a:srgbClr val="00B0F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5579395" y="3739427"/>
            <a:ext cx="752836" cy="10985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6427223" y="2140715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/>
          <p:cNvSpPr/>
          <p:nvPr/>
        </p:nvSpPr>
        <p:spPr>
          <a:xfrm>
            <a:off x="6427223" y="232328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/>
          <p:cNvSpPr/>
          <p:nvPr/>
        </p:nvSpPr>
        <p:spPr>
          <a:xfrm>
            <a:off x="6427223" y="252542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/>
          <p:cNvSpPr/>
          <p:nvPr/>
        </p:nvSpPr>
        <p:spPr>
          <a:xfrm>
            <a:off x="6427223" y="2711412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/>
          <p:cNvSpPr/>
          <p:nvPr/>
        </p:nvSpPr>
        <p:spPr>
          <a:xfrm>
            <a:off x="6427223" y="289397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/>
          <p:cNvSpPr/>
          <p:nvPr/>
        </p:nvSpPr>
        <p:spPr>
          <a:xfrm>
            <a:off x="6427223" y="3096124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/>
          <p:cNvSpPr/>
          <p:nvPr/>
        </p:nvSpPr>
        <p:spPr>
          <a:xfrm>
            <a:off x="6431219" y="327542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/>
          <p:cNvSpPr/>
          <p:nvPr/>
        </p:nvSpPr>
        <p:spPr>
          <a:xfrm>
            <a:off x="6431219" y="345798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/>
          <p:cNvSpPr/>
          <p:nvPr/>
        </p:nvSpPr>
        <p:spPr>
          <a:xfrm>
            <a:off x="6431219" y="366013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/>
          <p:cNvSpPr/>
          <p:nvPr/>
        </p:nvSpPr>
        <p:spPr>
          <a:xfrm>
            <a:off x="6431219" y="385873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/>
          <p:cNvSpPr/>
          <p:nvPr/>
        </p:nvSpPr>
        <p:spPr>
          <a:xfrm>
            <a:off x="6431219" y="404129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/>
          <p:cNvSpPr/>
          <p:nvPr/>
        </p:nvSpPr>
        <p:spPr>
          <a:xfrm>
            <a:off x="6431219" y="424344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/>
          <p:cNvSpPr/>
          <p:nvPr/>
        </p:nvSpPr>
        <p:spPr>
          <a:xfrm>
            <a:off x="6428607" y="445125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/>
          <p:cNvSpPr/>
          <p:nvPr/>
        </p:nvSpPr>
        <p:spPr>
          <a:xfrm>
            <a:off x="6428607" y="463381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/>
          <p:cNvSpPr/>
          <p:nvPr/>
        </p:nvSpPr>
        <p:spPr>
          <a:xfrm>
            <a:off x="6428607" y="483596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/>
          <p:cNvSpPr/>
          <p:nvPr/>
        </p:nvSpPr>
        <p:spPr>
          <a:xfrm>
            <a:off x="6437111" y="500692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/>
          <p:cNvSpPr/>
          <p:nvPr/>
        </p:nvSpPr>
        <p:spPr>
          <a:xfrm>
            <a:off x="6437111" y="5176764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TextBox 58"/>
          <p:cNvSpPr txBox="1"/>
          <p:nvPr/>
        </p:nvSpPr>
        <p:spPr>
          <a:xfrm>
            <a:off x="6359645" y="531712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1</a:t>
            </a:r>
            <a:endParaRPr lang="en-CA" sz="1600" dirty="0"/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8182643" y="2961231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7237204" y="2793209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8178772" y="3506926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8208725" y="4021658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8220372" y="4594777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Explosion 1 3"/>
          <p:cNvSpPr/>
          <p:nvPr/>
        </p:nvSpPr>
        <p:spPr>
          <a:xfrm>
            <a:off x="6586592" y="-199278"/>
            <a:ext cx="3027369" cy="1966440"/>
          </a:xfrm>
          <a:custGeom>
            <a:avLst/>
            <a:gdLst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7312 w 21600"/>
              <a:gd name="connsiteY22" fmla="*/ 6320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800 w 21600"/>
              <a:gd name="connsiteY24" fmla="*/ 5800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00" h="21600">
                <a:moveTo>
                  <a:pt x="10332" y="2735"/>
                </a:moveTo>
                <a:lnTo>
                  <a:pt x="14522" y="0"/>
                </a:lnTo>
                <a:cubicBezTo>
                  <a:pt x="14400" y="1775"/>
                  <a:pt x="14532" y="2889"/>
                  <a:pt x="14835" y="4724"/>
                </a:cubicBezTo>
                <a:lnTo>
                  <a:pt x="18380" y="4457"/>
                </a:lnTo>
                <a:lnTo>
                  <a:pt x="17765" y="6894"/>
                </a:lnTo>
                <a:lnTo>
                  <a:pt x="21097" y="8137"/>
                </a:lnTo>
                <a:lnTo>
                  <a:pt x="17777" y="11076"/>
                </a:lnTo>
                <a:lnTo>
                  <a:pt x="21600" y="13290"/>
                </a:lnTo>
                <a:lnTo>
                  <a:pt x="16837" y="12942"/>
                </a:lnTo>
                <a:lnTo>
                  <a:pt x="18145" y="18095"/>
                </a:lnTo>
                <a:lnTo>
                  <a:pt x="14063" y="15118"/>
                </a:lnTo>
                <a:lnTo>
                  <a:pt x="13247" y="19737"/>
                </a:lnTo>
                <a:lnTo>
                  <a:pt x="10362" y="17639"/>
                </a:lnTo>
                <a:lnTo>
                  <a:pt x="8485" y="21600"/>
                </a:lnTo>
                <a:cubicBezTo>
                  <a:pt x="8228" y="19609"/>
                  <a:pt x="7207" y="19421"/>
                  <a:pt x="6950" y="17430"/>
                </a:cubicBezTo>
                <a:lnTo>
                  <a:pt x="4762" y="17617"/>
                </a:lnTo>
                <a:lnTo>
                  <a:pt x="4306" y="14117"/>
                </a:lnTo>
                <a:lnTo>
                  <a:pt x="135" y="14587"/>
                </a:lnTo>
                <a:lnTo>
                  <a:pt x="2914" y="10753"/>
                </a:lnTo>
                <a:lnTo>
                  <a:pt x="0" y="8615"/>
                </a:lnTo>
                <a:lnTo>
                  <a:pt x="4627" y="7617"/>
                </a:lnTo>
                <a:lnTo>
                  <a:pt x="370" y="2295"/>
                </a:lnTo>
                <a:lnTo>
                  <a:pt x="6462" y="3856"/>
                </a:lnTo>
                <a:lnTo>
                  <a:pt x="7417" y="853"/>
                </a:lnTo>
                <a:lnTo>
                  <a:pt x="10332" y="2735"/>
                </a:lnTo>
                <a:close/>
              </a:path>
            </a:pathLst>
          </a:custGeom>
          <a:solidFill>
            <a:srgbClr val="FFFF66"/>
          </a:solidFill>
          <a:ln>
            <a:solidFill>
              <a:srgbClr val="FF000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i="1" dirty="0">
                <a:solidFill>
                  <a:srgbClr val="C00000"/>
                </a:solidFill>
              </a:rPr>
              <a:t>Cross-</a:t>
            </a:r>
            <a:r>
              <a:rPr lang="fr-CA" b="1" i="1" dirty="0" err="1">
                <a:solidFill>
                  <a:srgbClr val="C00000"/>
                </a:solidFill>
              </a:rPr>
              <a:t>entropy</a:t>
            </a:r>
            <a:endParaRPr lang="fr-CA" b="1" i="1" dirty="0">
              <a:solidFill>
                <a:srgbClr val="C00000"/>
              </a:solidFill>
            </a:endParaRPr>
          </a:p>
          <a:p>
            <a:pPr algn="ctr"/>
            <a:r>
              <a:rPr lang="fr-CA" b="1" i="1" err="1">
                <a:solidFill>
                  <a:srgbClr val="C00000"/>
                </a:solidFill>
              </a:rPr>
              <a:t>loss</a:t>
            </a:r>
            <a:endParaRPr lang="en-US" b="1" i="1">
              <a:solidFill>
                <a:srgbClr val="C00000"/>
              </a:solidFill>
            </a:endParaRPr>
          </a:p>
        </p:txBody>
      </p:sp>
      <p:cxnSp>
        <p:nvCxnSpPr>
          <p:cNvPr id="8" name="Straight Arrow Connector 7"/>
          <p:cNvCxnSpPr>
            <a:stCxn id="6" idx="6"/>
            <a:endCxn id="61" idx="2"/>
          </p:cNvCxnSpPr>
          <p:nvPr/>
        </p:nvCxnSpPr>
        <p:spPr>
          <a:xfrm>
            <a:off x="6559550" y="2200658"/>
            <a:ext cx="677654" cy="760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7244876" y="3343742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/>
          <p:cNvSpPr/>
          <p:nvPr/>
        </p:nvSpPr>
        <p:spPr>
          <a:xfrm>
            <a:off x="7258056" y="3877070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/>
          <p:cNvSpPr/>
          <p:nvPr/>
        </p:nvSpPr>
        <p:spPr>
          <a:xfrm>
            <a:off x="7272769" y="4417658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1" name="Straight Arrow Connector 80"/>
          <p:cNvCxnSpPr>
            <a:stCxn id="42" idx="6"/>
            <a:endCxn id="61" idx="2"/>
          </p:cNvCxnSpPr>
          <p:nvPr/>
        </p:nvCxnSpPr>
        <p:spPr>
          <a:xfrm>
            <a:off x="6559550" y="2383224"/>
            <a:ext cx="677654" cy="578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3" idx="6"/>
            <a:endCxn id="61" idx="2"/>
          </p:cNvCxnSpPr>
          <p:nvPr/>
        </p:nvCxnSpPr>
        <p:spPr>
          <a:xfrm>
            <a:off x="6559550" y="2585370"/>
            <a:ext cx="677654" cy="375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4" idx="6"/>
            <a:endCxn id="61" idx="2"/>
          </p:cNvCxnSpPr>
          <p:nvPr/>
        </p:nvCxnSpPr>
        <p:spPr>
          <a:xfrm>
            <a:off x="6559550" y="2771355"/>
            <a:ext cx="677654" cy="18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6" idx="6"/>
            <a:endCxn id="78" idx="2"/>
          </p:cNvCxnSpPr>
          <p:nvPr/>
        </p:nvCxnSpPr>
        <p:spPr>
          <a:xfrm>
            <a:off x="6559550" y="2200658"/>
            <a:ext cx="685326" cy="1311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42" idx="6"/>
            <a:endCxn id="78" idx="2"/>
          </p:cNvCxnSpPr>
          <p:nvPr/>
        </p:nvCxnSpPr>
        <p:spPr>
          <a:xfrm>
            <a:off x="6559550" y="2383224"/>
            <a:ext cx="685326" cy="1128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43" idx="6"/>
            <a:endCxn id="78" idx="2"/>
          </p:cNvCxnSpPr>
          <p:nvPr/>
        </p:nvCxnSpPr>
        <p:spPr>
          <a:xfrm>
            <a:off x="6559550" y="2585370"/>
            <a:ext cx="685326" cy="92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44" idx="6"/>
            <a:endCxn id="78" idx="2"/>
          </p:cNvCxnSpPr>
          <p:nvPr/>
        </p:nvCxnSpPr>
        <p:spPr>
          <a:xfrm>
            <a:off x="6559550" y="2771355"/>
            <a:ext cx="685326" cy="740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42" idx="6"/>
          </p:cNvCxnSpPr>
          <p:nvPr/>
        </p:nvCxnSpPr>
        <p:spPr>
          <a:xfrm>
            <a:off x="6559550" y="2383224"/>
            <a:ext cx="706107" cy="1674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6" idx="6"/>
          </p:cNvCxnSpPr>
          <p:nvPr/>
        </p:nvCxnSpPr>
        <p:spPr>
          <a:xfrm>
            <a:off x="6559550" y="2200658"/>
            <a:ext cx="706107" cy="185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44" idx="6"/>
          </p:cNvCxnSpPr>
          <p:nvPr/>
        </p:nvCxnSpPr>
        <p:spPr>
          <a:xfrm>
            <a:off x="6559550" y="2771355"/>
            <a:ext cx="706107" cy="1286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43" idx="6"/>
          </p:cNvCxnSpPr>
          <p:nvPr/>
        </p:nvCxnSpPr>
        <p:spPr>
          <a:xfrm>
            <a:off x="6559550" y="2585370"/>
            <a:ext cx="706107" cy="1472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endCxn id="80" idx="2"/>
          </p:cNvCxnSpPr>
          <p:nvPr/>
        </p:nvCxnSpPr>
        <p:spPr>
          <a:xfrm>
            <a:off x="6576263" y="2233845"/>
            <a:ext cx="696506" cy="2351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43" idx="6"/>
            <a:endCxn id="80" idx="2"/>
          </p:cNvCxnSpPr>
          <p:nvPr/>
        </p:nvCxnSpPr>
        <p:spPr>
          <a:xfrm>
            <a:off x="6559550" y="2585370"/>
            <a:ext cx="713219" cy="2000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44" idx="6"/>
            <a:endCxn id="80" idx="2"/>
          </p:cNvCxnSpPr>
          <p:nvPr/>
        </p:nvCxnSpPr>
        <p:spPr>
          <a:xfrm>
            <a:off x="6559550" y="2771355"/>
            <a:ext cx="713219" cy="18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42" idx="6"/>
            <a:endCxn id="80" idx="2"/>
          </p:cNvCxnSpPr>
          <p:nvPr/>
        </p:nvCxnSpPr>
        <p:spPr>
          <a:xfrm>
            <a:off x="6559550" y="2383224"/>
            <a:ext cx="713219" cy="2202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endCxn id="80" idx="2"/>
          </p:cNvCxnSpPr>
          <p:nvPr/>
        </p:nvCxnSpPr>
        <p:spPr>
          <a:xfrm flipV="1">
            <a:off x="6552613" y="4585680"/>
            <a:ext cx="720156" cy="77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endCxn id="80" idx="2"/>
          </p:cNvCxnSpPr>
          <p:nvPr/>
        </p:nvCxnSpPr>
        <p:spPr>
          <a:xfrm flipV="1">
            <a:off x="6552613" y="4585680"/>
            <a:ext cx="720156" cy="259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endCxn id="80" idx="2"/>
          </p:cNvCxnSpPr>
          <p:nvPr/>
        </p:nvCxnSpPr>
        <p:spPr>
          <a:xfrm flipV="1">
            <a:off x="6552613" y="4585680"/>
            <a:ext cx="720156" cy="461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80" idx="2"/>
          </p:cNvCxnSpPr>
          <p:nvPr/>
        </p:nvCxnSpPr>
        <p:spPr>
          <a:xfrm flipV="1">
            <a:off x="6552613" y="4585680"/>
            <a:ext cx="720156" cy="64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79" idx="2"/>
          </p:cNvCxnSpPr>
          <p:nvPr/>
        </p:nvCxnSpPr>
        <p:spPr>
          <a:xfrm flipV="1">
            <a:off x="6552613" y="4045092"/>
            <a:ext cx="705443" cy="617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endCxn id="79" idx="2"/>
          </p:cNvCxnSpPr>
          <p:nvPr/>
        </p:nvCxnSpPr>
        <p:spPr>
          <a:xfrm flipV="1">
            <a:off x="6552613" y="4045092"/>
            <a:ext cx="705443" cy="800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endCxn id="79" idx="2"/>
          </p:cNvCxnSpPr>
          <p:nvPr/>
        </p:nvCxnSpPr>
        <p:spPr>
          <a:xfrm flipV="1">
            <a:off x="6552613" y="4045092"/>
            <a:ext cx="705443" cy="1002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endCxn id="79" idx="2"/>
          </p:cNvCxnSpPr>
          <p:nvPr/>
        </p:nvCxnSpPr>
        <p:spPr>
          <a:xfrm flipV="1">
            <a:off x="6552613" y="4045092"/>
            <a:ext cx="705443" cy="1188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endCxn id="78" idx="2"/>
          </p:cNvCxnSpPr>
          <p:nvPr/>
        </p:nvCxnSpPr>
        <p:spPr>
          <a:xfrm flipV="1">
            <a:off x="6552613" y="3511764"/>
            <a:ext cx="692263" cy="1333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endCxn id="78" idx="2"/>
          </p:cNvCxnSpPr>
          <p:nvPr/>
        </p:nvCxnSpPr>
        <p:spPr>
          <a:xfrm flipV="1">
            <a:off x="6552613" y="3511764"/>
            <a:ext cx="692263" cy="1150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endCxn id="78" idx="2"/>
          </p:cNvCxnSpPr>
          <p:nvPr/>
        </p:nvCxnSpPr>
        <p:spPr>
          <a:xfrm flipV="1">
            <a:off x="6552613" y="3511764"/>
            <a:ext cx="692263" cy="172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78" idx="2"/>
          </p:cNvCxnSpPr>
          <p:nvPr/>
        </p:nvCxnSpPr>
        <p:spPr>
          <a:xfrm flipV="1">
            <a:off x="6552613" y="3511764"/>
            <a:ext cx="692263" cy="153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endCxn id="61" idx="2"/>
          </p:cNvCxnSpPr>
          <p:nvPr/>
        </p:nvCxnSpPr>
        <p:spPr>
          <a:xfrm flipV="1">
            <a:off x="6569326" y="2961231"/>
            <a:ext cx="667878" cy="173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endCxn id="61" idx="2"/>
          </p:cNvCxnSpPr>
          <p:nvPr/>
        </p:nvCxnSpPr>
        <p:spPr>
          <a:xfrm flipV="1">
            <a:off x="6552613" y="2961231"/>
            <a:ext cx="684591" cy="2086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endCxn id="61" idx="2"/>
          </p:cNvCxnSpPr>
          <p:nvPr/>
        </p:nvCxnSpPr>
        <p:spPr>
          <a:xfrm flipV="1">
            <a:off x="6552613" y="2961231"/>
            <a:ext cx="684591" cy="2272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endCxn id="61" idx="2"/>
          </p:cNvCxnSpPr>
          <p:nvPr/>
        </p:nvCxnSpPr>
        <p:spPr>
          <a:xfrm flipV="1">
            <a:off x="6552613" y="2961231"/>
            <a:ext cx="684591" cy="1884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 rot="16200000">
            <a:off x="6416054" y="3540075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(…)</a:t>
            </a:r>
            <a:endParaRPr lang="en-CA" sz="1600" dirty="0"/>
          </a:p>
        </p:txBody>
      </p:sp>
      <p:sp>
        <p:nvSpPr>
          <p:cNvPr id="3" name="Rounded Rectangle 2"/>
          <p:cNvSpPr/>
          <p:nvPr/>
        </p:nvSpPr>
        <p:spPr>
          <a:xfrm>
            <a:off x="7831109" y="2645312"/>
            <a:ext cx="350559" cy="219999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CA" sz="1800" dirty="0">
                <a:solidFill>
                  <a:schemeClr val="tx1"/>
                </a:solidFill>
              </a:rPr>
              <a:t>SOFTMAX</a:t>
            </a:r>
            <a:endParaRPr lang="en-CA" sz="1800" dirty="0">
              <a:solidFill>
                <a:schemeClr val="tx1"/>
              </a:solidFill>
            </a:endParaRPr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7585396" y="2957104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7581525" y="3502799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V="1">
            <a:off x="7611478" y="4017531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7623125" y="4590650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2086582"/>
              </p:ext>
            </p:extLst>
          </p:nvPr>
        </p:nvGraphicFramePr>
        <p:xfrm>
          <a:off x="8416735" y="2805489"/>
          <a:ext cx="668997" cy="323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13" name="Equation" r:id="rId3" imgW="495000" imgH="241200" progId="Equation.3">
                  <p:embed/>
                </p:oleObj>
              </mc:Choice>
              <mc:Fallback>
                <p:oleObj name="Equation" r:id="rId3" imgW="495000" imgH="241200" progId="Equation.3">
                  <p:embed/>
                  <p:pic>
                    <p:nvPicPr>
                      <p:cNvPr id="11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16735" y="2805489"/>
                        <a:ext cx="668997" cy="3237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411748"/>
              </p:ext>
            </p:extLst>
          </p:nvPr>
        </p:nvGraphicFramePr>
        <p:xfrm>
          <a:off x="8458244" y="3326146"/>
          <a:ext cx="63341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14" name="Equation" r:id="rId5" imgW="469800" imgH="241200" progId="Equation.3">
                  <p:embed/>
                </p:oleObj>
              </mc:Choice>
              <mc:Fallback>
                <p:oleObj name="Equation" r:id="rId5" imgW="469800" imgH="241200" progId="Equation.3">
                  <p:embed/>
                  <p:pic>
                    <p:nvPicPr>
                      <p:cNvPr id="11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8244" y="3326146"/>
                        <a:ext cx="633412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5115902"/>
              </p:ext>
            </p:extLst>
          </p:nvPr>
        </p:nvGraphicFramePr>
        <p:xfrm>
          <a:off x="8458741" y="3862882"/>
          <a:ext cx="668997" cy="323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15" name="Equation" r:id="rId7" imgW="495000" imgH="241200" progId="Equation.3">
                  <p:embed/>
                </p:oleObj>
              </mc:Choice>
              <mc:Fallback>
                <p:oleObj name="Equation" r:id="rId7" imgW="495000" imgH="241200" progId="Equation.3">
                  <p:embed/>
                  <p:pic>
                    <p:nvPicPr>
                      <p:cNvPr id="11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8741" y="3862882"/>
                        <a:ext cx="668997" cy="3237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6428939"/>
              </p:ext>
            </p:extLst>
          </p:nvPr>
        </p:nvGraphicFramePr>
        <p:xfrm>
          <a:off x="8486819" y="4410409"/>
          <a:ext cx="65087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16" name="Equation" r:id="rId9" imgW="482400" imgH="241200" progId="Equation.3">
                  <p:embed/>
                </p:oleObj>
              </mc:Choice>
              <mc:Fallback>
                <p:oleObj name="Equation" r:id="rId9" imgW="482400" imgH="241200" progId="Equation.3">
                  <p:embed/>
                  <p:pic>
                    <p:nvPicPr>
                      <p:cNvPr id="11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86819" y="4410409"/>
                        <a:ext cx="650875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" name="TextBox 108"/>
          <p:cNvSpPr txBox="1"/>
          <p:nvPr/>
        </p:nvSpPr>
        <p:spPr>
          <a:xfrm>
            <a:off x="5940757" y="2955371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256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154846051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26841" y="172625"/>
            <a:ext cx="88479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Image RGB : couche 1 : 3 filtres de taille 7x7</a:t>
            </a:r>
          </a:p>
          <a:p>
            <a:r>
              <a:rPr lang="fr-CA" dirty="0"/>
              <a:t>	          couche 2 : 5 filtres de taille 9x9</a:t>
            </a:r>
          </a:p>
          <a:p>
            <a:r>
              <a:rPr lang="fr-CA" dirty="0"/>
              <a:t>                      couche 3 : 4 filtres de taille 11x11</a:t>
            </a:r>
          </a:p>
          <a:p>
            <a:r>
              <a:rPr lang="fr-CA" dirty="0"/>
              <a:t>	          convolution « </a:t>
            </a:r>
            <a:r>
              <a:rPr lang="fr-CA" i="1" dirty="0" err="1"/>
              <a:t>valid</a:t>
            </a:r>
            <a:r>
              <a:rPr lang="fr-CA" dirty="0"/>
              <a:t> »</a:t>
            </a:r>
            <a:endParaRPr lang="fr-CA" b="1"/>
          </a:p>
          <a:p>
            <a:r>
              <a:rPr lang="fr-CA" b="1" dirty="0"/>
              <a:t>	          4 classes de sortie</a:t>
            </a:r>
          </a:p>
        </p:txBody>
      </p:sp>
      <p:sp>
        <p:nvSpPr>
          <p:cNvPr id="10" name="Cube 9"/>
          <p:cNvSpPr/>
          <p:nvPr/>
        </p:nvSpPr>
        <p:spPr>
          <a:xfrm>
            <a:off x="775526" y="2283851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1872343" y="300974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32</a:t>
            </a:r>
            <a:endParaRPr lang="en-CA" sz="1600" dirty="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333337" y="461067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32</a:t>
            </a:r>
            <a:endParaRPr lang="en-CA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43100" y="515762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  3</a:t>
            </a:r>
            <a:endParaRPr lang="en-CA" sz="1600" dirty="0"/>
          </a:p>
        </p:txBody>
      </p:sp>
      <p:sp>
        <p:nvSpPr>
          <p:cNvPr id="14" name="Cube 13"/>
          <p:cNvSpPr/>
          <p:nvPr/>
        </p:nvSpPr>
        <p:spPr>
          <a:xfrm>
            <a:off x="2234040" y="2728695"/>
            <a:ext cx="798393" cy="1962614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2996915" y="314404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26</a:t>
            </a:r>
            <a:endParaRPr lang="en-CA" sz="1600" dirty="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2694705" y="427191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26</a:t>
            </a:r>
            <a:endParaRPr lang="en-CA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2132888" y="471923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  3</a:t>
            </a:r>
            <a:endParaRPr lang="en-CA" sz="1600" dirty="0"/>
          </a:p>
        </p:txBody>
      </p:sp>
      <p:sp>
        <p:nvSpPr>
          <p:cNvPr id="39" name="Rectangle 38"/>
          <p:cNvSpPr/>
          <p:nvPr/>
        </p:nvSpPr>
        <p:spPr>
          <a:xfrm>
            <a:off x="298449" y="1975412"/>
            <a:ext cx="15263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/>
              <a:t>Image: </a:t>
            </a:r>
            <a:r>
              <a:rPr lang="fr-CA" sz="1600" b="1" dirty="0"/>
              <a:t>32x32x3</a:t>
            </a:r>
          </a:p>
          <a:p>
            <a:r>
              <a:rPr lang="fr-CA" sz="1600" dirty="0"/>
              <a:t>Stride :</a:t>
            </a:r>
            <a:r>
              <a:rPr lang="fr-CA" sz="1600" b="1" dirty="0"/>
              <a:t> 1</a:t>
            </a:r>
            <a:endParaRPr lang="en-CA" sz="1600" b="1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425312" y="3712967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Cube 21"/>
          <p:cNvSpPr/>
          <p:nvPr/>
        </p:nvSpPr>
        <p:spPr>
          <a:xfrm>
            <a:off x="3651445" y="3009741"/>
            <a:ext cx="861600" cy="1358241"/>
          </a:xfrm>
          <a:prstGeom prst="cube">
            <a:avLst>
              <a:gd name="adj" fmla="val 53052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/>
          <p:cNvSpPr txBox="1"/>
          <p:nvPr/>
        </p:nvSpPr>
        <p:spPr>
          <a:xfrm>
            <a:off x="4470096" y="319424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18</a:t>
            </a:r>
            <a:endParaRPr lang="en-CA" sz="1600" dirty="0"/>
          </a:p>
        </p:txBody>
      </p:sp>
      <p:sp>
        <p:nvSpPr>
          <p:cNvPr id="24" name="TextBox 23"/>
          <p:cNvSpPr txBox="1"/>
          <p:nvPr/>
        </p:nvSpPr>
        <p:spPr>
          <a:xfrm rot="18738449">
            <a:off x="4280167" y="404892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18</a:t>
            </a:r>
            <a:endParaRPr lang="en-CA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3633393" y="445641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  5</a:t>
            </a:r>
            <a:endParaRPr lang="en-CA" sz="1600" dirty="0"/>
          </a:p>
        </p:txBody>
      </p:sp>
      <p:sp>
        <p:nvSpPr>
          <p:cNvPr id="27" name="Cube 26"/>
          <p:cNvSpPr/>
          <p:nvPr/>
        </p:nvSpPr>
        <p:spPr>
          <a:xfrm>
            <a:off x="5146954" y="3260091"/>
            <a:ext cx="640769" cy="90575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/>
          <p:cNvSpPr txBox="1"/>
          <p:nvPr/>
        </p:nvSpPr>
        <p:spPr>
          <a:xfrm>
            <a:off x="5744547" y="339925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8</a:t>
            </a:r>
            <a:endParaRPr lang="en-CA" sz="1600" dirty="0"/>
          </a:p>
        </p:txBody>
      </p:sp>
      <p:sp>
        <p:nvSpPr>
          <p:cNvPr id="29" name="TextBox 28"/>
          <p:cNvSpPr txBox="1"/>
          <p:nvPr/>
        </p:nvSpPr>
        <p:spPr>
          <a:xfrm rot="18738449">
            <a:off x="5590318" y="3927955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8</a:t>
            </a:r>
            <a:endParaRPr lang="en-CA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4978864" y="413039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  4</a:t>
            </a:r>
            <a:endParaRPr lang="en-CA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2002908" y="5640424"/>
            <a:ext cx="5623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dirty="0">
                <a:solidFill>
                  <a:srgbClr val="FF0000"/>
                </a:solidFill>
              </a:rPr>
              <a:t>26x26x3   +    18x18x5     +      8x8x4            +        4</a:t>
            </a:r>
            <a:endParaRPr lang="fr-CA" sz="3200" b="1" dirty="0">
              <a:solidFill>
                <a:srgbClr val="FF00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844968" y="3718459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310078" y="3713096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408173" y="2102615"/>
            <a:ext cx="178419" cy="3258528"/>
          </a:xfrm>
          <a:prstGeom prst="rect">
            <a:avLst/>
          </a:prstGeom>
          <a:solidFill>
            <a:srgbClr val="00B0F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5579395" y="3739427"/>
            <a:ext cx="752836" cy="10985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6427223" y="2140715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/>
          <p:cNvSpPr/>
          <p:nvPr/>
        </p:nvSpPr>
        <p:spPr>
          <a:xfrm>
            <a:off x="6427223" y="232328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/>
          <p:cNvSpPr/>
          <p:nvPr/>
        </p:nvSpPr>
        <p:spPr>
          <a:xfrm>
            <a:off x="6427223" y="252542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/>
          <p:cNvSpPr/>
          <p:nvPr/>
        </p:nvSpPr>
        <p:spPr>
          <a:xfrm>
            <a:off x="6427223" y="2711412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/>
          <p:cNvSpPr/>
          <p:nvPr/>
        </p:nvSpPr>
        <p:spPr>
          <a:xfrm>
            <a:off x="6427223" y="289397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/>
          <p:cNvSpPr/>
          <p:nvPr/>
        </p:nvSpPr>
        <p:spPr>
          <a:xfrm>
            <a:off x="6427223" y="3096124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/>
          <p:cNvSpPr/>
          <p:nvPr/>
        </p:nvSpPr>
        <p:spPr>
          <a:xfrm>
            <a:off x="6431219" y="327542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/>
          <p:cNvSpPr/>
          <p:nvPr/>
        </p:nvSpPr>
        <p:spPr>
          <a:xfrm>
            <a:off x="6431219" y="345798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/>
          <p:cNvSpPr/>
          <p:nvPr/>
        </p:nvSpPr>
        <p:spPr>
          <a:xfrm>
            <a:off x="6431219" y="366013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/>
          <p:cNvSpPr/>
          <p:nvPr/>
        </p:nvSpPr>
        <p:spPr>
          <a:xfrm>
            <a:off x="6431219" y="385873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/>
          <p:cNvSpPr/>
          <p:nvPr/>
        </p:nvSpPr>
        <p:spPr>
          <a:xfrm>
            <a:off x="6431219" y="404129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/>
          <p:cNvSpPr/>
          <p:nvPr/>
        </p:nvSpPr>
        <p:spPr>
          <a:xfrm>
            <a:off x="6431219" y="424344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/>
          <p:cNvSpPr/>
          <p:nvPr/>
        </p:nvSpPr>
        <p:spPr>
          <a:xfrm>
            <a:off x="6428607" y="445125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/>
          <p:cNvSpPr/>
          <p:nvPr/>
        </p:nvSpPr>
        <p:spPr>
          <a:xfrm>
            <a:off x="6428607" y="463381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/>
          <p:cNvSpPr/>
          <p:nvPr/>
        </p:nvSpPr>
        <p:spPr>
          <a:xfrm>
            <a:off x="6428607" y="483596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/>
          <p:cNvSpPr/>
          <p:nvPr/>
        </p:nvSpPr>
        <p:spPr>
          <a:xfrm>
            <a:off x="6437111" y="500692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/>
          <p:cNvSpPr/>
          <p:nvPr/>
        </p:nvSpPr>
        <p:spPr>
          <a:xfrm>
            <a:off x="6437111" y="5176764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TextBox 58"/>
          <p:cNvSpPr txBox="1"/>
          <p:nvPr/>
        </p:nvSpPr>
        <p:spPr>
          <a:xfrm>
            <a:off x="6359645" y="531712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1</a:t>
            </a:r>
            <a:endParaRPr lang="en-CA" sz="1600" dirty="0"/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8182643" y="2961231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7237204" y="2793209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8178772" y="3506926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8208725" y="4021658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8220372" y="4594777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Explosion 1 3"/>
          <p:cNvSpPr/>
          <p:nvPr/>
        </p:nvSpPr>
        <p:spPr>
          <a:xfrm>
            <a:off x="7110572" y="-65047"/>
            <a:ext cx="2427428" cy="1889163"/>
          </a:xfrm>
          <a:custGeom>
            <a:avLst/>
            <a:gdLst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7312 w 21600"/>
              <a:gd name="connsiteY22" fmla="*/ 6320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800 w 21600"/>
              <a:gd name="connsiteY24" fmla="*/ 5800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00" h="21600">
                <a:moveTo>
                  <a:pt x="10332" y="2735"/>
                </a:moveTo>
                <a:lnTo>
                  <a:pt x="14522" y="0"/>
                </a:lnTo>
                <a:cubicBezTo>
                  <a:pt x="14400" y="1775"/>
                  <a:pt x="14532" y="2889"/>
                  <a:pt x="14835" y="4724"/>
                </a:cubicBezTo>
                <a:lnTo>
                  <a:pt x="18380" y="4457"/>
                </a:lnTo>
                <a:lnTo>
                  <a:pt x="17765" y="6894"/>
                </a:lnTo>
                <a:lnTo>
                  <a:pt x="21097" y="8137"/>
                </a:lnTo>
                <a:lnTo>
                  <a:pt x="17777" y="11076"/>
                </a:lnTo>
                <a:lnTo>
                  <a:pt x="21600" y="13290"/>
                </a:lnTo>
                <a:lnTo>
                  <a:pt x="16837" y="12942"/>
                </a:lnTo>
                <a:lnTo>
                  <a:pt x="18145" y="18095"/>
                </a:lnTo>
                <a:lnTo>
                  <a:pt x="14063" y="15118"/>
                </a:lnTo>
                <a:lnTo>
                  <a:pt x="13247" y="19737"/>
                </a:lnTo>
                <a:lnTo>
                  <a:pt x="10362" y="17639"/>
                </a:lnTo>
                <a:lnTo>
                  <a:pt x="8485" y="21600"/>
                </a:lnTo>
                <a:cubicBezTo>
                  <a:pt x="8228" y="19609"/>
                  <a:pt x="7207" y="19421"/>
                  <a:pt x="6950" y="17430"/>
                </a:cubicBezTo>
                <a:lnTo>
                  <a:pt x="4762" y="17617"/>
                </a:lnTo>
                <a:lnTo>
                  <a:pt x="4306" y="14117"/>
                </a:lnTo>
                <a:lnTo>
                  <a:pt x="135" y="14587"/>
                </a:lnTo>
                <a:lnTo>
                  <a:pt x="2914" y="10753"/>
                </a:lnTo>
                <a:lnTo>
                  <a:pt x="0" y="8615"/>
                </a:lnTo>
                <a:lnTo>
                  <a:pt x="4627" y="7617"/>
                </a:lnTo>
                <a:lnTo>
                  <a:pt x="370" y="2295"/>
                </a:lnTo>
                <a:lnTo>
                  <a:pt x="6462" y="3856"/>
                </a:lnTo>
                <a:lnTo>
                  <a:pt x="7417" y="853"/>
                </a:lnTo>
                <a:lnTo>
                  <a:pt x="10332" y="2735"/>
                </a:lnTo>
                <a:close/>
              </a:path>
            </a:pathLst>
          </a:custGeom>
          <a:solidFill>
            <a:srgbClr val="FFFF66"/>
          </a:solidFill>
          <a:ln>
            <a:solidFill>
              <a:srgbClr val="FF000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i="1" dirty="0">
                <a:solidFill>
                  <a:srgbClr val="C00000"/>
                </a:solidFill>
              </a:rPr>
              <a:t>Cross-</a:t>
            </a:r>
            <a:r>
              <a:rPr lang="fr-CA" b="1" i="1" dirty="0" err="1">
                <a:solidFill>
                  <a:srgbClr val="C00000"/>
                </a:solidFill>
              </a:rPr>
              <a:t>entropy</a:t>
            </a:r>
            <a:endParaRPr lang="fr-CA" b="1" i="1" dirty="0">
              <a:solidFill>
                <a:srgbClr val="C00000"/>
              </a:solidFill>
            </a:endParaRPr>
          </a:p>
          <a:p>
            <a:pPr algn="ctr"/>
            <a:r>
              <a:rPr lang="fr-CA" b="1" i="1" err="1">
                <a:solidFill>
                  <a:srgbClr val="C00000"/>
                </a:solidFill>
              </a:rPr>
              <a:t>loss</a:t>
            </a:r>
            <a:endParaRPr lang="en-US" b="1" i="1">
              <a:solidFill>
                <a:srgbClr val="C00000"/>
              </a:solidFill>
            </a:endParaRPr>
          </a:p>
        </p:txBody>
      </p:sp>
      <p:cxnSp>
        <p:nvCxnSpPr>
          <p:cNvPr id="8" name="Straight Arrow Connector 7"/>
          <p:cNvCxnSpPr>
            <a:stCxn id="6" idx="6"/>
            <a:endCxn id="61" idx="2"/>
          </p:cNvCxnSpPr>
          <p:nvPr/>
        </p:nvCxnSpPr>
        <p:spPr>
          <a:xfrm>
            <a:off x="6559550" y="2200658"/>
            <a:ext cx="677654" cy="760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7244876" y="3343742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/>
          <p:cNvSpPr/>
          <p:nvPr/>
        </p:nvSpPr>
        <p:spPr>
          <a:xfrm>
            <a:off x="7258056" y="3877070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/>
          <p:cNvSpPr/>
          <p:nvPr/>
        </p:nvSpPr>
        <p:spPr>
          <a:xfrm>
            <a:off x="7272769" y="4417658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1" name="Straight Arrow Connector 80"/>
          <p:cNvCxnSpPr>
            <a:stCxn id="42" idx="6"/>
            <a:endCxn id="61" idx="2"/>
          </p:cNvCxnSpPr>
          <p:nvPr/>
        </p:nvCxnSpPr>
        <p:spPr>
          <a:xfrm>
            <a:off x="6559550" y="2383224"/>
            <a:ext cx="677654" cy="578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3" idx="6"/>
            <a:endCxn id="61" idx="2"/>
          </p:cNvCxnSpPr>
          <p:nvPr/>
        </p:nvCxnSpPr>
        <p:spPr>
          <a:xfrm>
            <a:off x="6559550" y="2585370"/>
            <a:ext cx="677654" cy="375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4" idx="6"/>
            <a:endCxn id="61" idx="2"/>
          </p:cNvCxnSpPr>
          <p:nvPr/>
        </p:nvCxnSpPr>
        <p:spPr>
          <a:xfrm>
            <a:off x="6559550" y="2771355"/>
            <a:ext cx="677654" cy="18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6" idx="6"/>
            <a:endCxn id="78" idx="2"/>
          </p:cNvCxnSpPr>
          <p:nvPr/>
        </p:nvCxnSpPr>
        <p:spPr>
          <a:xfrm>
            <a:off x="6559550" y="2200658"/>
            <a:ext cx="685326" cy="1311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42" idx="6"/>
            <a:endCxn id="78" idx="2"/>
          </p:cNvCxnSpPr>
          <p:nvPr/>
        </p:nvCxnSpPr>
        <p:spPr>
          <a:xfrm>
            <a:off x="6559550" y="2383224"/>
            <a:ext cx="685326" cy="1128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43" idx="6"/>
            <a:endCxn id="78" idx="2"/>
          </p:cNvCxnSpPr>
          <p:nvPr/>
        </p:nvCxnSpPr>
        <p:spPr>
          <a:xfrm>
            <a:off x="6559550" y="2585370"/>
            <a:ext cx="685326" cy="92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44" idx="6"/>
            <a:endCxn id="78" idx="2"/>
          </p:cNvCxnSpPr>
          <p:nvPr/>
        </p:nvCxnSpPr>
        <p:spPr>
          <a:xfrm>
            <a:off x="6559550" y="2771355"/>
            <a:ext cx="685326" cy="740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42" idx="6"/>
          </p:cNvCxnSpPr>
          <p:nvPr/>
        </p:nvCxnSpPr>
        <p:spPr>
          <a:xfrm>
            <a:off x="6559550" y="2383224"/>
            <a:ext cx="706107" cy="1674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6" idx="6"/>
          </p:cNvCxnSpPr>
          <p:nvPr/>
        </p:nvCxnSpPr>
        <p:spPr>
          <a:xfrm>
            <a:off x="6559550" y="2200658"/>
            <a:ext cx="706107" cy="185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44" idx="6"/>
          </p:cNvCxnSpPr>
          <p:nvPr/>
        </p:nvCxnSpPr>
        <p:spPr>
          <a:xfrm>
            <a:off x="6559550" y="2771355"/>
            <a:ext cx="706107" cy="1286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43" idx="6"/>
          </p:cNvCxnSpPr>
          <p:nvPr/>
        </p:nvCxnSpPr>
        <p:spPr>
          <a:xfrm>
            <a:off x="6559550" y="2585370"/>
            <a:ext cx="706107" cy="1472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endCxn id="80" idx="2"/>
          </p:cNvCxnSpPr>
          <p:nvPr/>
        </p:nvCxnSpPr>
        <p:spPr>
          <a:xfrm>
            <a:off x="6576263" y="2233845"/>
            <a:ext cx="696506" cy="2351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43" idx="6"/>
            <a:endCxn id="80" idx="2"/>
          </p:cNvCxnSpPr>
          <p:nvPr/>
        </p:nvCxnSpPr>
        <p:spPr>
          <a:xfrm>
            <a:off x="6559550" y="2585370"/>
            <a:ext cx="713219" cy="2000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44" idx="6"/>
            <a:endCxn id="80" idx="2"/>
          </p:cNvCxnSpPr>
          <p:nvPr/>
        </p:nvCxnSpPr>
        <p:spPr>
          <a:xfrm>
            <a:off x="6559550" y="2771355"/>
            <a:ext cx="713219" cy="18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42" idx="6"/>
            <a:endCxn id="80" idx="2"/>
          </p:cNvCxnSpPr>
          <p:nvPr/>
        </p:nvCxnSpPr>
        <p:spPr>
          <a:xfrm>
            <a:off x="6559550" y="2383224"/>
            <a:ext cx="713219" cy="2202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endCxn id="80" idx="2"/>
          </p:cNvCxnSpPr>
          <p:nvPr/>
        </p:nvCxnSpPr>
        <p:spPr>
          <a:xfrm flipV="1">
            <a:off x="6552613" y="4585680"/>
            <a:ext cx="720156" cy="77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endCxn id="80" idx="2"/>
          </p:cNvCxnSpPr>
          <p:nvPr/>
        </p:nvCxnSpPr>
        <p:spPr>
          <a:xfrm flipV="1">
            <a:off x="6552613" y="4585680"/>
            <a:ext cx="720156" cy="259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endCxn id="80" idx="2"/>
          </p:cNvCxnSpPr>
          <p:nvPr/>
        </p:nvCxnSpPr>
        <p:spPr>
          <a:xfrm flipV="1">
            <a:off x="6552613" y="4585680"/>
            <a:ext cx="720156" cy="461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80" idx="2"/>
          </p:cNvCxnSpPr>
          <p:nvPr/>
        </p:nvCxnSpPr>
        <p:spPr>
          <a:xfrm flipV="1">
            <a:off x="6552613" y="4585680"/>
            <a:ext cx="720156" cy="64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79" idx="2"/>
          </p:cNvCxnSpPr>
          <p:nvPr/>
        </p:nvCxnSpPr>
        <p:spPr>
          <a:xfrm flipV="1">
            <a:off x="6552613" y="4045092"/>
            <a:ext cx="705443" cy="617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endCxn id="79" idx="2"/>
          </p:cNvCxnSpPr>
          <p:nvPr/>
        </p:nvCxnSpPr>
        <p:spPr>
          <a:xfrm flipV="1">
            <a:off x="6552613" y="4045092"/>
            <a:ext cx="705443" cy="800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endCxn id="79" idx="2"/>
          </p:cNvCxnSpPr>
          <p:nvPr/>
        </p:nvCxnSpPr>
        <p:spPr>
          <a:xfrm flipV="1">
            <a:off x="6552613" y="4045092"/>
            <a:ext cx="705443" cy="1002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endCxn id="79" idx="2"/>
          </p:cNvCxnSpPr>
          <p:nvPr/>
        </p:nvCxnSpPr>
        <p:spPr>
          <a:xfrm flipV="1">
            <a:off x="6552613" y="4045092"/>
            <a:ext cx="705443" cy="1188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endCxn id="78" idx="2"/>
          </p:cNvCxnSpPr>
          <p:nvPr/>
        </p:nvCxnSpPr>
        <p:spPr>
          <a:xfrm flipV="1">
            <a:off x="6552613" y="3511764"/>
            <a:ext cx="692263" cy="1333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endCxn id="78" idx="2"/>
          </p:cNvCxnSpPr>
          <p:nvPr/>
        </p:nvCxnSpPr>
        <p:spPr>
          <a:xfrm flipV="1">
            <a:off x="6552613" y="3511764"/>
            <a:ext cx="692263" cy="1150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endCxn id="78" idx="2"/>
          </p:cNvCxnSpPr>
          <p:nvPr/>
        </p:nvCxnSpPr>
        <p:spPr>
          <a:xfrm flipV="1">
            <a:off x="6552613" y="3511764"/>
            <a:ext cx="692263" cy="172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78" idx="2"/>
          </p:cNvCxnSpPr>
          <p:nvPr/>
        </p:nvCxnSpPr>
        <p:spPr>
          <a:xfrm flipV="1">
            <a:off x="6552613" y="3511764"/>
            <a:ext cx="692263" cy="153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endCxn id="61" idx="2"/>
          </p:cNvCxnSpPr>
          <p:nvPr/>
        </p:nvCxnSpPr>
        <p:spPr>
          <a:xfrm flipV="1">
            <a:off x="6569326" y="2961231"/>
            <a:ext cx="667878" cy="173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endCxn id="61" idx="2"/>
          </p:cNvCxnSpPr>
          <p:nvPr/>
        </p:nvCxnSpPr>
        <p:spPr>
          <a:xfrm flipV="1">
            <a:off x="6552613" y="2961231"/>
            <a:ext cx="684591" cy="2086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endCxn id="61" idx="2"/>
          </p:cNvCxnSpPr>
          <p:nvPr/>
        </p:nvCxnSpPr>
        <p:spPr>
          <a:xfrm flipV="1">
            <a:off x="6552613" y="2961231"/>
            <a:ext cx="684591" cy="2272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endCxn id="61" idx="2"/>
          </p:cNvCxnSpPr>
          <p:nvPr/>
        </p:nvCxnSpPr>
        <p:spPr>
          <a:xfrm flipV="1">
            <a:off x="6552613" y="2961231"/>
            <a:ext cx="684591" cy="1884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 rot="16200000">
            <a:off x="6416054" y="3540075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(…)</a:t>
            </a:r>
            <a:endParaRPr lang="en-CA" sz="1600" dirty="0"/>
          </a:p>
        </p:txBody>
      </p:sp>
      <p:sp>
        <p:nvSpPr>
          <p:cNvPr id="3" name="Rounded Rectangle 2"/>
          <p:cNvSpPr/>
          <p:nvPr/>
        </p:nvSpPr>
        <p:spPr>
          <a:xfrm>
            <a:off x="7831109" y="2645312"/>
            <a:ext cx="350559" cy="219999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CA" sz="1800" dirty="0">
                <a:solidFill>
                  <a:schemeClr val="tx1"/>
                </a:solidFill>
              </a:rPr>
              <a:t>SOFTMAX</a:t>
            </a:r>
            <a:endParaRPr lang="en-CA" sz="1800" dirty="0">
              <a:solidFill>
                <a:schemeClr val="tx1"/>
              </a:solidFill>
            </a:endParaRPr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7585396" y="2957104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7581525" y="3502799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V="1">
            <a:off x="7611478" y="4017531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7623125" y="4590650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3082759"/>
              </p:ext>
            </p:extLst>
          </p:nvPr>
        </p:nvGraphicFramePr>
        <p:xfrm>
          <a:off x="8416735" y="2805489"/>
          <a:ext cx="668997" cy="323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37" name="Equation" r:id="rId3" imgW="495000" imgH="241200" progId="Equation.3">
                  <p:embed/>
                </p:oleObj>
              </mc:Choice>
              <mc:Fallback>
                <p:oleObj name="Equation" r:id="rId3" imgW="495000" imgH="241200" progId="Equation.3">
                  <p:embed/>
                  <p:pic>
                    <p:nvPicPr>
                      <p:cNvPr id="10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16735" y="2805489"/>
                        <a:ext cx="668997" cy="3237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1613579"/>
              </p:ext>
            </p:extLst>
          </p:nvPr>
        </p:nvGraphicFramePr>
        <p:xfrm>
          <a:off x="8458244" y="3326146"/>
          <a:ext cx="63341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38" name="Equation" r:id="rId5" imgW="469800" imgH="241200" progId="Equation.3">
                  <p:embed/>
                </p:oleObj>
              </mc:Choice>
              <mc:Fallback>
                <p:oleObj name="Equation" r:id="rId5" imgW="469800" imgH="241200" progId="Equation.3">
                  <p:embed/>
                  <p:pic>
                    <p:nvPicPr>
                      <p:cNvPr id="11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8244" y="3326146"/>
                        <a:ext cx="633412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9176778"/>
              </p:ext>
            </p:extLst>
          </p:nvPr>
        </p:nvGraphicFramePr>
        <p:xfrm>
          <a:off x="8458741" y="3862882"/>
          <a:ext cx="668997" cy="323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39" name="Equation" r:id="rId7" imgW="495000" imgH="241200" progId="Equation.3">
                  <p:embed/>
                </p:oleObj>
              </mc:Choice>
              <mc:Fallback>
                <p:oleObj name="Equation" r:id="rId7" imgW="495000" imgH="241200" progId="Equation.3">
                  <p:embed/>
                  <p:pic>
                    <p:nvPicPr>
                      <p:cNvPr id="11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8741" y="3862882"/>
                        <a:ext cx="668997" cy="3237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6260028"/>
              </p:ext>
            </p:extLst>
          </p:nvPr>
        </p:nvGraphicFramePr>
        <p:xfrm>
          <a:off x="8486819" y="4410409"/>
          <a:ext cx="65087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40" name="Equation" r:id="rId9" imgW="482400" imgH="241200" progId="Equation.3">
                  <p:embed/>
                </p:oleObj>
              </mc:Choice>
              <mc:Fallback>
                <p:oleObj name="Equation" r:id="rId9" imgW="482400" imgH="241200" progId="Equation.3">
                  <p:embed/>
                  <p:pic>
                    <p:nvPicPr>
                      <p:cNvPr id="11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86819" y="4410409"/>
                        <a:ext cx="650875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" name="TextBox 112"/>
          <p:cNvSpPr txBox="1"/>
          <p:nvPr/>
        </p:nvSpPr>
        <p:spPr>
          <a:xfrm>
            <a:off x="5940757" y="2955371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256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7147662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26841" y="172625"/>
            <a:ext cx="88479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Image RGB : couche 1 : 3 filtres de taille 7x7</a:t>
            </a:r>
          </a:p>
          <a:p>
            <a:r>
              <a:rPr lang="fr-CA" dirty="0"/>
              <a:t>	          couche 2 : 5 filtres de taille 9x9</a:t>
            </a:r>
          </a:p>
          <a:p>
            <a:r>
              <a:rPr lang="fr-CA" dirty="0"/>
              <a:t>                      couche 3 : 4 filtres de taille 11x11</a:t>
            </a:r>
          </a:p>
          <a:p>
            <a:r>
              <a:rPr lang="fr-CA" dirty="0"/>
              <a:t>	          convolution « </a:t>
            </a:r>
            <a:r>
              <a:rPr lang="fr-CA" i="1" dirty="0" err="1"/>
              <a:t>valid</a:t>
            </a:r>
            <a:r>
              <a:rPr lang="fr-CA" dirty="0"/>
              <a:t> »</a:t>
            </a:r>
            <a:endParaRPr lang="fr-CA" b="1"/>
          </a:p>
          <a:p>
            <a:r>
              <a:rPr lang="fr-CA" b="1" dirty="0"/>
              <a:t>	          4 classes de sortie</a:t>
            </a:r>
          </a:p>
        </p:txBody>
      </p:sp>
      <p:sp>
        <p:nvSpPr>
          <p:cNvPr id="10" name="Cube 9"/>
          <p:cNvSpPr/>
          <p:nvPr/>
        </p:nvSpPr>
        <p:spPr>
          <a:xfrm>
            <a:off x="775526" y="2283851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1872343" y="300974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32</a:t>
            </a:r>
            <a:endParaRPr lang="en-CA" sz="1600" dirty="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333337" y="461067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32</a:t>
            </a:r>
            <a:endParaRPr lang="en-CA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43100" y="515762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  3</a:t>
            </a:r>
            <a:endParaRPr lang="en-CA" sz="1600" dirty="0"/>
          </a:p>
        </p:txBody>
      </p:sp>
      <p:sp>
        <p:nvSpPr>
          <p:cNvPr id="14" name="Cube 13"/>
          <p:cNvSpPr/>
          <p:nvPr/>
        </p:nvSpPr>
        <p:spPr>
          <a:xfrm>
            <a:off x="2234040" y="2728695"/>
            <a:ext cx="798393" cy="1962614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2996915" y="314404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26</a:t>
            </a:r>
            <a:endParaRPr lang="en-CA" sz="1600" dirty="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2694705" y="427191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26</a:t>
            </a:r>
            <a:endParaRPr lang="en-CA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2132888" y="471923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  3</a:t>
            </a:r>
            <a:endParaRPr lang="en-CA" sz="1600" dirty="0"/>
          </a:p>
        </p:txBody>
      </p:sp>
      <p:sp>
        <p:nvSpPr>
          <p:cNvPr id="39" name="Rectangle 38"/>
          <p:cNvSpPr/>
          <p:nvPr/>
        </p:nvSpPr>
        <p:spPr>
          <a:xfrm>
            <a:off x="258276" y="1975412"/>
            <a:ext cx="15263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/>
              <a:t>Image: </a:t>
            </a:r>
            <a:r>
              <a:rPr lang="fr-CA" sz="1600" b="1" dirty="0"/>
              <a:t>32x32x3</a:t>
            </a:r>
          </a:p>
          <a:p>
            <a:r>
              <a:rPr lang="fr-CA" sz="1600" dirty="0"/>
              <a:t>Stride :</a:t>
            </a:r>
            <a:r>
              <a:rPr lang="fr-CA" sz="1600" b="1" dirty="0"/>
              <a:t> 1</a:t>
            </a:r>
            <a:endParaRPr lang="en-CA" sz="1600" b="1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425312" y="3712967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Cube 21"/>
          <p:cNvSpPr/>
          <p:nvPr/>
        </p:nvSpPr>
        <p:spPr>
          <a:xfrm>
            <a:off x="3651445" y="3009741"/>
            <a:ext cx="861600" cy="1358241"/>
          </a:xfrm>
          <a:prstGeom prst="cube">
            <a:avLst>
              <a:gd name="adj" fmla="val 53052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/>
          <p:cNvSpPr txBox="1"/>
          <p:nvPr/>
        </p:nvSpPr>
        <p:spPr>
          <a:xfrm>
            <a:off x="4470096" y="319424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18</a:t>
            </a:r>
            <a:endParaRPr lang="en-CA" sz="1600" dirty="0"/>
          </a:p>
        </p:txBody>
      </p:sp>
      <p:sp>
        <p:nvSpPr>
          <p:cNvPr id="24" name="TextBox 23"/>
          <p:cNvSpPr txBox="1"/>
          <p:nvPr/>
        </p:nvSpPr>
        <p:spPr>
          <a:xfrm rot="18738449">
            <a:off x="4280167" y="404892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18</a:t>
            </a:r>
            <a:endParaRPr lang="en-CA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3633393" y="445641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  5</a:t>
            </a:r>
            <a:endParaRPr lang="en-CA" sz="1600" dirty="0"/>
          </a:p>
        </p:txBody>
      </p:sp>
      <p:sp>
        <p:nvSpPr>
          <p:cNvPr id="27" name="Cube 26"/>
          <p:cNvSpPr/>
          <p:nvPr/>
        </p:nvSpPr>
        <p:spPr>
          <a:xfrm>
            <a:off x="5146954" y="3260091"/>
            <a:ext cx="640769" cy="90575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/>
          <p:cNvSpPr txBox="1"/>
          <p:nvPr/>
        </p:nvSpPr>
        <p:spPr>
          <a:xfrm>
            <a:off x="5744547" y="339925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8</a:t>
            </a:r>
            <a:endParaRPr lang="en-CA" sz="1600" dirty="0"/>
          </a:p>
        </p:txBody>
      </p:sp>
      <p:sp>
        <p:nvSpPr>
          <p:cNvPr id="29" name="TextBox 28"/>
          <p:cNvSpPr txBox="1"/>
          <p:nvPr/>
        </p:nvSpPr>
        <p:spPr>
          <a:xfrm rot="18738449">
            <a:off x="5590318" y="3927955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8</a:t>
            </a:r>
            <a:endParaRPr lang="en-CA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4978864" y="413039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  4</a:t>
            </a:r>
            <a:endParaRPr lang="en-CA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630579" y="5735690"/>
            <a:ext cx="3125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600" b="1" dirty="0">
                <a:solidFill>
                  <a:srgbClr val="FF0000"/>
                </a:solidFill>
              </a:rPr>
              <a:t>3,908 neurones</a:t>
            </a:r>
            <a:endParaRPr lang="fr-CA" sz="4800" b="1" dirty="0">
              <a:solidFill>
                <a:srgbClr val="FF00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844968" y="3718459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310078" y="3713096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408173" y="2102615"/>
            <a:ext cx="178419" cy="3258528"/>
          </a:xfrm>
          <a:prstGeom prst="rect">
            <a:avLst/>
          </a:prstGeom>
          <a:solidFill>
            <a:srgbClr val="00B0F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5579395" y="3739427"/>
            <a:ext cx="752836" cy="10985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6427223" y="2140715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/>
          <p:cNvSpPr/>
          <p:nvPr/>
        </p:nvSpPr>
        <p:spPr>
          <a:xfrm>
            <a:off x="6427223" y="232328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/>
          <p:cNvSpPr/>
          <p:nvPr/>
        </p:nvSpPr>
        <p:spPr>
          <a:xfrm>
            <a:off x="6427223" y="252542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/>
          <p:cNvSpPr/>
          <p:nvPr/>
        </p:nvSpPr>
        <p:spPr>
          <a:xfrm>
            <a:off x="6427223" y="2711412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/>
          <p:cNvSpPr/>
          <p:nvPr/>
        </p:nvSpPr>
        <p:spPr>
          <a:xfrm>
            <a:off x="6427223" y="289397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/>
          <p:cNvSpPr/>
          <p:nvPr/>
        </p:nvSpPr>
        <p:spPr>
          <a:xfrm>
            <a:off x="6427223" y="3096124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/>
          <p:cNvSpPr/>
          <p:nvPr/>
        </p:nvSpPr>
        <p:spPr>
          <a:xfrm>
            <a:off x="6431219" y="327542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/>
          <p:cNvSpPr/>
          <p:nvPr/>
        </p:nvSpPr>
        <p:spPr>
          <a:xfrm>
            <a:off x="6431219" y="345798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/>
          <p:cNvSpPr/>
          <p:nvPr/>
        </p:nvSpPr>
        <p:spPr>
          <a:xfrm>
            <a:off x="6431219" y="366013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/>
          <p:cNvSpPr/>
          <p:nvPr/>
        </p:nvSpPr>
        <p:spPr>
          <a:xfrm>
            <a:off x="6431219" y="385873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/>
          <p:cNvSpPr/>
          <p:nvPr/>
        </p:nvSpPr>
        <p:spPr>
          <a:xfrm>
            <a:off x="6431219" y="404129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/>
          <p:cNvSpPr/>
          <p:nvPr/>
        </p:nvSpPr>
        <p:spPr>
          <a:xfrm>
            <a:off x="6431219" y="424344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/>
          <p:cNvSpPr/>
          <p:nvPr/>
        </p:nvSpPr>
        <p:spPr>
          <a:xfrm>
            <a:off x="6428607" y="445125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/>
          <p:cNvSpPr/>
          <p:nvPr/>
        </p:nvSpPr>
        <p:spPr>
          <a:xfrm>
            <a:off x="6428607" y="463381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/>
          <p:cNvSpPr/>
          <p:nvPr/>
        </p:nvSpPr>
        <p:spPr>
          <a:xfrm>
            <a:off x="6428607" y="483596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/>
          <p:cNvSpPr/>
          <p:nvPr/>
        </p:nvSpPr>
        <p:spPr>
          <a:xfrm>
            <a:off x="6437111" y="500692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/>
          <p:cNvSpPr/>
          <p:nvPr/>
        </p:nvSpPr>
        <p:spPr>
          <a:xfrm>
            <a:off x="6437111" y="5176764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TextBox 58"/>
          <p:cNvSpPr txBox="1"/>
          <p:nvPr/>
        </p:nvSpPr>
        <p:spPr>
          <a:xfrm>
            <a:off x="6359645" y="531712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1</a:t>
            </a:r>
            <a:endParaRPr lang="en-CA" sz="1600" dirty="0"/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8182643" y="2961231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7237204" y="2793209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8178772" y="3506926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8208725" y="4021658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8220372" y="4594777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Explosion 1 3"/>
          <p:cNvSpPr/>
          <p:nvPr/>
        </p:nvSpPr>
        <p:spPr>
          <a:xfrm>
            <a:off x="7110572" y="-65047"/>
            <a:ext cx="2427428" cy="1889163"/>
          </a:xfrm>
          <a:custGeom>
            <a:avLst/>
            <a:gdLst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7312 w 21600"/>
              <a:gd name="connsiteY22" fmla="*/ 6320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800 w 21600"/>
              <a:gd name="connsiteY24" fmla="*/ 5800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00" h="21600">
                <a:moveTo>
                  <a:pt x="10332" y="2735"/>
                </a:moveTo>
                <a:lnTo>
                  <a:pt x="14522" y="0"/>
                </a:lnTo>
                <a:cubicBezTo>
                  <a:pt x="14400" y="1775"/>
                  <a:pt x="14532" y="2889"/>
                  <a:pt x="14835" y="4724"/>
                </a:cubicBezTo>
                <a:lnTo>
                  <a:pt x="18380" y="4457"/>
                </a:lnTo>
                <a:lnTo>
                  <a:pt x="17765" y="6894"/>
                </a:lnTo>
                <a:lnTo>
                  <a:pt x="21097" y="8137"/>
                </a:lnTo>
                <a:lnTo>
                  <a:pt x="17777" y="11076"/>
                </a:lnTo>
                <a:lnTo>
                  <a:pt x="21600" y="13290"/>
                </a:lnTo>
                <a:lnTo>
                  <a:pt x="16837" y="12942"/>
                </a:lnTo>
                <a:lnTo>
                  <a:pt x="18145" y="18095"/>
                </a:lnTo>
                <a:lnTo>
                  <a:pt x="14063" y="15118"/>
                </a:lnTo>
                <a:lnTo>
                  <a:pt x="13247" y="19737"/>
                </a:lnTo>
                <a:lnTo>
                  <a:pt x="10362" y="17639"/>
                </a:lnTo>
                <a:lnTo>
                  <a:pt x="8485" y="21600"/>
                </a:lnTo>
                <a:cubicBezTo>
                  <a:pt x="8228" y="19609"/>
                  <a:pt x="7207" y="19421"/>
                  <a:pt x="6950" y="17430"/>
                </a:cubicBezTo>
                <a:lnTo>
                  <a:pt x="4762" y="17617"/>
                </a:lnTo>
                <a:lnTo>
                  <a:pt x="4306" y="14117"/>
                </a:lnTo>
                <a:lnTo>
                  <a:pt x="135" y="14587"/>
                </a:lnTo>
                <a:lnTo>
                  <a:pt x="2914" y="10753"/>
                </a:lnTo>
                <a:lnTo>
                  <a:pt x="0" y="8615"/>
                </a:lnTo>
                <a:lnTo>
                  <a:pt x="4627" y="7617"/>
                </a:lnTo>
                <a:lnTo>
                  <a:pt x="370" y="2295"/>
                </a:lnTo>
                <a:lnTo>
                  <a:pt x="6462" y="3856"/>
                </a:lnTo>
                <a:lnTo>
                  <a:pt x="7417" y="853"/>
                </a:lnTo>
                <a:lnTo>
                  <a:pt x="10332" y="2735"/>
                </a:lnTo>
                <a:close/>
              </a:path>
            </a:pathLst>
          </a:custGeom>
          <a:solidFill>
            <a:srgbClr val="FFFF66"/>
          </a:solidFill>
          <a:ln>
            <a:solidFill>
              <a:srgbClr val="FF000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i="1" dirty="0">
                <a:solidFill>
                  <a:srgbClr val="C00000"/>
                </a:solidFill>
              </a:rPr>
              <a:t>Cross-</a:t>
            </a:r>
            <a:r>
              <a:rPr lang="fr-CA" b="1" i="1" dirty="0" err="1">
                <a:solidFill>
                  <a:srgbClr val="C00000"/>
                </a:solidFill>
              </a:rPr>
              <a:t>entropy</a:t>
            </a:r>
            <a:endParaRPr lang="fr-CA" b="1" i="1" dirty="0">
              <a:solidFill>
                <a:srgbClr val="C00000"/>
              </a:solidFill>
            </a:endParaRPr>
          </a:p>
          <a:p>
            <a:pPr algn="ctr"/>
            <a:r>
              <a:rPr lang="fr-CA" b="1" i="1" err="1">
                <a:solidFill>
                  <a:srgbClr val="C00000"/>
                </a:solidFill>
              </a:rPr>
              <a:t>loss</a:t>
            </a:r>
            <a:endParaRPr lang="en-US" b="1" i="1">
              <a:solidFill>
                <a:srgbClr val="C00000"/>
              </a:solidFill>
            </a:endParaRPr>
          </a:p>
        </p:txBody>
      </p:sp>
      <p:cxnSp>
        <p:nvCxnSpPr>
          <p:cNvPr id="8" name="Straight Arrow Connector 7"/>
          <p:cNvCxnSpPr>
            <a:stCxn id="6" idx="6"/>
            <a:endCxn id="61" idx="2"/>
          </p:cNvCxnSpPr>
          <p:nvPr/>
        </p:nvCxnSpPr>
        <p:spPr>
          <a:xfrm>
            <a:off x="6559550" y="2200658"/>
            <a:ext cx="677654" cy="760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7244876" y="3343742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/>
          <p:cNvSpPr/>
          <p:nvPr/>
        </p:nvSpPr>
        <p:spPr>
          <a:xfrm>
            <a:off x="7258056" y="3877070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/>
          <p:cNvSpPr/>
          <p:nvPr/>
        </p:nvSpPr>
        <p:spPr>
          <a:xfrm>
            <a:off x="7272769" y="4417658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1" name="Straight Arrow Connector 80"/>
          <p:cNvCxnSpPr>
            <a:stCxn id="42" idx="6"/>
            <a:endCxn id="61" idx="2"/>
          </p:cNvCxnSpPr>
          <p:nvPr/>
        </p:nvCxnSpPr>
        <p:spPr>
          <a:xfrm>
            <a:off x="6559550" y="2383224"/>
            <a:ext cx="677654" cy="578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3" idx="6"/>
            <a:endCxn id="61" idx="2"/>
          </p:cNvCxnSpPr>
          <p:nvPr/>
        </p:nvCxnSpPr>
        <p:spPr>
          <a:xfrm>
            <a:off x="6559550" y="2585370"/>
            <a:ext cx="677654" cy="375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4" idx="6"/>
            <a:endCxn id="61" idx="2"/>
          </p:cNvCxnSpPr>
          <p:nvPr/>
        </p:nvCxnSpPr>
        <p:spPr>
          <a:xfrm>
            <a:off x="6559550" y="2771355"/>
            <a:ext cx="677654" cy="18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6" idx="6"/>
            <a:endCxn id="78" idx="2"/>
          </p:cNvCxnSpPr>
          <p:nvPr/>
        </p:nvCxnSpPr>
        <p:spPr>
          <a:xfrm>
            <a:off x="6559550" y="2200658"/>
            <a:ext cx="685326" cy="1311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42" idx="6"/>
            <a:endCxn id="78" idx="2"/>
          </p:cNvCxnSpPr>
          <p:nvPr/>
        </p:nvCxnSpPr>
        <p:spPr>
          <a:xfrm>
            <a:off x="6559550" y="2383224"/>
            <a:ext cx="685326" cy="1128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43" idx="6"/>
            <a:endCxn id="78" idx="2"/>
          </p:cNvCxnSpPr>
          <p:nvPr/>
        </p:nvCxnSpPr>
        <p:spPr>
          <a:xfrm>
            <a:off x="6559550" y="2585370"/>
            <a:ext cx="685326" cy="92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44" idx="6"/>
            <a:endCxn id="78" idx="2"/>
          </p:cNvCxnSpPr>
          <p:nvPr/>
        </p:nvCxnSpPr>
        <p:spPr>
          <a:xfrm>
            <a:off x="6559550" y="2771355"/>
            <a:ext cx="685326" cy="740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42" idx="6"/>
          </p:cNvCxnSpPr>
          <p:nvPr/>
        </p:nvCxnSpPr>
        <p:spPr>
          <a:xfrm>
            <a:off x="6559550" y="2383224"/>
            <a:ext cx="706107" cy="1674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6" idx="6"/>
          </p:cNvCxnSpPr>
          <p:nvPr/>
        </p:nvCxnSpPr>
        <p:spPr>
          <a:xfrm>
            <a:off x="6559550" y="2200658"/>
            <a:ext cx="706107" cy="185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44" idx="6"/>
          </p:cNvCxnSpPr>
          <p:nvPr/>
        </p:nvCxnSpPr>
        <p:spPr>
          <a:xfrm>
            <a:off x="6559550" y="2771355"/>
            <a:ext cx="706107" cy="1286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43" idx="6"/>
          </p:cNvCxnSpPr>
          <p:nvPr/>
        </p:nvCxnSpPr>
        <p:spPr>
          <a:xfrm>
            <a:off x="6559550" y="2585370"/>
            <a:ext cx="706107" cy="1472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endCxn id="80" idx="2"/>
          </p:cNvCxnSpPr>
          <p:nvPr/>
        </p:nvCxnSpPr>
        <p:spPr>
          <a:xfrm>
            <a:off x="6576263" y="2233845"/>
            <a:ext cx="696506" cy="2351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43" idx="6"/>
            <a:endCxn id="80" idx="2"/>
          </p:cNvCxnSpPr>
          <p:nvPr/>
        </p:nvCxnSpPr>
        <p:spPr>
          <a:xfrm>
            <a:off x="6559550" y="2585370"/>
            <a:ext cx="713219" cy="2000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44" idx="6"/>
            <a:endCxn id="80" idx="2"/>
          </p:cNvCxnSpPr>
          <p:nvPr/>
        </p:nvCxnSpPr>
        <p:spPr>
          <a:xfrm>
            <a:off x="6559550" y="2771355"/>
            <a:ext cx="713219" cy="18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42" idx="6"/>
            <a:endCxn id="80" idx="2"/>
          </p:cNvCxnSpPr>
          <p:nvPr/>
        </p:nvCxnSpPr>
        <p:spPr>
          <a:xfrm>
            <a:off x="6559550" y="2383224"/>
            <a:ext cx="713219" cy="2202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endCxn id="80" idx="2"/>
          </p:cNvCxnSpPr>
          <p:nvPr/>
        </p:nvCxnSpPr>
        <p:spPr>
          <a:xfrm flipV="1">
            <a:off x="6552613" y="4585680"/>
            <a:ext cx="720156" cy="77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endCxn id="80" idx="2"/>
          </p:cNvCxnSpPr>
          <p:nvPr/>
        </p:nvCxnSpPr>
        <p:spPr>
          <a:xfrm flipV="1">
            <a:off x="6552613" y="4585680"/>
            <a:ext cx="720156" cy="259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endCxn id="80" idx="2"/>
          </p:cNvCxnSpPr>
          <p:nvPr/>
        </p:nvCxnSpPr>
        <p:spPr>
          <a:xfrm flipV="1">
            <a:off x="6552613" y="4585680"/>
            <a:ext cx="720156" cy="461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80" idx="2"/>
          </p:cNvCxnSpPr>
          <p:nvPr/>
        </p:nvCxnSpPr>
        <p:spPr>
          <a:xfrm flipV="1">
            <a:off x="6552613" y="4585680"/>
            <a:ext cx="720156" cy="64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79" idx="2"/>
          </p:cNvCxnSpPr>
          <p:nvPr/>
        </p:nvCxnSpPr>
        <p:spPr>
          <a:xfrm flipV="1">
            <a:off x="6552613" y="4045092"/>
            <a:ext cx="705443" cy="617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endCxn id="79" idx="2"/>
          </p:cNvCxnSpPr>
          <p:nvPr/>
        </p:nvCxnSpPr>
        <p:spPr>
          <a:xfrm flipV="1">
            <a:off x="6552613" y="4045092"/>
            <a:ext cx="705443" cy="800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endCxn id="79" idx="2"/>
          </p:cNvCxnSpPr>
          <p:nvPr/>
        </p:nvCxnSpPr>
        <p:spPr>
          <a:xfrm flipV="1">
            <a:off x="6552613" y="4045092"/>
            <a:ext cx="705443" cy="1002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endCxn id="79" idx="2"/>
          </p:cNvCxnSpPr>
          <p:nvPr/>
        </p:nvCxnSpPr>
        <p:spPr>
          <a:xfrm flipV="1">
            <a:off x="6552613" y="4045092"/>
            <a:ext cx="705443" cy="1188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endCxn id="78" idx="2"/>
          </p:cNvCxnSpPr>
          <p:nvPr/>
        </p:nvCxnSpPr>
        <p:spPr>
          <a:xfrm flipV="1">
            <a:off x="6552613" y="3511764"/>
            <a:ext cx="692263" cy="1333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endCxn id="78" idx="2"/>
          </p:cNvCxnSpPr>
          <p:nvPr/>
        </p:nvCxnSpPr>
        <p:spPr>
          <a:xfrm flipV="1">
            <a:off x="6552613" y="3511764"/>
            <a:ext cx="692263" cy="1150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endCxn id="78" idx="2"/>
          </p:cNvCxnSpPr>
          <p:nvPr/>
        </p:nvCxnSpPr>
        <p:spPr>
          <a:xfrm flipV="1">
            <a:off x="6552613" y="3511764"/>
            <a:ext cx="692263" cy="172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78" idx="2"/>
          </p:cNvCxnSpPr>
          <p:nvPr/>
        </p:nvCxnSpPr>
        <p:spPr>
          <a:xfrm flipV="1">
            <a:off x="6552613" y="3511764"/>
            <a:ext cx="692263" cy="153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endCxn id="61" idx="2"/>
          </p:cNvCxnSpPr>
          <p:nvPr/>
        </p:nvCxnSpPr>
        <p:spPr>
          <a:xfrm flipV="1">
            <a:off x="6569326" y="2961231"/>
            <a:ext cx="667878" cy="173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endCxn id="61" idx="2"/>
          </p:cNvCxnSpPr>
          <p:nvPr/>
        </p:nvCxnSpPr>
        <p:spPr>
          <a:xfrm flipV="1">
            <a:off x="6552613" y="2961231"/>
            <a:ext cx="684591" cy="2086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endCxn id="61" idx="2"/>
          </p:cNvCxnSpPr>
          <p:nvPr/>
        </p:nvCxnSpPr>
        <p:spPr>
          <a:xfrm flipV="1">
            <a:off x="6552613" y="2961231"/>
            <a:ext cx="684591" cy="2272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endCxn id="61" idx="2"/>
          </p:cNvCxnSpPr>
          <p:nvPr/>
        </p:nvCxnSpPr>
        <p:spPr>
          <a:xfrm flipV="1">
            <a:off x="6552613" y="2961231"/>
            <a:ext cx="684591" cy="1884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 rot="16200000">
            <a:off x="6416054" y="3540075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(…)</a:t>
            </a:r>
            <a:endParaRPr lang="en-CA" sz="1600" dirty="0"/>
          </a:p>
        </p:txBody>
      </p:sp>
      <p:sp>
        <p:nvSpPr>
          <p:cNvPr id="3" name="Rounded Rectangle 2"/>
          <p:cNvSpPr/>
          <p:nvPr/>
        </p:nvSpPr>
        <p:spPr>
          <a:xfrm>
            <a:off x="7831109" y="2645312"/>
            <a:ext cx="350559" cy="219999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CA" sz="1800" dirty="0">
                <a:solidFill>
                  <a:schemeClr val="tx1"/>
                </a:solidFill>
              </a:rPr>
              <a:t>SOFTMAX</a:t>
            </a:r>
            <a:endParaRPr lang="en-CA" sz="1800" dirty="0">
              <a:solidFill>
                <a:schemeClr val="tx1"/>
              </a:solidFill>
            </a:endParaRPr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7585396" y="2957104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7581525" y="3502799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V="1">
            <a:off x="7611478" y="4017531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7623125" y="4590650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3082759"/>
              </p:ext>
            </p:extLst>
          </p:nvPr>
        </p:nvGraphicFramePr>
        <p:xfrm>
          <a:off x="8416735" y="2805489"/>
          <a:ext cx="668997" cy="323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61" name="Equation" r:id="rId3" imgW="495000" imgH="241200" progId="Equation.3">
                  <p:embed/>
                </p:oleObj>
              </mc:Choice>
              <mc:Fallback>
                <p:oleObj name="Equation" r:id="rId3" imgW="495000" imgH="241200" progId="Equation.3">
                  <p:embed/>
                  <p:pic>
                    <p:nvPicPr>
                      <p:cNvPr id="10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16735" y="2805489"/>
                        <a:ext cx="668997" cy="3237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1613579"/>
              </p:ext>
            </p:extLst>
          </p:nvPr>
        </p:nvGraphicFramePr>
        <p:xfrm>
          <a:off x="8458244" y="3326146"/>
          <a:ext cx="63341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62" name="Equation" r:id="rId5" imgW="469800" imgH="241200" progId="Equation.3">
                  <p:embed/>
                </p:oleObj>
              </mc:Choice>
              <mc:Fallback>
                <p:oleObj name="Equation" r:id="rId5" imgW="469800" imgH="241200" progId="Equation.3">
                  <p:embed/>
                  <p:pic>
                    <p:nvPicPr>
                      <p:cNvPr id="11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8244" y="3326146"/>
                        <a:ext cx="633412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9176778"/>
              </p:ext>
            </p:extLst>
          </p:nvPr>
        </p:nvGraphicFramePr>
        <p:xfrm>
          <a:off x="8458741" y="3862882"/>
          <a:ext cx="668997" cy="323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63" name="Equation" r:id="rId7" imgW="495000" imgH="241200" progId="Equation.3">
                  <p:embed/>
                </p:oleObj>
              </mc:Choice>
              <mc:Fallback>
                <p:oleObj name="Equation" r:id="rId7" imgW="495000" imgH="241200" progId="Equation.3">
                  <p:embed/>
                  <p:pic>
                    <p:nvPicPr>
                      <p:cNvPr id="11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8741" y="3862882"/>
                        <a:ext cx="668997" cy="3237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6260028"/>
              </p:ext>
            </p:extLst>
          </p:nvPr>
        </p:nvGraphicFramePr>
        <p:xfrm>
          <a:off x="8486819" y="4410409"/>
          <a:ext cx="65087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64" name="Equation" r:id="rId9" imgW="482400" imgH="241200" progId="Equation.3">
                  <p:embed/>
                </p:oleObj>
              </mc:Choice>
              <mc:Fallback>
                <p:oleObj name="Equation" r:id="rId9" imgW="482400" imgH="241200" progId="Equation.3">
                  <p:embed/>
                  <p:pic>
                    <p:nvPicPr>
                      <p:cNvPr id="11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86819" y="4410409"/>
                        <a:ext cx="650875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" name="TextBox 112"/>
          <p:cNvSpPr txBox="1"/>
          <p:nvPr/>
        </p:nvSpPr>
        <p:spPr>
          <a:xfrm>
            <a:off x="5940757" y="2955371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256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95824856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26841" y="172625"/>
            <a:ext cx="88479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Image RGB : couche 1 : 3 filtres de taille 7x7</a:t>
            </a:r>
          </a:p>
          <a:p>
            <a:r>
              <a:rPr lang="fr-CA" dirty="0"/>
              <a:t>	          couche 2 : 5 filtres de taille 9x9</a:t>
            </a:r>
          </a:p>
          <a:p>
            <a:r>
              <a:rPr lang="fr-CA" dirty="0"/>
              <a:t>                      couche 3 : 4 filtres de taille 11x11</a:t>
            </a:r>
          </a:p>
          <a:p>
            <a:r>
              <a:rPr lang="fr-CA" dirty="0"/>
              <a:t>	          convolution « </a:t>
            </a:r>
            <a:r>
              <a:rPr lang="fr-CA" i="1" dirty="0" err="1"/>
              <a:t>valid</a:t>
            </a:r>
            <a:r>
              <a:rPr lang="fr-CA" dirty="0"/>
              <a:t> »</a:t>
            </a:r>
            <a:endParaRPr lang="fr-CA" b="1"/>
          </a:p>
          <a:p>
            <a:r>
              <a:rPr lang="fr-CA" b="1" dirty="0"/>
              <a:t>	          4 classes de sortie</a:t>
            </a:r>
          </a:p>
        </p:txBody>
      </p:sp>
      <p:sp>
        <p:nvSpPr>
          <p:cNvPr id="10" name="Cube 9"/>
          <p:cNvSpPr/>
          <p:nvPr/>
        </p:nvSpPr>
        <p:spPr>
          <a:xfrm>
            <a:off x="775526" y="2283851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1872343" y="300974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32</a:t>
            </a:r>
            <a:endParaRPr lang="en-CA" sz="1600" dirty="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333337" y="461067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32</a:t>
            </a:r>
            <a:endParaRPr lang="en-CA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43100" y="515762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  3</a:t>
            </a:r>
            <a:endParaRPr lang="en-CA" sz="1600" dirty="0"/>
          </a:p>
        </p:txBody>
      </p:sp>
      <p:sp>
        <p:nvSpPr>
          <p:cNvPr id="14" name="Cube 13"/>
          <p:cNvSpPr/>
          <p:nvPr/>
        </p:nvSpPr>
        <p:spPr>
          <a:xfrm>
            <a:off x="2234040" y="2728695"/>
            <a:ext cx="798393" cy="1962614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2996915" y="314404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26</a:t>
            </a:r>
            <a:endParaRPr lang="en-CA" sz="1600" dirty="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2694705" y="427191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26</a:t>
            </a:r>
            <a:endParaRPr lang="en-CA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2132888" y="471923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  3</a:t>
            </a:r>
            <a:endParaRPr lang="en-CA" sz="1600" dirty="0"/>
          </a:p>
        </p:txBody>
      </p:sp>
      <p:sp>
        <p:nvSpPr>
          <p:cNvPr id="39" name="Rectangle 38"/>
          <p:cNvSpPr/>
          <p:nvPr/>
        </p:nvSpPr>
        <p:spPr>
          <a:xfrm>
            <a:off x="342533" y="1979261"/>
            <a:ext cx="15263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/>
              <a:t>Image: </a:t>
            </a:r>
            <a:r>
              <a:rPr lang="fr-CA" sz="1600" b="1" dirty="0"/>
              <a:t>32x32x3</a:t>
            </a:r>
          </a:p>
          <a:p>
            <a:r>
              <a:rPr lang="fr-CA" sz="1600" dirty="0"/>
              <a:t>Stride :</a:t>
            </a:r>
            <a:r>
              <a:rPr lang="fr-CA" sz="1600" b="1" dirty="0"/>
              <a:t> 1</a:t>
            </a:r>
            <a:endParaRPr lang="en-CA" sz="1600" b="1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425312" y="3712967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Cube 21"/>
          <p:cNvSpPr/>
          <p:nvPr/>
        </p:nvSpPr>
        <p:spPr>
          <a:xfrm>
            <a:off x="3651445" y="3009741"/>
            <a:ext cx="861600" cy="1358241"/>
          </a:xfrm>
          <a:prstGeom prst="cube">
            <a:avLst>
              <a:gd name="adj" fmla="val 53052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/>
          <p:cNvSpPr txBox="1"/>
          <p:nvPr/>
        </p:nvSpPr>
        <p:spPr>
          <a:xfrm>
            <a:off x="4470096" y="319424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18</a:t>
            </a:r>
            <a:endParaRPr lang="en-CA" sz="1600" dirty="0"/>
          </a:p>
        </p:txBody>
      </p:sp>
      <p:sp>
        <p:nvSpPr>
          <p:cNvPr id="24" name="TextBox 23"/>
          <p:cNvSpPr txBox="1"/>
          <p:nvPr/>
        </p:nvSpPr>
        <p:spPr>
          <a:xfrm rot="18738449">
            <a:off x="4280167" y="404892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18</a:t>
            </a:r>
            <a:endParaRPr lang="en-CA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3633393" y="445641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  5</a:t>
            </a:r>
            <a:endParaRPr lang="en-CA" sz="1600" dirty="0"/>
          </a:p>
        </p:txBody>
      </p:sp>
      <p:sp>
        <p:nvSpPr>
          <p:cNvPr id="27" name="Cube 26"/>
          <p:cNvSpPr/>
          <p:nvPr/>
        </p:nvSpPr>
        <p:spPr>
          <a:xfrm>
            <a:off x="5146954" y="3260091"/>
            <a:ext cx="640769" cy="90575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/>
          <p:cNvSpPr txBox="1"/>
          <p:nvPr/>
        </p:nvSpPr>
        <p:spPr>
          <a:xfrm>
            <a:off x="5744547" y="339925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8</a:t>
            </a:r>
            <a:endParaRPr lang="en-CA" sz="1600" dirty="0"/>
          </a:p>
        </p:txBody>
      </p:sp>
      <p:sp>
        <p:nvSpPr>
          <p:cNvPr id="29" name="TextBox 28"/>
          <p:cNvSpPr txBox="1"/>
          <p:nvPr/>
        </p:nvSpPr>
        <p:spPr>
          <a:xfrm rot="18738449">
            <a:off x="5590318" y="3927955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8</a:t>
            </a:r>
            <a:endParaRPr lang="en-CA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4978864" y="413039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  4</a:t>
            </a:r>
            <a:endParaRPr lang="en-CA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1956917" y="5339245"/>
            <a:ext cx="3743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/>
              <a:t>Nombre total de paramètres?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844968" y="3718459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310078" y="3713096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408173" y="2102615"/>
            <a:ext cx="178419" cy="3258528"/>
          </a:xfrm>
          <a:prstGeom prst="rect">
            <a:avLst/>
          </a:prstGeom>
          <a:solidFill>
            <a:srgbClr val="00B0F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5579395" y="3739427"/>
            <a:ext cx="752836" cy="10985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6427223" y="2140715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/>
          <p:cNvSpPr/>
          <p:nvPr/>
        </p:nvSpPr>
        <p:spPr>
          <a:xfrm>
            <a:off x="6427223" y="232328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/>
          <p:cNvSpPr/>
          <p:nvPr/>
        </p:nvSpPr>
        <p:spPr>
          <a:xfrm>
            <a:off x="6427223" y="252542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/>
          <p:cNvSpPr/>
          <p:nvPr/>
        </p:nvSpPr>
        <p:spPr>
          <a:xfrm>
            <a:off x="6427223" y="2711412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/>
          <p:cNvSpPr/>
          <p:nvPr/>
        </p:nvSpPr>
        <p:spPr>
          <a:xfrm>
            <a:off x="6427223" y="289397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/>
          <p:cNvSpPr/>
          <p:nvPr/>
        </p:nvSpPr>
        <p:spPr>
          <a:xfrm>
            <a:off x="6427223" y="3096124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/>
          <p:cNvSpPr/>
          <p:nvPr/>
        </p:nvSpPr>
        <p:spPr>
          <a:xfrm>
            <a:off x="6431219" y="327542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/>
          <p:cNvSpPr/>
          <p:nvPr/>
        </p:nvSpPr>
        <p:spPr>
          <a:xfrm>
            <a:off x="6431219" y="345798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/>
          <p:cNvSpPr/>
          <p:nvPr/>
        </p:nvSpPr>
        <p:spPr>
          <a:xfrm>
            <a:off x="6431219" y="366013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/>
          <p:cNvSpPr/>
          <p:nvPr/>
        </p:nvSpPr>
        <p:spPr>
          <a:xfrm>
            <a:off x="6431219" y="385873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/>
          <p:cNvSpPr/>
          <p:nvPr/>
        </p:nvSpPr>
        <p:spPr>
          <a:xfrm>
            <a:off x="6431219" y="404129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/>
          <p:cNvSpPr/>
          <p:nvPr/>
        </p:nvSpPr>
        <p:spPr>
          <a:xfrm>
            <a:off x="6431219" y="424344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/>
          <p:cNvSpPr/>
          <p:nvPr/>
        </p:nvSpPr>
        <p:spPr>
          <a:xfrm>
            <a:off x="6428607" y="445125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/>
          <p:cNvSpPr/>
          <p:nvPr/>
        </p:nvSpPr>
        <p:spPr>
          <a:xfrm>
            <a:off x="6428607" y="463381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/>
          <p:cNvSpPr/>
          <p:nvPr/>
        </p:nvSpPr>
        <p:spPr>
          <a:xfrm>
            <a:off x="6428607" y="483596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/>
          <p:cNvSpPr/>
          <p:nvPr/>
        </p:nvSpPr>
        <p:spPr>
          <a:xfrm>
            <a:off x="6437111" y="500692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/>
          <p:cNvSpPr/>
          <p:nvPr/>
        </p:nvSpPr>
        <p:spPr>
          <a:xfrm>
            <a:off x="6437111" y="5176764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TextBox 58"/>
          <p:cNvSpPr txBox="1"/>
          <p:nvPr/>
        </p:nvSpPr>
        <p:spPr>
          <a:xfrm>
            <a:off x="6359645" y="531712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1</a:t>
            </a:r>
            <a:endParaRPr lang="en-CA" sz="1600" dirty="0"/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8182643" y="2961231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7237204" y="2793209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8178772" y="3506926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8208725" y="4021658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8220372" y="4594777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Explosion 1 3"/>
          <p:cNvSpPr/>
          <p:nvPr/>
        </p:nvSpPr>
        <p:spPr>
          <a:xfrm>
            <a:off x="7110572" y="-65047"/>
            <a:ext cx="2427428" cy="1889163"/>
          </a:xfrm>
          <a:custGeom>
            <a:avLst/>
            <a:gdLst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7312 w 21600"/>
              <a:gd name="connsiteY22" fmla="*/ 6320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800 w 21600"/>
              <a:gd name="connsiteY24" fmla="*/ 5800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00" h="21600">
                <a:moveTo>
                  <a:pt x="10332" y="2735"/>
                </a:moveTo>
                <a:lnTo>
                  <a:pt x="14522" y="0"/>
                </a:lnTo>
                <a:cubicBezTo>
                  <a:pt x="14400" y="1775"/>
                  <a:pt x="14532" y="2889"/>
                  <a:pt x="14835" y="4724"/>
                </a:cubicBezTo>
                <a:lnTo>
                  <a:pt x="18380" y="4457"/>
                </a:lnTo>
                <a:lnTo>
                  <a:pt x="17765" y="6894"/>
                </a:lnTo>
                <a:lnTo>
                  <a:pt x="21097" y="8137"/>
                </a:lnTo>
                <a:lnTo>
                  <a:pt x="17777" y="11076"/>
                </a:lnTo>
                <a:lnTo>
                  <a:pt x="21600" y="13290"/>
                </a:lnTo>
                <a:lnTo>
                  <a:pt x="16837" y="12942"/>
                </a:lnTo>
                <a:lnTo>
                  <a:pt x="18145" y="18095"/>
                </a:lnTo>
                <a:lnTo>
                  <a:pt x="14063" y="15118"/>
                </a:lnTo>
                <a:lnTo>
                  <a:pt x="13247" y="19737"/>
                </a:lnTo>
                <a:lnTo>
                  <a:pt x="10362" y="17639"/>
                </a:lnTo>
                <a:lnTo>
                  <a:pt x="8485" y="21600"/>
                </a:lnTo>
                <a:cubicBezTo>
                  <a:pt x="8228" y="19609"/>
                  <a:pt x="7207" y="19421"/>
                  <a:pt x="6950" y="17430"/>
                </a:cubicBezTo>
                <a:lnTo>
                  <a:pt x="4762" y="17617"/>
                </a:lnTo>
                <a:lnTo>
                  <a:pt x="4306" y="14117"/>
                </a:lnTo>
                <a:lnTo>
                  <a:pt x="135" y="14587"/>
                </a:lnTo>
                <a:lnTo>
                  <a:pt x="2914" y="10753"/>
                </a:lnTo>
                <a:lnTo>
                  <a:pt x="0" y="8615"/>
                </a:lnTo>
                <a:lnTo>
                  <a:pt x="4627" y="7617"/>
                </a:lnTo>
                <a:lnTo>
                  <a:pt x="370" y="2295"/>
                </a:lnTo>
                <a:lnTo>
                  <a:pt x="6462" y="3856"/>
                </a:lnTo>
                <a:lnTo>
                  <a:pt x="7417" y="853"/>
                </a:lnTo>
                <a:lnTo>
                  <a:pt x="10332" y="2735"/>
                </a:lnTo>
                <a:close/>
              </a:path>
            </a:pathLst>
          </a:custGeom>
          <a:solidFill>
            <a:srgbClr val="FFFF66"/>
          </a:solidFill>
          <a:ln>
            <a:solidFill>
              <a:srgbClr val="FF000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i="1" dirty="0">
                <a:solidFill>
                  <a:srgbClr val="C00000"/>
                </a:solidFill>
              </a:rPr>
              <a:t>Cross-</a:t>
            </a:r>
            <a:r>
              <a:rPr lang="fr-CA" b="1" i="1" dirty="0" err="1">
                <a:solidFill>
                  <a:srgbClr val="C00000"/>
                </a:solidFill>
              </a:rPr>
              <a:t>entropy</a:t>
            </a:r>
            <a:endParaRPr lang="fr-CA" b="1" i="1" dirty="0">
              <a:solidFill>
                <a:srgbClr val="C00000"/>
              </a:solidFill>
            </a:endParaRPr>
          </a:p>
          <a:p>
            <a:pPr algn="ctr"/>
            <a:r>
              <a:rPr lang="fr-CA" b="1" i="1" err="1">
                <a:solidFill>
                  <a:srgbClr val="C00000"/>
                </a:solidFill>
              </a:rPr>
              <a:t>loss</a:t>
            </a:r>
            <a:endParaRPr lang="en-US" b="1" i="1">
              <a:solidFill>
                <a:srgbClr val="C00000"/>
              </a:solidFill>
            </a:endParaRPr>
          </a:p>
        </p:txBody>
      </p:sp>
      <p:cxnSp>
        <p:nvCxnSpPr>
          <p:cNvPr id="8" name="Straight Arrow Connector 7"/>
          <p:cNvCxnSpPr>
            <a:stCxn id="6" idx="6"/>
            <a:endCxn id="61" idx="2"/>
          </p:cNvCxnSpPr>
          <p:nvPr/>
        </p:nvCxnSpPr>
        <p:spPr>
          <a:xfrm>
            <a:off x="6559550" y="2200658"/>
            <a:ext cx="677654" cy="760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7244876" y="3343742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/>
          <p:cNvSpPr/>
          <p:nvPr/>
        </p:nvSpPr>
        <p:spPr>
          <a:xfrm>
            <a:off x="7258056" y="3877070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/>
          <p:cNvSpPr/>
          <p:nvPr/>
        </p:nvSpPr>
        <p:spPr>
          <a:xfrm>
            <a:off x="7272769" y="4417658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1" name="Straight Arrow Connector 80"/>
          <p:cNvCxnSpPr>
            <a:stCxn id="42" idx="6"/>
            <a:endCxn id="61" idx="2"/>
          </p:cNvCxnSpPr>
          <p:nvPr/>
        </p:nvCxnSpPr>
        <p:spPr>
          <a:xfrm>
            <a:off x="6559550" y="2383224"/>
            <a:ext cx="677654" cy="578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3" idx="6"/>
            <a:endCxn id="61" idx="2"/>
          </p:cNvCxnSpPr>
          <p:nvPr/>
        </p:nvCxnSpPr>
        <p:spPr>
          <a:xfrm>
            <a:off x="6559550" y="2585370"/>
            <a:ext cx="677654" cy="375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4" idx="6"/>
            <a:endCxn id="61" idx="2"/>
          </p:cNvCxnSpPr>
          <p:nvPr/>
        </p:nvCxnSpPr>
        <p:spPr>
          <a:xfrm>
            <a:off x="6559550" y="2771355"/>
            <a:ext cx="677654" cy="18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6" idx="6"/>
            <a:endCxn id="78" idx="2"/>
          </p:cNvCxnSpPr>
          <p:nvPr/>
        </p:nvCxnSpPr>
        <p:spPr>
          <a:xfrm>
            <a:off x="6559550" y="2200658"/>
            <a:ext cx="685326" cy="1311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42" idx="6"/>
            <a:endCxn id="78" idx="2"/>
          </p:cNvCxnSpPr>
          <p:nvPr/>
        </p:nvCxnSpPr>
        <p:spPr>
          <a:xfrm>
            <a:off x="6559550" y="2383224"/>
            <a:ext cx="685326" cy="1128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43" idx="6"/>
            <a:endCxn id="78" idx="2"/>
          </p:cNvCxnSpPr>
          <p:nvPr/>
        </p:nvCxnSpPr>
        <p:spPr>
          <a:xfrm>
            <a:off x="6559550" y="2585370"/>
            <a:ext cx="685326" cy="92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44" idx="6"/>
            <a:endCxn id="78" idx="2"/>
          </p:cNvCxnSpPr>
          <p:nvPr/>
        </p:nvCxnSpPr>
        <p:spPr>
          <a:xfrm>
            <a:off x="6559550" y="2771355"/>
            <a:ext cx="685326" cy="740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42" idx="6"/>
          </p:cNvCxnSpPr>
          <p:nvPr/>
        </p:nvCxnSpPr>
        <p:spPr>
          <a:xfrm>
            <a:off x="6559550" y="2383224"/>
            <a:ext cx="706107" cy="1674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6" idx="6"/>
          </p:cNvCxnSpPr>
          <p:nvPr/>
        </p:nvCxnSpPr>
        <p:spPr>
          <a:xfrm>
            <a:off x="6559550" y="2200658"/>
            <a:ext cx="706107" cy="185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44" idx="6"/>
          </p:cNvCxnSpPr>
          <p:nvPr/>
        </p:nvCxnSpPr>
        <p:spPr>
          <a:xfrm>
            <a:off x="6559550" y="2771355"/>
            <a:ext cx="706107" cy="1286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43" idx="6"/>
          </p:cNvCxnSpPr>
          <p:nvPr/>
        </p:nvCxnSpPr>
        <p:spPr>
          <a:xfrm>
            <a:off x="6559550" y="2585370"/>
            <a:ext cx="706107" cy="1472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endCxn id="80" idx="2"/>
          </p:cNvCxnSpPr>
          <p:nvPr/>
        </p:nvCxnSpPr>
        <p:spPr>
          <a:xfrm>
            <a:off x="6576263" y="2233845"/>
            <a:ext cx="696506" cy="2351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43" idx="6"/>
            <a:endCxn id="80" idx="2"/>
          </p:cNvCxnSpPr>
          <p:nvPr/>
        </p:nvCxnSpPr>
        <p:spPr>
          <a:xfrm>
            <a:off x="6559550" y="2585370"/>
            <a:ext cx="713219" cy="2000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44" idx="6"/>
            <a:endCxn id="80" idx="2"/>
          </p:cNvCxnSpPr>
          <p:nvPr/>
        </p:nvCxnSpPr>
        <p:spPr>
          <a:xfrm>
            <a:off x="6559550" y="2771355"/>
            <a:ext cx="713219" cy="18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42" idx="6"/>
            <a:endCxn id="80" idx="2"/>
          </p:cNvCxnSpPr>
          <p:nvPr/>
        </p:nvCxnSpPr>
        <p:spPr>
          <a:xfrm>
            <a:off x="6559550" y="2383224"/>
            <a:ext cx="713219" cy="2202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endCxn id="80" idx="2"/>
          </p:cNvCxnSpPr>
          <p:nvPr/>
        </p:nvCxnSpPr>
        <p:spPr>
          <a:xfrm flipV="1">
            <a:off x="6552613" y="4585680"/>
            <a:ext cx="720156" cy="77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endCxn id="80" idx="2"/>
          </p:cNvCxnSpPr>
          <p:nvPr/>
        </p:nvCxnSpPr>
        <p:spPr>
          <a:xfrm flipV="1">
            <a:off x="6552613" y="4585680"/>
            <a:ext cx="720156" cy="259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endCxn id="80" idx="2"/>
          </p:cNvCxnSpPr>
          <p:nvPr/>
        </p:nvCxnSpPr>
        <p:spPr>
          <a:xfrm flipV="1">
            <a:off x="6552613" y="4585680"/>
            <a:ext cx="720156" cy="461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80" idx="2"/>
          </p:cNvCxnSpPr>
          <p:nvPr/>
        </p:nvCxnSpPr>
        <p:spPr>
          <a:xfrm flipV="1">
            <a:off x="6552613" y="4585680"/>
            <a:ext cx="720156" cy="64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79" idx="2"/>
          </p:cNvCxnSpPr>
          <p:nvPr/>
        </p:nvCxnSpPr>
        <p:spPr>
          <a:xfrm flipV="1">
            <a:off x="6552613" y="4045092"/>
            <a:ext cx="705443" cy="617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endCxn id="79" idx="2"/>
          </p:cNvCxnSpPr>
          <p:nvPr/>
        </p:nvCxnSpPr>
        <p:spPr>
          <a:xfrm flipV="1">
            <a:off x="6552613" y="4045092"/>
            <a:ext cx="705443" cy="800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endCxn id="79" idx="2"/>
          </p:cNvCxnSpPr>
          <p:nvPr/>
        </p:nvCxnSpPr>
        <p:spPr>
          <a:xfrm flipV="1">
            <a:off x="6552613" y="4045092"/>
            <a:ext cx="705443" cy="1002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endCxn id="79" idx="2"/>
          </p:cNvCxnSpPr>
          <p:nvPr/>
        </p:nvCxnSpPr>
        <p:spPr>
          <a:xfrm flipV="1">
            <a:off x="6552613" y="4045092"/>
            <a:ext cx="705443" cy="1188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endCxn id="78" idx="2"/>
          </p:cNvCxnSpPr>
          <p:nvPr/>
        </p:nvCxnSpPr>
        <p:spPr>
          <a:xfrm flipV="1">
            <a:off x="6552613" y="3511764"/>
            <a:ext cx="692263" cy="1333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endCxn id="78" idx="2"/>
          </p:cNvCxnSpPr>
          <p:nvPr/>
        </p:nvCxnSpPr>
        <p:spPr>
          <a:xfrm flipV="1">
            <a:off x="6552613" y="3511764"/>
            <a:ext cx="692263" cy="1150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endCxn id="78" idx="2"/>
          </p:cNvCxnSpPr>
          <p:nvPr/>
        </p:nvCxnSpPr>
        <p:spPr>
          <a:xfrm flipV="1">
            <a:off x="6552613" y="3511764"/>
            <a:ext cx="692263" cy="172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78" idx="2"/>
          </p:cNvCxnSpPr>
          <p:nvPr/>
        </p:nvCxnSpPr>
        <p:spPr>
          <a:xfrm flipV="1">
            <a:off x="6552613" y="3511764"/>
            <a:ext cx="692263" cy="153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endCxn id="61" idx="2"/>
          </p:cNvCxnSpPr>
          <p:nvPr/>
        </p:nvCxnSpPr>
        <p:spPr>
          <a:xfrm flipV="1">
            <a:off x="6569326" y="2961231"/>
            <a:ext cx="667878" cy="173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endCxn id="61" idx="2"/>
          </p:cNvCxnSpPr>
          <p:nvPr/>
        </p:nvCxnSpPr>
        <p:spPr>
          <a:xfrm flipV="1">
            <a:off x="6552613" y="2961231"/>
            <a:ext cx="684591" cy="2086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endCxn id="61" idx="2"/>
          </p:cNvCxnSpPr>
          <p:nvPr/>
        </p:nvCxnSpPr>
        <p:spPr>
          <a:xfrm flipV="1">
            <a:off x="6552613" y="2961231"/>
            <a:ext cx="684591" cy="2272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endCxn id="61" idx="2"/>
          </p:cNvCxnSpPr>
          <p:nvPr/>
        </p:nvCxnSpPr>
        <p:spPr>
          <a:xfrm flipV="1">
            <a:off x="6552613" y="2961231"/>
            <a:ext cx="684591" cy="1884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 rot="16200000">
            <a:off x="6416054" y="3540075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(…)</a:t>
            </a:r>
            <a:endParaRPr lang="en-CA" sz="1600" dirty="0"/>
          </a:p>
        </p:txBody>
      </p:sp>
      <p:sp>
        <p:nvSpPr>
          <p:cNvPr id="3" name="Rounded Rectangle 2"/>
          <p:cNvSpPr/>
          <p:nvPr/>
        </p:nvSpPr>
        <p:spPr>
          <a:xfrm>
            <a:off x="7831109" y="2645312"/>
            <a:ext cx="350559" cy="219999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CA" sz="1800" dirty="0">
                <a:solidFill>
                  <a:schemeClr val="tx1"/>
                </a:solidFill>
              </a:rPr>
              <a:t>SOFTMAX</a:t>
            </a:r>
            <a:endParaRPr lang="en-CA" sz="1800" dirty="0">
              <a:solidFill>
                <a:schemeClr val="tx1"/>
              </a:solidFill>
            </a:endParaRPr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7585396" y="2957104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7581525" y="3502799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V="1">
            <a:off x="7611478" y="4017531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7623125" y="4590650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3082759"/>
              </p:ext>
            </p:extLst>
          </p:nvPr>
        </p:nvGraphicFramePr>
        <p:xfrm>
          <a:off x="8416735" y="2805489"/>
          <a:ext cx="668997" cy="323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85" name="Equation" r:id="rId3" imgW="495000" imgH="241200" progId="Equation.3">
                  <p:embed/>
                </p:oleObj>
              </mc:Choice>
              <mc:Fallback>
                <p:oleObj name="Equation" r:id="rId3" imgW="495000" imgH="241200" progId="Equation.3">
                  <p:embed/>
                  <p:pic>
                    <p:nvPicPr>
                      <p:cNvPr id="11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16735" y="2805489"/>
                        <a:ext cx="668997" cy="3237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1613579"/>
              </p:ext>
            </p:extLst>
          </p:nvPr>
        </p:nvGraphicFramePr>
        <p:xfrm>
          <a:off x="8458244" y="3326146"/>
          <a:ext cx="63341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86" name="Equation" r:id="rId5" imgW="469800" imgH="241200" progId="Equation.3">
                  <p:embed/>
                </p:oleObj>
              </mc:Choice>
              <mc:Fallback>
                <p:oleObj name="Equation" r:id="rId5" imgW="469800" imgH="241200" progId="Equation.3">
                  <p:embed/>
                  <p:pic>
                    <p:nvPicPr>
                      <p:cNvPr id="11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8244" y="3326146"/>
                        <a:ext cx="633412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9176778"/>
              </p:ext>
            </p:extLst>
          </p:nvPr>
        </p:nvGraphicFramePr>
        <p:xfrm>
          <a:off x="8458741" y="3862882"/>
          <a:ext cx="668997" cy="323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87" name="Equation" r:id="rId7" imgW="495000" imgH="241200" progId="Equation.3">
                  <p:embed/>
                </p:oleObj>
              </mc:Choice>
              <mc:Fallback>
                <p:oleObj name="Equation" r:id="rId7" imgW="495000" imgH="241200" progId="Equation.3">
                  <p:embed/>
                  <p:pic>
                    <p:nvPicPr>
                      <p:cNvPr id="11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8741" y="3862882"/>
                        <a:ext cx="668997" cy="3237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6260028"/>
              </p:ext>
            </p:extLst>
          </p:nvPr>
        </p:nvGraphicFramePr>
        <p:xfrm>
          <a:off x="8486819" y="4410409"/>
          <a:ext cx="65087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88" name="Equation" r:id="rId9" imgW="482400" imgH="241200" progId="Equation.3">
                  <p:embed/>
                </p:oleObj>
              </mc:Choice>
              <mc:Fallback>
                <p:oleObj name="Equation" r:id="rId9" imgW="482400" imgH="241200" progId="Equation.3">
                  <p:embed/>
                  <p:pic>
                    <p:nvPicPr>
                      <p:cNvPr id="11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86819" y="4410409"/>
                        <a:ext cx="650875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" name="TextBox 108"/>
          <p:cNvSpPr txBox="1"/>
          <p:nvPr/>
        </p:nvSpPr>
        <p:spPr>
          <a:xfrm>
            <a:off x="5940757" y="2955371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256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256378032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26841" y="172625"/>
            <a:ext cx="88479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/>
              <a:t>Image RGB : couche 1 : 3 filtres de taille 7x7</a:t>
            </a:r>
          </a:p>
          <a:p>
            <a:r>
              <a:rPr lang="fr-CA"/>
              <a:t>	          couche 2 : 5 filtres de taille 9x9</a:t>
            </a:r>
          </a:p>
          <a:p>
            <a:r>
              <a:rPr lang="fr-CA"/>
              <a:t>                      couche 3 : 4 filtres de taille 11x11</a:t>
            </a:r>
          </a:p>
          <a:p>
            <a:r>
              <a:rPr lang="fr-CA"/>
              <a:t>	          convolution « </a:t>
            </a:r>
            <a:r>
              <a:rPr lang="fr-CA" i="1" err="1"/>
              <a:t>valid</a:t>
            </a:r>
            <a:r>
              <a:rPr lang="fr-CA"/>
              <a:t> »</a:t>
            </a:r>
            <a:endParaRPr lang="fr-CA" b="1"/>
          </a:p>
          <a:p>
            <a:r>
              <a:rPr lang="fr-CA" b="1"/>
              <a:t>	          4 classes de sortie</a:t>
            </a:r>
          </a:p>
        </p:txBody>
      </p:sp>
      <p:sp>
        <p:nvSpPr>
          <p:cNvPr id="10" name="Cube 9"/>
          <p:cNvSpPr/>
          <p:nvPr/>
        </p:nvSpPr>
        <p:spPr>
          <a:xfrm>
            <a:off x="775526" y="2283851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1872343" y="300974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333337" y="461067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3" name="TextBox 12"/>
          <p:cNvSpPr txBox="1"/>
          <p:nvPr/>
        </p:nvSpPr>
        <p:spPr>
          <a:xfrm>
            <a:off x="643100" y="515762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3</a:t>
            </a:r>
            <a:endParaRPr lang="en-CA" sz="1600"/>
          </a:p>
        </p:txBody>
      </p:sp>
      <p:sp>
        <p:nvSpPr>
          <p:cNvPr id="14" name="Cube 13"/>
          <p:cNvSpPr/>
          <p:nvPr/>
        </p:nvSpPr>
        <p:spPr>
          <a:xfrm>
            <a:off x="2234040" y="2728695"/>
            <a:ext cx="798393" cy="1962614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2996915" y="314404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26</a:t>
            </a:r>
            <a:endParaRPr lang="en-CA" sz="160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2694705" y="427191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26</a:t>
            </a:r>
            <a:endParaRPr lang="en-CA" sz="1600"/>
          </a:p>
        </p:txBody>
      </p:sp>
      <p:sp>
        <p:nvSpPr>
          <p:cNvPr id="17" name="TextBox 16"/>
          <p:cNvSpPr txBox="1"/>
          <p:nvPr/>
        </p:nvSpPr>
        <p:spPr>
          <a:xfrm>
            <a:off x="2132888" y="471923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3</a:t>
            </a:r>
            <a:endParaRPr lang="en-CA" sz="1600"/>
          </a:p>
        </p:txBody>
      </p:sp>
      <p:sp>
        <p:nvSpPr>
          <p:cNvPr id="39" name="Rectangle 38"/>
          <p:cNvSpPr/>
          <p:nvPr/>
        </p:nvSpPr>
        <p:spPr>
          <a:xfrm>
            <a:off x="298449" y="1975412"/>
            <a:ext cx="15263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/>
              <a:t>Image: </a:t>
            </a:r>
            <a:r>
              <a:rPr lang="fr-CA" sz="1600" b="1"/>
              <a:t>32x32x3</a:t>
            </a:r>
          </a:p>
          <a:p>
            <a:r>
              <a:rPr lang="fr-CA" sz="1600" err="1"/>
              <a:t>Stride</a:t>
            </a:r>
            <a:r>
              <a:rPr lang="fr-CA" sz="1600"/>
              <a:t> :</a:t>
            </a:r>
            <a:r>
              <a:rPr lang="fr-CA" sz="1600" b="1"/>
              <a:t> 1</a:t>
            </a:r>
            <a:endParaRPr lang="en-CA" sz="1600" b="1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425312" y="3712967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Cube 21"/>
          <p:cNvSpPr/>
          <p:nvPr/>
        </p:nvSpPr>
        <p:spPr>
          <a:xfrm>
            <a:off x="3651445" y="3009741"/>
            <a:ext cx="861600" cy="1358241"/>
          </a:xfrm>
          <a:prstGeom prst="cube">
            <a:avLst>
              <a:gd name="adj" fmla="val 53052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/>
          <p:cNvSpPr txBox="1"/>
          <p:nvPr/>
        </p:nvSpPr>
        <p:spPr>
          <a:xfrm>
            <a:off x="4470096" y="319424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18</a:t>
            </a:r>
            <a:endParaRPr lang="en-CA" sz="1600"/>
          </a:p>
        </p:txBody>
      </p:sp>
      <p:sp>
        <p:nvSpPr>
          <p:cNvPr id="24" name="TextBox 23"/>
          <p:cNvSpPr txBox="1"/>
          <p:nvPr/>
        </p:nvSpPr>
        <p:spPr>
          <a:xfrm rot="18738449">
            <a:off x="4280167" y="404892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18</a:t>
            </a:r>
            <a:endParaRPr lang="en-CA" sz="1600"/>
          </a:p>
        </p:txBody>
      </p:sp>
      <p:sp>
        <p:nvSpPr>
          <p:cNvPr id="25" name="TextBox 24"/>
          <p:cNvSpPr txBox="1"/>
          <p:nvPr/>
        </p:nvSpPr>
        <p:spPr>
          <a:xfrm>
            <a:off x="3633393" y="445641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5</a:t>
            </a:r>
            <a:endParaRPr lang="en-CA" sz="1600"/>
          </a:p>
        </p:txBody>
      </p:sp>
      <p:sp>
        <p:nvSpPr>
          <p:cNvPr id="27" name="Cube 26"/>
          <p:cNvSpPr/>
          <p:nvPr/>
        </p:nvSpPr>
        <p:spPr>
          <a:xfrm>
            <a:off x="5146954" y="3260091"/>
            <a:ext cx="640769" cy="90575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/>
          <p:cNvSpPr txBox="1"/>
          <p:nvPr/>
        </p:nvSpPr>
        <p:spPr>
          <a:xfrm>
            <a:off x="5744547" y="339925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8</a:t>
            </a:r>
            <a:endParaRPr lang="en-CA" sz="1600"/>
          </a:p>
        </p:txBody>
      </p:sp>
      <p:sp>
        <p:nvSpPr>
          <p:cNvPr id="29" name="TextBox 28"/>
          <p:cNvSpPr txBox="1"/>
          <p:nvPr/>
        </p:nvSpPr>
        <p:spPr>
          <a:xfrm rot="18738449">
            <a:off x="5590318" y="3927955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8</a:t>
            </a:r>
            <a:endParaRPr lang="en-CA" sz="1600"/>
          </a:p>
        </p:txBody>
      </p:sp>
      <p:sp>
        <p:nvSpPr>
          <p:cNvPr id="32" name="TextBox 31"/>
          <p:cNvSpPr txBox="1"/>
          <p:nvPr/>
        </p:nvSpPr>
        <p:spPr>
          <a:xfrm>
            <a:off x="4978864" y="413039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4</a:t>
            </a:r>
            <a:endParaRPr lang="en-CA" sz="1600"/>
          </a:p>
        </p:txBody>
      </p:sp>
      <p:sp>
        <p:nvSpPr>
          <p:cNvPr id="34" name="TextBox 33"/>
          <p:cNvSpPr txBox="1"/>
          <p:nvPr/>
        </p:nvSpPr>
        <p:spPr>
          <a:xfrm>
            <a:off x="1895847" y="5705635"/>
            <a:ext cx="568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b="1">
                <a:solidFill>
                  <a:srgbClr val="FF0000"/>
                </a:solidFill>
              </a:rPr>
              <a:t>3x7x7x3     +      5x9x9x3    +    4x11x11x5       +       256x4</a:t>
            </a:r>
            <a:endParaRPr lang="fr-CA" sz="2800" b="1">
              <a:solidFill>
                <a:srgbClr val="FF00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844968" y="3718459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310078" y="3713096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408173" y="2102615"/>
            <a:ext cx="178419" cy="3258528"/>
          </a:xfrm>
          <a:prstGeom prst="rect">
            <a:avLst/>
          </a:prstGeom>
          <a:solidFill>
            <a:srgbClr val="00B0F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5579395" y="3739427"/>
            <a:ext cx="752836" cy="10985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6427223" y="2140715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/>
          <p:cNvSpPr/>
          <p:nvPr/>
        </p:nvSpPr>
        <p:spPr>
          <a:xfrm>
            <a:off x="6427223" y="232328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/>
          <p:cNvSpPr/>
          <p:nvPr/>
        </p:nvSpPr>
        <p:spPr>
          <a:xfrm>
            <a:off x="6427223" y="252542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/>
          <p:cNvSpPr/>
          <p:nvPr/>
        </p:nvSpPr>
        <p:spPr>
          <a:xfrm>
            <a:off x="6427223" y="2711412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/>
          <p:cNvSpPr/>
          <p:nvPr/>
        </p:nvSpPr>
        <p:spPr>
          <a:xfrm>
            <a:off x="6427223" y="289397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/>
          <p:cNvSpPr/>
          <p:nvPr/>
        </p:nvSpPr>
        <p:spPr>
          <a:xfrm>
            <a:off x="6427223" y="3096124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/>
          <p:cNvSpPr/>
          <p:nvPr/>
        </p:nvSpPr>
        <p:spPr>
          <a:xfrm>
            <a:off x="6431219" y="327542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/>
          <p:cNvSpPr/>
          <p:nvPr/>
        </p:nvSpPr>
        <p:spPr>
          <a:xfrm>
            <a:off x="6431219" y="345798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/>
          <p:cNvSpPr/>
          <p:nvPr/>
        </p:nvSpPr>
        <p:spPr>
          <a:xfrm>
            <a:off x="6431219" y="366013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/>
          <p:cNvSpPr/>
          <p:nvPr/>
        </p:nvSpPr>
        <p:spPr>
          <a:xfrm>
            <a:off x="6431219" y="385873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/>
          <p:cNvSpPr/>
          <p:nvPr/>
        </p:nvSpPr>
        <p:spPr>
          <a:xfrm>
            <a:off x="6431219" y="404129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/>
          <p:cNvSpPr/>
          <p:nvPr/>
        </p:nvSpPr>
        <p:spPr>
          <a:xfrm>
            <a:off x="6431219" y="424344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/>
          <p:cNvSpPr/>
          <p:nvPr/>
        </p:nvSpPr>
        <p:spPr>
          <a:xfrm>
            <a:off x="6428607" y="445125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/>
          <p:cNvSpPr/>
          <p:nvPr/>
        </p:nvSpPr>
        <p:spPr>
          <a:xfrm>
            <a:off x="6428607" y="463381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/>
          <p:cNvSpPr/>
          <p:nvPr/>
        </p:nvSpPr>
        <p:spPr>
          <a:xfrm>
            <a:off x="6428607" y="483596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/>
          <p:cNvSpPr/>
          <p:nvPr/>
        </p:nvSpPr>
        <p:spPr>
          <a:xfrm>
            <a:off x="6437111" y="500692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/>
          <p:cNvSpPr/>
          <p:nvPr/>
        </p:nvSpPr>
        <p:spPr>
          <a:xfrm>
            <a:off x="6437111" y="5176764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TextBox 58"/>
          <p:cNvSpPr txBox="1"/>
          <p:nvPr/>
        </p:nvSpPr>
        <p:spPr>
          <a:xfrm>
            <a:off x="6359645" y="531712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</a:t>
            </a:r>
            <a:endParaRPr lang="en-CA" sz="1600"/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8182643" y="2961231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7237204" y="2793209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8178772" y="3506926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8208725" y="4021658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8220372" y="4594777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Explosion 1 3"/>
          <p:cNvSpPr/>
          <p:nvPr/>
        </p:nvSpPr>
        <p:spPr>
          <a:xfrm>
            <a:off x="7110572" y="-65047"/>
            <a:ext cx="2427428" cy="1889163"/>
          </a:xfrm>
          <a:custGeom>
            <a:avLst/>
            <a:gdLst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7312 w 21600"/>
              <a:gd name="connsiteY22" fmla="*/ 6320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800 w 21600"/>
              <a:gd name="connsiteY24" fmla="*/ 5800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00" h="21600">
                <a:moveTo>
                  <a:pt x="10332" y="2735"/>
                </a:moveTo>
                <a:lnTo>
                  <a:pt x="14522" y="0"/>
                </a:lnTo>
                <a:cubicBezTo>
                  <a:pt x="14400" y="1775"/>
                  <a:pt x="14532" y="2889"/>
                  <a:pt x="14835" y="4724"/>
                </a:cubicBezTo>
                <a:lnTo>
                  <a:pt x="18380" y="4457"/>
                </a:lnTo>
                <a:lnTo>
                  <a:pt x="17765" y="6894"/>
                </a:lnTo>
                <a:lnTo>
                  <a:pt x="21097" y="8137"/>
                </a:lnTo>
                <a:lnTo>
                  <a:pt x="17777" y="11076"/>
                </a:lnTo>
                <a:lnTo>
                  <a:pt x="21600" y="13290"/>
                </a:lnTo>
                <a:lnTo>
                  <a:pt x="16837" y="12942"/>
                </a:lnTo>
                <a:lnTo>
                  <a:pt x="18145" y="18095"/>
                </a:lnTo>
                <a:lnTo>
                  <a:pt x="14063" y="15118"/>
                </a:lnTo>
                <a:lnTo>
                  <a:pt x="13247" y="19737"/>
                </a:lnTo>
                <a:lnTo>
                  <a:pt x="10362" y="17639"/>
                </a:lnTo>
                <a:lnTo>
                  <a:pt x="8485" y="21600"/>
                </a:lnTo>
                <a:cubicBezTo>
                  <a:pt x="8228" y="19609"/>
                  <a:pt x="7207" y="19421"/>
                  <a:pt x="6950" y="17430"/>
                </a:cubicBezTo>
                <a:lnTo>
                  <a:pt x="4762" y="17617"/>
                </a:lnTo>
                <a:lnTo>
                  <a:pt x="4306" y="14117"/>
                </a:lnTo>
                <a:lnTo>
                  <a:pt x="135" y="14587"/>
                </a:lnTo>
                <a:lnTo>
                  <a:pt x="2914" y="10753"/>
                </a:lnTo>
                <a:lnTo>
                  <a:pt x="0" y="8615"/>
                </a:lnTo>
                <a:lnTo>
                  <a:pt x="4627" y="7617"/>
                </a:lnTo>
                <a:lnTo>
                  <a:pt x="370" y="2295"/>
                </a:lnTo>
                <a:lnTo>
                  <a:pt x="6462" y="3856"/>
                </a:lnTo>
                <a:lnTo>
                  <a:pt x="7417" y="853"/>
                </a:lnTo>
                <a:lnTo>
                  <a:pt x="10332" y="2735"/>
                </a:lnTo>
                <a:close/>
              </a:path>
            </a:pathLst>
          </a:custGeom>
          <a:solidFill>
            <a:srgbClr val="FFFF66"/>
          </a:solidFill>
          <a:ln>
            <a:solidFill>
              <a:srgbClr val="FF000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i="1">
                <a:solidFill>
                  <a:srgbClr val="C00000"/>
                </a:solidFill>
              </a:rPr>
              <a:t>Cross-</a:t>
            </a:r>
            <a:r>
              <a:rPr lang="fr-CA" b="1" i="1" err="1">
                <a:solidFill>
                  <a:srgbClr val="C00000"/>
                </a:solidFill>
              </a:rPr>
              <a:t>entropy</a:t>
            </a:r>
            <a:endParaRPr lang="fr-CA" b="1" i="1">
              <a:solidFill>
                <a:srgbClr val="C00000"/>
              </a:solidFill>
            </a:endParaRPr>
          </a:p>
          <a:p>
            <a:pPr algn="ctr"/>
            <a:r>
              <a:rPr lang="fr-CA" b="1" i="1" err="1">
                <a:solidFill>
                  <a:srgbClr val="C00000"/>
                </a:solidFill>
              </a:rPr>
              <a:t>loss</a:t>
            </a:r>
            <a:endParaRPr lang="en-US" b="1" i="1">
              <a:solidFill>
                <a:srgbClr val="C00000"/>
              </a:solidFill>
            </a:endParaRPr>
          </a:p>
        </p:txBody>
      </p:sp>
      <p:cxnSp>
        <p:nvCxnSpPr>
          <p:cNvPr id="8" name="Straight Arrow Connector 7"/>
          <p:cNvCxnSpPr>
            <a:stCxn id="6" idx="6"/>
            <a:endCxn id="61" idx="2"/>
          </p:cNvCxnSpPr>
          <p:nvPr/>
        </p:nvCxnSpPr>
        <p:spPr>
          <a:xfrm>
            <a:off x="6559550" y="2200658"/>
            <a:ext cx="677654" cy="760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7244876" y="3343742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/>
          <p:cNvSpPr/>
          <p:nvPr/>
        </p:nvSpPr>
        <p:spPr>
          <a:xfrm>
            <a:off x="7258056" y="3877070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/>
          <p:cNvSpPr/>
          <p:nvPr/>
        </p:nvSpPr>
        <p:spPr>
          <a:xfrm>
            <a:off x="7272769" y="4417658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1" name="Straight Arrow Connector 80"/>
          <p:cNvCxnSpPr>
            <a:stCxn id="42" idx="6"/>
            <a:endCxn id="61" idx="2"/>
          </p:cNvCxnSpPr>
          <p:nvPr/>
        </p:nvCxnSpPr>
        <p:spPr>
          <a:xfrm>
            <a:off x="6559550" y="2383224"/>
            <a:ext cx="677654" cy="578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3" idx="6"/>
            <a:endCxn id="61" idx="2"/>
          </p:cNvCxnSpPr>
          <p:nvPr/>
        </p:nvCxnSpPr>
        <p:spPr>
          <a:xfrm>
            <a:off x="6559550" y="2585370"/>
            <a:ext cx="677654" cy="375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4" idx="6"/>
            <a:endCxn id="61" idx="2"/>
          </p:cNvCxnSpPr>
          <p:nvPr/>
        </p:nvCxnSpPr>
        <p:spPr>
          <a:xfrm>
            <a:off x="6559550" y="2771355"/>
            <a:ext cx="677654" cy="18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6" idx="6"/>
            <a:endCxn id="78" idx="2"/>
          </p:cNvCxnSpPr>
          <p:nvPr/>
        </p:nvCxnSpPr>
        <p:spPr>
          <a:xfrm>
            <a:off x="6559550" y="2200658"/>
            <a:ext cx="685326" cy="1311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42" idx="6"/>
            <a:endCxn id="78" idx="2"/>
          </p:cNvCxnSpPr>
          <p:nvPr/>
        </p:nvCxnSpPr>
        <p:spPr>
          <a:xfrm>
            <a:off x="6559550" y="2383224"/>
            <a:ext cx="685326" cy="1128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43" idx="6"/>
            <a:endCxn id="78" idx="2"/>
          </p:cNvCxnSpPr>
          <p:nvPr/>
        </p:nvCxnSpPr>
        <p:spPr>
          <a:xfrm>
            <a:off x="6559550" y="2585370"/>
            <a:ext cx="685326" cy="92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44" idx="6"/>
            <a:endCxn id="78" idx="2"/>
          </p:cNvCxnSpPr>
          <p:nvPr/>
        </p:nvCxnSpPr>
        <p:spPr>
          <a:xfrm>
            <a:off x="6559550" y="2771355"/>
            <a:ext cx="685326" cy="740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42" idx="6"/>
          </p:cNvCxnSpPr>
          <p:nvPr/>
        </p:nvCxnSpPr>
        <p:spPr>
          <a:xfrm>
            <a:off x="6559550" y="2383224"/>
            <a:ext cx="706107" cy="1674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6" idx="6"/>
          </p:cNvCxnSpPr>
          <p:nvPr/>
        </p:nvCxnSpPr>
        <p:spPr>
          <a:xfrm>
            <a:off x="6559550" y="2200658"/>
            <a:ext cx="706107" cy="185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44" idx="6"/>
          </p:cNvCxnSpPr>
          <p:nvPr/>
        </p:nvCxnSpPr>
        <p:spPr>
          <a:xfrm>
            <a:off x="6559550" y="2771355"/>
            <a:ext cx="706107" cy="1286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43" idx="6"/>
          </p:cNvCxnSpPr>
          <p:nvPr/>
        </p:nvCxnSpPr>
        <p:spPr>
          <a:xfrm>
            <a:off x="6559550" y="2585370"/>
            <a:ext cx="706107" cy="1472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endCxn id="80" idx="2"/>
          </p:cNvCxnSpPr>
          <p:nvPr/>
        </p:nvCxnSpPr>
        <p:spPr>
          <a:xfrm>
            <a:off x="6576263" y="2233845"/>
            <a:ext cx="696506" cy="2351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43" idx="6"/>
            <a:endCxn id="80" idx="2"/>
          </p:cNvCxnSpPr>
          <p:nvPr/>
        </p:nvCxnSpPr>
        <p:spPr>
          <a:xfrm>
            <a:off x="6559550" y="2585370"/>
            <a:ext cx="713219" cy="2000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44" idx="6"/>
            <a:endCxn id="80" idx="2"/>
          </p:cNvCxnSpPr>
          <p:nvPr/>
        </p:nvCxnSpPr>
        <p:spPr>
          <a:xfrm>
            <a:off x="6559550" y="2771355"/>
            <a:ext cx="713219" cy="18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42" idx="6"/>
            <a:endCxn id="80" idx="2"/>
          </p:cNvCxnSpPr>
          <p:nvPr/>
        </p:nvCxnSpPr>
        <p:spPr>
          <a:xfrm>
            <a:off x="6559550" y="2383224"/>
            <a:ext cx="713219" cy="2202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endCxn id="80" idx="2"/>
          </p:cNvCxnSpPr>
          <p:nvPr/>
        </p:nvCxnSpPr>
        <p:spPr>
          <a:xfrm flipV="1">
            <a:off x="6552613" y="4585680"/>
            <a:ext cx="720156" cy="77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endCxn id="80" idx="2"/>
          </p:cNvCxnSpPr>
          <p:nvPr/>
        </p:nvCxnSpPr>
        <p:spPr>
          <a:xfrm flipV="1">
            <a:off x="6552613" y="4585680"/>
            <a:ext cx="720156" cy="259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endCxn id="80" idx="2"/>
          </p:cNvCxnSpPr>
          <p:nvPr/>
        </p:nvCxnSpPr>
        <p:spPr>
          <a:xfrm flipV="1">
            <a:off x="6552613" y="4585680"/>
            <a:ext cx="720156" cy="461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80" idx="2"/>
          </p:cNvCxnSpPr>
          <p:nvPr/>
        </p:nvCxnSpPr>
        <p:spPr>
          <a:xfrm flipV="1">
            <a:off x="6552613" y="4585680"/>
            <a:ext cx="720156" cy="64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79" idx="2"/>
          </p:cNvCxnSpPr>
          <p:nvPr/>
        </p:nvCxnSpPr>
        <p:spPr>
          <a:xfrm flipV="1">
            <a:off x="6552613" y="4045092"/>
            <a:ext cx="705443" cy="617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endCxn id="79" idx="2"/>
          </p:cNvCxnSpPr>
          <p:nvPr/>
        </p:nvCxnSpPr>
        <p:spPr>
          <a:xfrm flipV="1">
            <a:off x="6552613" y="4045092"/>
            <a:ext cx="705443" cy="800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endCxn id="79" idx="2"/>
          </p:cNvCxnSpPr>
          <p:nvPr/>
        </p:nvCxnSpPr>
        <p:spPr>
          <a:xfrm flipV="1">
            <a:off x="6552613" y="4045092"/>
            <a:ext cx="705443" cy="1002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endCxn id="79" idx="2"/>
          </p:cNvCxnSpPr>
          <p:nvPr/>
        </p:nvCxnSpPr>
        <p:spPr>
          <a:xfrm flipV="1">
            <a:off x="6552613" y="4045092"/>
            <a:ext cx="705443" cy="1188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endCxn id="78" idx="2"/>
          </p:cNvCxnSpPr>
          <p:nvPr/>
        </p:nvCxnSpPr>
        <p:spPr>
          <a:xfrm flipV="1">
            <a:off x="6552613" y="3511764"/>
            <a:ext cx="692263" cy="1333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endCxn id="78" idx="2"/>
          </p:cNvCxnSpPr>
          <p:nvPr/>
        </p:nvCxnSpPr>
        <p:spPr>
          <a:xfrm flipV="1">
            <a:off x="6552613" y="3511764"/>
            <a:ext cx="692263" cy="1150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endCxn id="78" idx="2"/>
          </p:cNvCxnSpPr>
          <p:nvPr/>
        </p:nvCxnSpPr>
        <p:spPr>
          <a:xfrm flipV="1">
            <a:off x="6552613" y="3511764"/>
            <a:ext cx="692263" cy="172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78" idx="2"/>
          </p:cNvCxnSpPr>
          <p:nvPr/>
        </p:nvCxnSpPr>
        <p:spPr>
          <a:xfrm flipV="1">
            <a:off x="6552613" y="3511764"/>
            <a:ext cx="692263" cy="153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endCxn id="61" idx="2"/>
          </p:cNvCxnSpPr>
          <p:nvPr/>
        </p:nvCxnSpPr>
        <p:spPr>
          <a:xfrm flipV="1">
            <a:off x="6569326" y="2961231"/>
            <a:ext cx="667878" cy="173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endCxn id="61" idx="2"/>
          </p:cNvCxnSpPr>
          <p:nvPr/>
        </p:nvCxnSpPr>
        <p:spPr>
          <a:xfrm flipV="1">
            <a:off x="6552613" y="2961231"/>
            <a:ext cx="684591" cy="2086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endCxn id="61" idx="2"/>
          </p:cNvCxnSpPr>
          <p:nvPr/>
        </p:nvCxnSpPr>
        <p:spPr>
          <a:xfrm flipV="1">
            <a:off x="6552613" y="2961231"/>
            <a:ext cx="684591" cy="2272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endCxn id="61" idx="2"/>
          </p:cNvCxnSpPr>
          <p:nvPr/>
        </p:nvCxnSpPr>
        <p:spPr>
          <a:xfrm flipV="1">
            <a:off x="6552613" y="2961231"/>
            <a:ext cx="684591" cy="1884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 rot="16200000">
            <a:off x="6416054" y="3540075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(…)</a:t>
            </a:r>
            <a:endParaRPr lang="en-CA" sz="1600"/>
          </a:p>
        </p:txBody>
      </p:sp>
      <p:sp>
        <p:nvSpPr>
          <p:cNvPr id="3" name="Rounded Rectangle 2"/>
          <p:cNvSpPr/>
          <p:nvPr/>
        </p:nvSpPr>
        <p:spPr>
          <a:xfrm>
            <a:off x="7831109" y="2645312"/>
            <a:ext cx="350559" cy="219999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CA" sz="1800">
                <a:solidFill>
                  <a:schemeClr val="tx1"/>
                </a:solidFill>
              </a:rPr>
              <a:t>SOFTMAX</a:t>
            </a:r>
            <a:endParaRPr lang="en-CA" sz="1800">
              <a:solidFill>
                <a:schemeClr val="tx1"/>
              </a:solidFill>
            </a:endParaRPr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7585396" y="2957104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7581525" y="3502799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V="1">
            <a:off x="7611478" y="4017531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7623125" y="4590650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3082759"/>
              </p:ext>
            </p:extLst>
          </p:nvPr>
        </p:nvGraphicFramePr>
        <p:xfrm>
          <a:off x="8416735" y="2805489"/>
          <a:ext cx="668997" cy="323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09" name="Equation" r:id="rId3" imgW="495000" imgH="241200" progId="Equation.3">
                  <p:embed/>
                </p:oleObj>
              </mc:Choice>
              <mc:Fallback>
                <p:oleObj name="Equation" r:id="rId3" imgW="495000" imgH="241200" progId="Equation.3">
                  <p:embed/>
                  <p:pic>
                    <p:nvPicPr>
                      <p:cNvPr id="10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16735" y="2805489"/>
                        <a:ext cx="668997" cy="3237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1613579"/>
              </p:ext>
            </p:extLst>
          </p:nvPr>
        </p:nvGraphicFramePr>
        <p:xfrm>
          <a:off x="8458244" y="3326146"/>
          <a:ext cx="63341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10" name="Equation" r:id="rId5" imgW="469800" imgH="241200" progId="Equation.3">
                  <p:embed/>
                </p:oleObj>
              </mc:Choice>
              <mc:Fallback>
                <p:oleObj name="Equation" r:id="rId5" imgW="469800" imgH="241200" progId="Equation.3">
                  <p:embed/>
                  <p:pic>
                    <p:nvPicPr>
                      <p:cNvPr id="11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8244" y="3326146"/>
                        <a:ext cx="633412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9176778"/>
              </p:ext>
            </p:extLst>
          </p:nvPr>
        </p:nvGraphicFramePr>
        <p:xfrm>
          <a:off x="8458741" y="3862882"/>
          <a:ext cx="668997" cy="323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11" name="Equation" r:id="rId7" imgW="495000" imgH="241200" progId="Equation.3">
                  <p:embed/>
                </p:oleObj>
              </mc:Choice>
              <mc:Fallback>
                <p:oleObj name="Equation" r:id="rId7" imgW="495000" imgH="241200" progId="Equation.3">
                  <p:embed/>
                  <p:pic>
                    <p:nvPicPr>
                      <p:cNvPr id="11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8741" y="3862882"/>
                        <a:ext cx="668997" cy="3237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6260028"/>
              </p:ext>
            </p:extLst>
          </p:nvPr>
        </p:nvGraphicFramePr>
        <p:xfrm>
          <a:off x="8486819" y="4410409"/>
          <a:ext cx="65087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12" name="Equation" r:id="rId9" imgW="482400" imgH="241200" progId="Equation.3">
                  <p:embed/>
                </p:oleObj>
              </mc:Choice>
              <mc:Fallback>
                <p:oleObj name="Equation" r:id="rId9" imgW="482400" imgH="241200" progId="Equation.3">
                  <p:embed/>
                  <p:pic>
                    <p:nvPicPr>
                      <p:cNvPr id="11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86819" y="4410409"/>
                        <a:ext cx="650875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" name="TextBox 112"/>
          <p:cNvSpPr txBox="1"/>
          <p:nvPr/>
        </p:nvSpPr>
        <p:spPr>
          <a:xfrm>
            <a:off x="5940757" y="2955371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256</a:t>
            </a:r>
            <a:endParaRPr lang="en-CA" sz="1600"/>
          </a:p>
        </p:txBody>
      </p:sp>
    </p:spTree>
    <p:extLst>
      <p:ext uri="{BB962C8B-B14F-4D97-AF65-F5344CB8AC3E}">
        <p14:creationId xmlns:p14="http://schemas.microsoft.com/office/powerpoint/2010/main" val="325733449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26841" y="172625"/>
            <a:ext cx="88479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Image RGB : couche 1 : 3 filtres de taille 7x7</a:t>
            </a:r>
          </a:p>
          <a:p>
            <a:r>
              <a:rPr lang="fr-CA" dirty="0"/>
              <a:t>	          couche 2 : 5 filtres de taille 9x9</a:t>
            </a:r>
          </a:p>
          <a:p>
            <a:r>
              <a:rPr lang="fr-CA" dirty="0"/>
              <a:t>                      couche 3 : 4 filtres de taille 11x11</a:t>
            </a:r>
          </a:p>
          <a:p>
            <a:r>
              <a:rPr lang="fr-CA" dirty="0"/>
              <a:t>	          convolution « </a:t>
            </a:r>
            <a:r>
              <a:rPr lang="fr-CA" i="1" dirty="0" err="1"/>
              <a:t>valid</a:t>
            </a:r>
            <a:r>
              <a:rPr lang="fr-CA" dirty="0"/>
              <a:t> »</a:t>
            </a:r>
            <a:endParaRPr lang="fr-CA" b="1"/>
          </a:p>
          <a:p>
            <a:r>
              <a:rPr lang="fr-CA" b="1" dirty="0"/>
              <a:t>	          4 classes de sortie</a:t>
            </a:r>
          </a:p>
        </p:txBody>
      </p:sp>
      <p:sp>
        <p:nvSpPr>
          <p:cNvPr id="10" name="Cube 9"/>
          <p:cNvSpPr/>
          <p:nvPr/>
        </p:nvSpPr>
        <p:spPr>
          <a:xfrm>
            <a:off x="775526" y="2283851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1872343" y="300974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32</a:t>
            </a:r>
            <a:endParaRPr lang="en-CA" sz="1600" dirty="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333337" y="461067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32</a:t>
            </a:r>
            <a:endParaRPr lang="en-CA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43100" y="515762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  3</a:t>
            </a:r>
            <a:endParaRPr lang="en-CA" sz="1600" dirty="0"/>
          </a:p>
        </p:txBody>
      </p:sp>
      <p:sp>
        <p:nvSpPr>
          <p:cNvPr id="14" name="Cube 13"/>
          <p:cNvSpPr/>
          <p:nvPr/>
        </p:nvSpPr>
        <p:spPr>
          <a:xfrm>
            <a:off x="2234040" y="2728695"/>
            <a:ext cx="798393" cy="1962614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2996915" y="314404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26</a:t>
            </a:r>
            <a:endParaRPr lang="en-CA" sz="1600" dirty="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2694705" y="427191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26</a:t>
            </a:r>
            <a:endParaRPr lang="en-CA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2132888" y="471923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  3</a:t>
            </a:r>
            <a:endParaRPr lang="en-CA" sz="1600" dirty="0"/>
          </a:p>
        </p:txBody>
      </p:sp>
      <p:sp>
        <p:nvSpPr>
          <p:cNvPr id="39" name="Rectangle 38"/>
          <p:cNvSpPr/>
          <p:nvPr/>
        </p:nvSpPr>
        <p:spPr>
          <a:xfrm>
            <a:off x="258276" y="1975412"/>
            <a:ext cx="15263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/>
              <a:t>Image: </a:t>
            </a:r>
            <a:r>
              <a:rPr lang="fr-CA" sz="1600" b="1" dirty="0"/>
              <a:t>32x32x3</a:t>
            </a:r>
          </a:p>
          <a:p>
            <a:r>
              <a:rPr lang="fr-CA" sz="1600" dirty="0"/>
              <a:t>Stride :</a:t>
            </a:r>
            <a:r>
              <a:rPr lang="fr-CA" sz="1600" b="1" dirty="0"/>
              <a:t> 1</a:t>
            </a:r>
            <a:endParaRPr lang="en-CA" sz="1600" b="1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425312" y="3712967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Cube 21"/>
          <p:cNvSpPr/>
          <p:nvPr/>
        </p:nvSpPr>
        <p:spPr>
          <a:xfrm>
            <a:off x="3651445" y="3009741"/>
            <a:ext cx="861600" cy="1358241"/>
          </a:xfrm>
          <a:prstGeom prst="cube">
            <a:avLst>
              <a:gd name="adj" fmla="val 53052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/>
          <p:cNvSpPr txBox="1"/>
          <p:nvPr/>
        </p:nvSpPr>
        <p:spPr>
          <a:xfrm>
            <a:off x="4470096" y="319424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18</a:t>
            </a:r>
            <a:endParaRPr lang="en-CA" sz="1600" dirty="0"/>
          </a:p>
        </p:txBody>
      </p:sp>
      <p:sp>
        <p:nvSpPr>
          <p:cNvPr id="24" name="TextBox 23"/>
          <p:cNvSpPr txBox="1"/>
          <p:nvPr/>
        </p:nvSpPr>
        <p:spPr>
          <a:xfrm rot="18738449">
            <a:off x="4280167" y="404892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18</a:t>
            </a:r>
            <a:endParaRPr lang="en-CA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3633393" y="445641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  5</a:t>
            </a:r>
            <a:endParaRPr lang="en-CA" sz="1600" dirty="0"/>
          </a:p>
        </p:txBody>
      </p:sp>
      <p:sp>
        <p:nvSpPr>
          <p:cNvPr id="27" name="Cube 26"/>
          <p:cNvSpPr/>
          <p:nvPr/>
        </p:nvSpPr>
        <p:spPr>
          <a:xfrm>
            <a:off x="5146954" y="3260091"/>
            <a:ext cx="640769" cy="90575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/>
          <p:cNvSpPr txBox="1"/>
          <p:nvPr/>
        </p:nvSpPr>
        <p:spPr>
          <a:xfrm>
            <a:off x="5744547" y="339925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8</a:t>
            </a:r>
            <a:endParaRPr lang="en-CA" sz="1600" dirty="0"/>
          </a:p>
        </p:txBody>
      </p:sp>
      <p:sp>
        <p:nvSpPr>
          <p:cNvPr id="29" name="TextBox 28"/>
          <p:cNvSpPr txBox="1"/>
          <p:nvPr/>
        </p:nvSpPr>
        <p:spPr>
          <a:xfrm rot="18738449">
            <a:off x="5590318" y="3927955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8</a:t>
            </a:r>
            <a:endParaRPr lang="en-CA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4978864" y="413039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  4</a:t>
            </a:r>
            <a:endParaRPr lang="en-CA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630579" y="5735690"/>
            <a:ext cx="358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600" b="1" dirty="0">
                <a:solidFill>
                  <a:srgbClr val="FF0000"/>
                </a:solidFill>
              </a:rPr>
              <a:t>5,100 paramètres</a:t>
            </a:r>
            <a:endParaRPr lang="fr-CA" sz="4800" b="1" dirty="0">
              <a:solidFill>
                <a:srgbClr val="FF00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844968" y="3718459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310078" y="3713096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408173" y="2102615"/>
            <a:ext cx="178419" cy="3258528"/>
          </a:xfrm>
          <a:prstGeom prst="rect">
            <a:avLst/>
          </a:prstGeom>
          <a:solidFill>
            <a:srgbClr val="00B0F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5579395" y="3739427"/>
            <a:ext cx="752836" cy="10985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6427223" y="2140715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/>
          <p:cNvSpPr/>
          <p:nvPr/>
        </p:nvSpPr>
        <p:spPr>
          <a:xfrm>
            <a:off x="6427223" y="232328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/>
          <p:cNvSpPr/>
          <p:nvPr/>
        </p:nvSpPr>
        <p:spPr>
          <a:xfrm>
            <a:off x="6427223" y="252542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/>
          <p:cNvSpPr/>
          <p:nvPr/>
        </p:nvSpPr>
        <p:spPr>
          <a:xfrm>
            <a:off x="6427223" y="2711412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/>
          <p:cNvSpPr/>
          <p:nvPr/>
        </p:nvSpPr>
        <p:spPr>
          <a:xfrm>
            <a:off x="6427223" y="289397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/>
          <p:cNvSpPr/>
          <p:nvPr/>
        </p:nvSpPr>
        <p:spPr>
          <a:xfrm>
            <a:off x="6427223" y="3096124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/>
          <p:cNvSpPr/>
          <p:nvPr/>
        </p:nvSpPr>
        <p:spPr>
          <a:xfrm>
            <a:off x="6431219" y="327542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/>
          <p:cNvSpPr/>
          <p:nvPr/>
        </p:nvSpPr>
        <p:spPr>
          <a:xfrm>
            <a:off x="6431219" y="345798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/>
          <p:cNvSpPr/>
          <p:nvPr/>
        </p:nvSpPr>
        <p:spPr>
          <a:xfrm>
            <a:off x="6431219" y="366013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/>
          <p:cNvSpPr/>
          <p:nvPr/>
        </p:nvSpPr>
        <p:spPr>
          <a:xfrm>
            <a:off x="6431219" y="385873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/>
          <p:cNvSpPr/>
          <p:nvPr/>
        </p:nvSpPr>
        <p:spPr>
          <a:xfrm>
            <a:off x="6431219" y="404129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/>
          <p:cNvSpPr/>
          <p:nvPr/>
        </p:nvSpPr>
        <p:spPr>
          <a:xfrm>
            <a:off x="6431219" y="424344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/>
          <p:cNvSpPr/>
          <p:nvPr/>
        </p:nvSpPr>
        <p:spPr>
          <a:xfrm>
            <a:off x="6428607" y="445125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/>
          <p:cNvSpPr/>
          <p:nvPr/>
        </p:nvSpPr>
        <p:spPr>
          <a:xfrm>
            <a:off x="6428607" y="4633817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/>
          <p:cNvSpPr/>
          <p:nvPr/>
        </p:nvSpPr>
        <p:spPr>
          <a:xfrm>
            <a:off x="6428607" y="483596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/>
          <p:cNvSpPr/>
          <p:nvPr/>
        </p:nvSpPr>
        <p:spPr>
          <a:xfrm>
            <a:off x="6437111" y="500692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/>
          <p:cNvSpPr/>
          <p:nvPr/>
        </p:nvSpPr>
        <p:spPr>
          <a:xfrm>
            <a:off x="6437111" y="5176764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TextBox 57"/>
          <p:cNvSpPr txBox="1"/>
          <p:nvPr/>
        </p:nvSpPr>
        <p:spPr>
          <a:xfrm>
            <a:off x="5940757" y="2955371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256</a:t>
            </a:r>
            <a:endParaRPr lang="en-CA" sz="1600" dirty="0"/>
          </a:p>
        </p:txBody>
      </p:sp>
      <p:sp>
        <p:nvSpPr>
          <p:cNvPr id="59" name="TextBox 58"/>
          <p:cNvSpPr txBox="1"/>
          <p:nvPr/>
        </p:nvSpPr>
        <p:spPr>
          <a:xfrm>
            <a:off x="6359645" y="531712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1</a:t>
            </a:r>
            <a:endParaRPr lang="en-CA" sz="1600" dirty="0"/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8182643" y="2961231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7237204" y="2793209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8178772" y="3506926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8208725" y="4021658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8220372" y="4594777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Explosion 1 3"/>
          <p:cNvSpPr/>
          <p:nvPr/>
        </p:nvSpPr>
        <p:spPr>
          <a:xfrm>
            <a:off x="7110572" y="-65047"/>
            <a:ext cx="2427428" cy="1889163"/>
          </a:xfrm>
          <a:custGeom>
            <a:avLst/>
            <a:gdLst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7312 w 21600"/>
              <a:gd name="connsiteY22" fmla="*/ 6320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800 w 21600"/>
              <a:gd name="connsiteY24" fmla="*/ 5800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00" h="21600">
                <a:moveTo>
                  <a:pt x="10332" y="2735"/>
                </a:moveTo>
                <a:lnTo>
                  <a:pt x="14522" y="0"/>
                </a:lnTo>
                <a:cubicBezTo>
                  <a:pt x="14400" y="1775"/>
                  <a:pt x="14532" y="2889"/>
                  <a:pt x="14835" y="4724"/>
                </a:cubicBezTo>
                <a:lnTo>
                  <a:pt x="18380" y="4457"/>
                </a:lnTo>
                <a:lnTo>
                  <a:pt x="17765" y="6894"/>
                </a:lnTo>
                <a:lnTo>
                  <a:pt x="21097" y="8137"/>
                </a:lnTo>
                <a:lnTo>
                  <a:pt x="17777" y="11076"/>
                </a:lnTo>
                <a:lnTo>
                  <a:pt x="21600" y="13290"/>
                </a:lnTo>
                <a:lnTo>
                  <a:pt x="16837" y="12942"/>
                </a:lnTo>
                <a:lnTo>
                  <a:pt x="18145" y="18095"/>
                </a:lnTo>
                <a:lnTo>
                  <a:pt x="14063" y="15118"/>
                </a:lnTo>
                <a:lnTo>
                  <a:pt x="13247" y="19737"/>
                </a:lnTo>
                <a:lnTo>
                  <a:pt x="10362" y="17639"/>
                </a:lnTo>
                <a:lnTo>
                  <a:pt x="8485" y="21600"/>
                </a:lnTo>
                <a:cubicBezTo>
                  <a:pt x="8228" y="19609"/>
                  <a:pt x="7207" y="19421"/>
                  <a:pt x="6950" y="17430"/>
                </a:cubicBezTo>
                <a:lnTo>
                  <a:pt x="4762" y="17617"/>
                </a:lnTo>
                <a:lnTo>
                  <a:pt x="4306" y="14117"/>
                </a:lnTo>
                <a:lnTo>
                  <a:pt x="135" y="14587"/>
                </a:lnTo>
                <a:lnTo>
                  <a:pt x="2914" y="10753"/>
                </a:lnTo>
                <a:lnTo>
                  <a:pt x="0" y="8615"/>
                </a:lnTo>
                <a:lnTo>
                  <a:pt x="4627" y="7617"/>
                </a:lnTo>
                <a:lnTo>
                  <a:pt x="370" y="2295"/>
                </a:lnTo>
                <a:lnTo>
                  <a:pt x="6462" y="3856"/>
                </a:lnTo>
                <a:lnTo>
                  <a:pt x="7417" y="853"/>
                </a:lnTo>
                <a:lnTo>
                  <a:pt x="10332" y="2735"/>
                </a:lnTo>
                <a:close/>
              </a:path>
            </a:pathLst>
          </a:custGeom>
          <a:solidFill>
            <a:srgbClr val="FFFF66"/>
          </a:solidFill>
          <a:ln>
            <a:solidFill>
              <a:srgbClr val="FF000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i="1" dirty="0">
                <a:solidFill>
                  <a:srgbClr val="C00000"/>
                </a:solidFill>
              </a:rPr>
              <a:t>Cross-</a:t>
            </a:r>
            <a:r>
              <a:rPr lang="fr-CA" b="1" i="1" dirty="0" err="1">
                <a:solidFill>
                  <a:srgbClr val="C00000"/>
                </a:solidFill>
              </a:rPr>
              <a:t>entropy</a:t>
            </a:r>
            <a:endParaRPr lang="fr-CA" b="1" i="1" dirty="0">
              <a:solidFill>
                <a:srgbClr val="C00000"/>
              </a:solidFill>
            </a:endParaRPr>
          </a:p>
          <a:p>
            <a:pPr algn="ctr"/>
            <a:r>
              <a:rPr lang="fr-CA" b="1" i="1" err="1">
                <a:solidFill>
                  <a:srgbClr val="C00000"/>
                </a:solidFill>
              </a:rPr>
              <a:t>loss</a:t>
            </a:r>
            <a:endParaRPr lang="en-US" b="1" i="1">
              <a:solidFill>
                <a:srgbClr val="C00000"/>
              </a:solidFill>
            </a:endParaRPr>
          </a:p>
        </p:txBody>
      </p:sp>
      <p:cxnSp>
        <p:nvCxnSpPr>
          <p:cNvPr id="8" name="Straight Arrow Connector 7"/>
          <p:cNvCxnSpPr>
            <a:stCxn id="6" idx="6"/>
            <a:endCxn id="61" idx="2"/>
          </p:cNvCxnSpPr>
          <p:nvPr/>
        </p:nvCxnSpPr>
        <p:spPr>
          <a:xfrm>
            <a:off x="6559550" y="2200658"/>
            <a:ext cx="677654" cy="760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7244876" y="3343742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/>
          <p:cNvSpPr/>
          <p:nvPr/>
        </p:nvSpPr>
        <p:spPr>
          <a:xfrm>
            <a:off x="7258056" y="3877070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/>
          <p:cNvSpPr/>
          <p:nvPr/>
        </p:nvSpPr>
        <p:spPr>
          <a:xfrm>
            <a:off x="7272769" y="4417658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1" name="Straight Arrow Connector 80"/>
          <p:cNvCxnSpPr>
            <a:stCxn id="42" idx="6"/>
            <a:endCxn id="61" idx="2"/>
          </p:cNvCxnSpPr>
          <p:nvPr/>
        </p:nvCxnSpPr>
        <p:spPr>
          <a:xfrm>
            <a:off x="6559550" y="2383224"/>
            <a:ext cx="677654" cy="578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3" idx="6"/>
            <a:endCxn id="61" idx="2"/>
          </p:cNvCxnSpPr>
          <p:nvPr/>
        </p:nvCxnSpPr>
        <p:spPr>
          <a:xfrm>
            <a:off x="6559550" y="2585370"/>
            <a:ext cx="677654" cy="375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4" idx="6"/>
            <a:endCxn id="61" idx="2"/>
          </p:cNvCxnSpPr>
          <p:nvPr/>
        </p:nvCxnSpPr>
        <p:spPr>
          <a:xfrm>
            <a:off x="6559550" y="2771355"/>
            <a:ext cx="677654" cy="18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6" idx="6"/>
            <a:endCxn id="78" idx="2"/>
          </p:cNvCxnSpPr>
          <p:nvPr/>
        </p:nvCxnSpPr>
        <p:spPr>
          <a:xfrm>
            <a:off x="6559550" y="2200658"/>
            <a:ext cx="685326" cy="1311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42" idx="6"/>
            <a:endCxn id="78" idx="2"/>
          </p:cNvCxnSpPr>
          <p:nvPr/>
        </p:nvCxnSpPr>
        <p:spPr>
          <a:xfrm>
            <a:off x="6559550" y="2383224"/>
            <a:ext cx="685326" cy="1128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43" idx="6"/>
            <a:endCxn id="78" idx="2"/>
          </p:cNvCxnSpPr>
          <p:nvPr/>
        </p:nvCxnSpPr>
        <p:spPr>
          <a:xfrm>
            <a:off x="6559550" y="2585370"/>
            <a:ext cx="685326" cy="92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44" idx="6"/>
            <a:endCxn id="78" idx="2"/>
          </p:cNvCxnSpPr>
          <p:nvPr/>
        </p:nvCxnSpPr>
        <p:spPr>
          <a:xfrm>
            <a:off x="6559550" y="2771355"/>
            <a:ext cx="685326" cy="740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42" idx="6"/>
          </p:cNvCxnSpPr>
          <p:nvPr/>
        </p:nvCxnSpPr>
        <p:spPr>
          <a:xfrm>
            <a:off x="6559550" y="2383224"/>
            <a:ext cx="706107" cy="1674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6" idx="6"/>
          </p:cNvCxnSpPr>
          <p:nvPr/>
        </p:nvCxnSpPr>
        <p:spPr>
          <a:xfrm>
            <a:off x="6559550" y="2200658"/>
            <a:ext cx="706107" cy="185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44" idx="6"/>
          </p:cNvCxnSpPr>
          <p:nvPr/>
        </p:nvCxnSpPr>
        <p:spPr>
          <a:xfrm>
            <a:off x="6559550" y="2771355"/>
            <a:ext cx="706107" cy="1286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43" idx="6"/>
          </p:cNvCxnSpPr>
          <p:nvPr/>
        </p:nvCxnSpPr>
        <p:spPr>
          <a:xfrm>
            <a:off x="6559550" y="2585370"/>
            <a:ext cx="706107" cy="1472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endCxn id="80" idx="2"/>
          </p:cNvCxnSpPr>
          <p:nvPr/>
        </p:nvCxnSpPr>
        <p:spPr>
          <a:xfrm>
            <a:off x="6576263" y="2233845"/>
            <a:ext cx="696506" cy="2351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43" idx="6"/>
            <a:endCxn id="80" idx="2"/>
          </p:cNvCxnSpPr>
          <p:nvPr/>
        </p:nvCxnSpPr>
        <p:spPr>
          <a:xfrm>
            <a:off x="6559550" y="2585370"/>
            <a:ext cx="713219" cy="2000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44" idx="6"/>
            <a:endCxn id="80" idx="2"/>
          </p:cNvCxnSpPr>
          <p:nvPr/>
        </p:nvCxnSpPr>
        <p:spPr>
          <a:xfrm>
            <a:off x="6559550" y="2771355"/>
            <a:ext cx="713219" cy="18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42" idx="6"/>
            <a:endCxn id="80" idx="2"/>
          </p:cNvCxnSpPr>
          <p:nvPr/>
        </p:nvCxnSpPr>
        <p:spPr>
          <a:xfrm>
            <a:off x="6559550" y="2383224"/>
            <a:ext cx="713219" cy="2202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endCxn id="80" idx="2"/>
          </p:cNvCxnSpPr>
          <p:nvPr/>
        </p:nvCxnSpPr>
        <p:spPr>
          <a:xfrm flipV="1">
            <a:off x="6552613" y="4585680"/>
            <a:ext cx="720156" cy="77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endCxn id="80" idx="2"/>
          </p:cNvCxnSpPr>
          <p:nvPr/>
        </p:nvCxnSpPr>
        <p:spPr>
          <a:xfrm flipV="1">
            <a:off x="6552613" y="4585680"/>
            <a:ext cx="720156" cy="259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endCxn id="80" idx="2"/>
          </p:cNvCxnSpPr>
          <p:nvPr/>
        </p:nvCxnSpPr>
        <p:spPr>
          <a:xfrm flipV="1">
            <a:off x="6552613" y="4585680"/>
            <a:ext cx="720156" cy="461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80" idx="2"/>
          </p:cNvCxnSpPr>
          <p:nvPr/>
        </p:nvCxnSpPr>
        <p:spPr>
          <a:xfrm flipV="1">
            <a:off x="6552613" y="4585680"/>
            <a:ext cx="720156" cy="64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79" idx="2"/>
          </p:cNvCxnSpPr>
          <p:nvPr/>
        </p:nvCxnSpPr>
        <p:spPr>
          <a:xfrm flipV="1">
            <a:off x="6552613" y="4045092"/>
            <a:ext cx="705443" cy="617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endCxn id="79" idx="2"/>
          </p:cNvCxnSpPr>
          <p:nvPr/>
        </p:nvCxnSpPr>
        <p:spPr>
          <a:xfrm flipV="1">
            <a:off x="6552613" y="4045092"/>
            <a:ext cx="705443" cy="800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endCxn id="79" idx="2"/>
          </p:cNvCxnSpPr>
          <p:nvPr/>
        </p:nvCxnSpPr>
        <p:spPr>
          <a:xfrm flipV="1">
            <a:off x="6552613" y="4045092"/>
            <a:ext cx="705443" cy="1002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endCxn id="79" idx="2"/>
          </p:cNvCxnSpPr>
          <p:nvPr/>
        </p:nvCxnSpPr>
        <p:spPr>
          <a:xfrm flipV="1">
            <a:off x="6552613" y="4045092"/>
            <a:ext cx="705443" cy="1188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endCxn id="78" idx="2"/>
          </p:cNvCxnSpPr>
          <p:nvPr/>
        </p:nvCxnSpPr>
        <p:spPr>
          <a:xfrm flipV="1">
            <a:off x="6552613" y="3511764"/>
            <a:ext cx="692263" cy="1333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endCxn id="78" idx="2"/>
          </p:cNvCxnSpPr>
          <p:nvPr/>
        </p:nvCxnSpPr>
        <p:spPr>
          <a:xfrm flipV="1">
            <a:off x="6552613" y="3511764"/>
            <a:ext cx="692263" cy="1150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endCxn id="78" idx="2"/>
          </p:cNvCxnSpPr>
          <p:nvPr/>
        </p:nvCxnSpPr>
        <p:spPr>
          <a:xfrm flipV="1">
            <a:off x="6552613" y="3511764"/>
            <a:ext cx="692263" cy="172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78" idx="2"/>
          </p:cNvCxnSpPr>
          <p:nvPr/>
        </p:nvCxnSpPr>
        <p:spPr>
          <a:xfrm flipV="1">
            <a:off x="6552613" y="3511764"/>
            <a:ext cx="692263" cy="153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endCxn id="61" idx="2"/>
          </p:cNvCxnSpPr>
          <p:nvPr/>
        </p:nvCxnSpPr>
        <p:spPr>
          <a:xfrm flipV="1">
            <a:off x="6569326" y="2961231"/>
            <a:ext cx="667878" cy="173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endCxn id="61" idx="2"/>
          </p:cNvCxnSpPr>
          <p:nvPr/>
        </p:nvCxnSpPr>
        <p:spPr>
          <a:xfrm flipV="1">
            <a:off x="6552613" y="2961231"/>
            <a:ext cx="684591" cy="2086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endCxn id="61" idx="2"/>
          </p:cNvCxnSpPr>
          <p:nvPr/>
        </p:nvCxnSpPr>
        <p:spPr>
          <a:xfrm flipV="1">
            <a:off x="6552613" y="2961231"/>
            <a:ext cx="684591" cy="2272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endCxn id="61" idx="2"/>
          </p:cNvCxnSpPr>
          <p:nvPr/>
        </p:nvCxnSpPr>
        <p:spPr>
          <a:xfrm flipV="1">
            <a:off x="6552613" y="2961231"/>
            <a:ext cx="684591" cy="1884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 rot="16200000">
            <a:off x="6416054" y="3540075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(…)</a:t>
            </a:r>
            <a:endParaRPr lang="en-CA" sz="1600" dirty="0"/>
          </a:p>
        </p:txBody>
      </p:sp>
      <p:sp>
        <p:nvSpPr>
          <p:cNvPr id="3" name="Rounded Rectangle 2"/>
          <p:cNvSpPr/>
          <p:nvPr/>
        </p:nvSpPr>
        <p:spPr>
          <a:xfrm>
            <a:off x="7831109" y="2645312"/>
            <a:ext cx="350559" cy="219999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CA" sz="1800" dirty="0">
                <a:solidFill>
                  <a:schemeClr val="tx1"/>
                </a:solidFill>
              </a:rPr>
              <a:t>SOFTMAX</a:t>
            </a:r>
            <a:endParaRPr lang="en-CA" sz="1800" dirty="0">
              <a:solidFill>
                <a:schemeClr val="tx1"/>
              </a:solidFill>
            </a:endParaRPr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7585396" y="2957104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7581525" y="3502799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V="1">
            <a:off x="7611478" y="4017531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7623125" y="4590650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3082759"/>
              </p:ext>
            </p:extLst>
          </p:nvPr>
        </p:nvGraphicFramePr>
        <p:xfrm>
          <a:off x="8416735" y="2805489"/>
          <a:ext cx="668997" cy="323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33" name="Equation" r:id="rId3" imgW="495000" imgH="241200" progId="Equation.3">
                  <p:embed/>
                </p:oleObj>
              </mc:Choice>
              <mc:Fallback>
                <p:oleObj name="Equation" r:id="rId3" imgW="495000" imgH="241200" progId="Equation.3">
                  <p:embed/>
                  <p:pic>
                    <p:nvPicPr>
                      <p:cNvPr id="10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16735" y="2805489"/>
                        <a:ext cx="668997" cy="3237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1613579"/>
              </p:ext>
            </p:extLst>
          </p:nvPr>
        </p:nvGraphicFramePr>
        <p:xfrm>
          <a:off x="8458244" y="3326146"/>
          <a:ext cx="63341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34" name="Equation" r:id="rId5" imgW="469800" imgH="241200" progId="Equation.3">
                  <p:embed/>
                </p:oleObj>
              </mc:Choice>
              <mc:Fallback>
                <p:oleObj name="Equation" r:id="rId5" imgW="469800" imgH="241200" progId="Equation.3">
                  <p:embed/>
                  <p:pic>
                    <p:nvPicPr>
                      <p:cNvPr id="11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8244" y="3326146"/>
                        <a:ext cx="633412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9176778"/>
              </p:ext>
            </p:extLst>
          </p:nvPr>
        </p:nvGraphicFramePr>
        <p:xfrm>
          <a:off x="8458741" y="3862882"/>
          <a:ext cx="668997" cy="323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35" name="Equation" r:id="rId7" imgW="495000" imgH="241200" progId="Equation.3">
                  <p:embed/>
                </p:oleObj>
              </mc:Choice>
              <mc:Fallback>
                <p:oleObj name="Equation" r:id="rId7" imgW="495000" imgH="241200" progId="Equation.3">
                  <p:embed/>
                  <p:pic>
                    <p:nvPicPr>
                      <p:cNvPr id="11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8741" y="3862882"/>
                        <a:ext cx="668997" cy="3237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6260028"/>
              </p:ext>
            </p:extLst>
          </p:nvPr>
        </p:nvGraphicFramePr>
        <p:xfrm>
          <a:off x="8486819" y="4410409"/>
          <a:ext cx="65087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36" name="Equation" r:id="rId9" imgW="482400" imgH="241200" progId="Equation.3">
                  <p:embed/>
                </p:oleObj>
              </mc:Choice>
              <mc:Fallback>
                <p:oleObj name="Equation" r:id="rId9" imgW="482400" imgH="241200" progId="Equation.3">
                  <p:embed/>
                  <p:pic>
                    <p:nvPicPr>
                      <p:cNvPr id="11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86819" y="4410409"/>
                        <a:ext cx="650875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874138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85851"/>
            <a:ext cx="9039497" cy="1143000"/>
          </a:xfrm>
        </p:spPr>
        <p:txBody>
          <a:bodyPr/>
          <a:lstStyle/>
          <a:p>
            <a:r>
              <a:rPr lang="fr-CA" dirty="0"/>
              <a:t>Réseaux à convolution</a:t>
            </a:r>
            <a:br>
              <a:rPr lang="fr-CA"/>
            </a:br>
            <a:r>
              <a:rPr lang="fr-CA" dirty="0"/>
              <a:t>vs</a:t>
            </a:r>
            <a:br>
              <a:rPr lang="fr-CA"/>
            </a:br>
            <a:r>
              <a:rPr lang="fr-CA" dirty="0"/>
              <a:t>Réseaux </a:t>
            </a:r>
            <a:r>
              <a:rPr lang="fr-CA" b="1" dirty="0">
                <a:solidFill>
                  <a:srgbClr val="FF0000"/>
                </a:solidFill>
              </a:rPr>
              <a:t>pleinement</a:t>
            </a:r>
            <a:r>
              <a:rPr lang="fr-CA" dirty="0"/>
              <a:t> </a:t>
            </a:r>
            <a:r>
              <a:rPr lang="fr-CA" dirty="0" err="1"/>
              <a:t>convolutionnels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02630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"/>
          <p:cNvSpPr txBox="1">
            <a:spLocks noChangeArrowheads="1"/>
          </p:cNvSpPr>
          <p:nvPr/>
        </p:nvSpPr>
        <p:spPr bwMode="auto">
          <a:xfrm>
            <a:off x="389286" y="136623"/>
            <a:ext cx="58293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300" kern="0">
                <a:solidFill>
                  <a:srgbClr val="000000"/>
                </a:solidFill>
                <a:latin typeface="+mj-lt"/>
              </a:rPr>
              <a:t>Solution : </a:t>
            </a:r>
            <a:r>
              <a:rPr lang="en-US" sz="3300" kern="0" err="1">
                <a:solidFill>
                  <a:srgbClr val="000000"/>
                </a:solidFill>
                <a:latin typeface="+mj-lt"/>
              </a:rPr>
              <a:t>connexions</a:t>
            </a:r>
            <a:r>
              <a:rPr lang="en-US" sz="3300" kern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300" kern="0" err="1">
                <a:solidFill>
                  <a:srgbClr val="000000"/>
                </a:solidFill>
                <a:latin typeface="+mj-lt"/>
              </a:rPr>
              <a:t>partielles</a:t>
            </a:r>
            <a:endParaRPr lang="fr-CA" sz="3300" kern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1349955" y="2656618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34" name="Oval 33"/>
          <p:cNvSpPr/>
          <p:nvPr/>
        </p:nvSpPr>
        <p:spPr>
          <a:xfrm>
            <a:off x="1349955" y="2837973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36" name="Oval 35"/>
          <p:cNvSpPr/>
          <p:nvPr/>
        </p:nvSpPr>
        <p:spPr>
          <a:xfrm>
            <a:off x="1351080" y="3005271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45" name="Oval 44"/>
          <p:cNvSpPr/>
          <p:nvPr/>
        </p:nvSpPr>
        <p:spPr>
          <a:xfrm>
            <a:off x="1349955" y="2465227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35" name="Oval 134"/>
          <p:cNvSpPr/>
          <p:nvPr/>
        </p:nvSpPr>
        <p:spPr>
          <a:xfrm>
            <a:off x="1349955" y="2078558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38" name="Oval 137"/>
          <p:cNvSpPr/>
          <p:nvPr/>
        </p:nvSpPr>
        <p:spPr>
          <a:xfrm>
            <a:off x="1349955" y="2259913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56" name="Oval 155"/>
          <p:cNvSpPr/>
          <p:nvPr/>
        </p:nvSpPr>
        <p:spPr>
          <a:xfrm>
            <a:off x="1356458" y="3583175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58" name="Oval 157"/>
          <p:cNvSpPr/>
          <p:nvPr/>
        </p:nvSpPr>
        <p:spPr>
          <a:xfrm>
            <a:off x="1356458" y="3764530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59" name="Oval 158"/>
          <p:cNvSpPr/>
          <p:nvPr/>
        </p:nvSpPr>
        <p:spPr>
          <a:xfrm>
            <a:off x="1357582" y="3931828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61" name="Oval 160"/>
          <p:cNvSpPr/>
          <p:nvPr/>
        </p:nvSpPr>
        <p:spPr>
          <a:xfrm>
            <a:off x="1356458" y="3391784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62" name="Oval 161"/>
          <p:cNvSpPr/>
          <p:nvPr/>
        </p:nvSpPr>
        <p:spPr>
          <a:xfrm>
            <a:off x="1356458" y="3186472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64" name="Oval 163"/>
          <p:cNvSpPr/>
          <p:nvPr/>
        </p:nvSpPr>
        <p:spPr>
          <a:xfrm>
            <a:off x="1357582" y="4548675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65" name="Oval 164"/>
          <p:cNvSpPr/>
          <p:nvPr/>
        </p:nvSpPr>
        <p:spPr>
          <a:xfrm>
            <a:off x="1357582" y="4730030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67" name="Oval 166"/>
          <p:cNvSpPr/>
          <p:nvPr/>
        </p:nvSpPr>
        <p:spPr>
          <a:xfrm>
            <a:off x="1358707" y="4897328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68" name="Oval 167"/>
          <p:cNvSpPr/>
          <p:nvPr/>
        </p:nvSpPr>
        <p:spPr>
          <a:xfrm>
            <a:off x="1357582" y="4357284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70" name="Oval 169"/>
          <p:cNvSpPr/>
          <p:nvPr/>
        </p:nvSpPr>
        <p:spPr>
          <a:xfrm>
            <a:off x="1357582" y="4151970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pSp>
        <p:nvGrpSpPr>
          <p:cNvPr id="113" name="Group 112"/>
          <p:cNvGrpSpPr/>
          <p:nvPr/>
        </p:nvGrpSpPr>
        <p:grpSpPr>
          <a:xfrm>
            <a:off x="2382179" y="2348880"/>
            <a:ext cx="204549" cy="2918735"/>
            <a:chOff x="1652238" y="1685786"/>
            <a:chExt cx="272732" cy="4312459"/>
          </a:xfrm>
          <a:solidFill>
            <a:srgbClr val="FFC000"/>
          </a:solidFill>
        </p:grpSpPr>
        <p:grpSp>
          <p:nvGrpSpPr>
            <p:cNvPr id="24" name="Group 23"/>
            <p:cNvGrpSpPr/>
            <p:nvPr/>
          </p:nvGrpSpPr>
          <p:grpSpPr>
            <a:xfrm>
              <a:off x="1652238" y="1685786"/>
              <a:ext cx="272732" cy="2817409"/>
              <a:chOff x="1684429" y="1965854"/>
              <a:chExt cx="577750" cy="4553648"/>
            </a:xfrm>
            <a:grpFill/>
          </p:grpSpPr>
          <p:sp>
            <p:nvSpPr>
              <p:cNvPr id="42" name="Oval 41"/>
              <p:cNvSpPr/>
              <p:nvPr/>
            </p:nvSpPr>
            <p:spPr>
              <a:xfrm>
                <a:off x="1693148" y="2537197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1693148" y="3088391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700572" y="3702093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1684429" y="1965854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1709291" y="4864439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1709291" y="5415633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1716715" y="6029335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1700572" y="4293096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</p:grpSp>
        <p:grpSp>
          <p:nvGrpSpPr>
            <p:cNvPr id="177" name="Group 176"/>
            <p:cNvGrpSpPr/>
            <p:nvPr/>
          </p:nvGrpSpPr>
          <p:grpSpPr>
            <a:xfrm>
              <a:off x="1659472" y="4620734"/>
              <a:ext cx="265111" cy="1377511"/>
              <a:chOff x="1684429" y="1965854"/>
              <a:chExt cx="561607" cy="2226406"/>
            </a:xfrm>
            <a:grpFill/>
          </p:grpSpPr>
          <p:sp>
            <p:nvSpPr>
              <p:cNvPr id="184" name="Oval 183"/>
              <p:cNvSpPr/>
              <p:nvPr/>
            </p:nvSpPr>
            <p:spPr>
              <a:xfrm>
                <a:off x="1693148" y="2537197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1693148" y="3088391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1700572" y="3702093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1684429" y="1965854"/>
                <a:ext cx="545464" cy="49016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</p:grpSp>
      </p:grpSp>
      <p:sp>
        <p:nvSpPr>
          <p:cNvPr id="193" name="Oval 192"/>
          <p:cNvSpPr/>
          <p:nvPr/>
        </p:nvSpPr>
        <p:spPr>
          <a:xfrm>
            <a:off x="1358705" y="5287867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94" name="Oval 193"/>
          <p:cNvSpPr/>
          <p:nvPr/>
        </p:nvSpPr>
        <p:spPr>
          <a:xfrm>
            <a:off x="1358705" y="5082553"/>
            <a:ext cx="134952" cy="1429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196" name="Straight Arrow Connector 195"/>
          <p:cNvCxnSpPr>
            <a:stCxn id="135" idx="6"/>
            <a:endCxn id="124" idx="2"/>
          </p:cNvCxnSpPr>
          <p:nvPr/>
        </p:nvCxnSpPr>
        <p:spPr>
          <a:xfrm>
            <a:off x="1484906" y="2150056"/>
            <a:ext cx="897273" cy="3014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>
            <a:stCxn id="138" idx="6"/>
            <a:endCxn id="124" idx="2"/>
          </p:cNvCxnSpPr>
          <p:nvPr/>
        </p:nvCxnSpPr>
        <p:spPr>
          <a:xfrm>
            <a:off x="1484906" y="2331413"/>
            <a:ext cx="897273" cy="1200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>
            <a:stCxn id="32" idx="6"/>
            <a:endCxn id="42" idx="2"/>
          </p:cNvCxnSpPr>
          <p:nvPr/>
        </p:nvCxnSpPr>
        <p:spPr>
          <a:xfrm flipV="1">
            <a:off x="1484907" y="2690763"/>
            <a:ext cx="900359" cy="373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/>
          <p:nvPr/>
        </p:nvCxnSpPr>
        <p:spPr>
          <a:xfrm>
            <a:off x="1496338" y="2341449"/>
            <a:ext cx="885842" cy="3151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endCxn id="42" idx="2"/>
          </p:cNvCxnSpPr>
          <p:nvPr/>
        </p:nvCxnSpPr>
        <p:spPr>
          <a:xfrm>
            <a:off x="1496338" y="2522804"/>
            <a:ext cx="888929" cy="16796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>
            <a:stCxn id="34" idx="6"/>
            <a:endCxn id="30" idx="2"/>
          </p:cNvCxnSpPr>
          <p:nvPr/>
        </p:nvCxnSpPr>
        <p:spPr>
          <a:xfrm>
            <a:off x="1484907" y="2909472"/>
            <a:ext cx="900359" cy="121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32" idx="6"/>
            <a:endCxn id="30" idx="2"/>
          </p:cNvCxnSpPr>
          <p:nvPr/>
        </p:nvCxnSpPr>
        <p:spPr>
          <a:xfrm>
            <a:off x="1484906" y="2728117"/>
            <a:ext cx="900360" cy="1934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45" idx="6"/>
          </p:cNvCxnSpPr>
          <p:nvPr/>
        </p:nvCxnSpPr>
        <p:spPr>
          <a:xfrm>
            <a:off x="1484907" y="2536726"/>
            <a:ext cx="861178" cy="3762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stCxn id="36" idx="6"/>
            <a:endCxn id="47" idx="2"/>
          </p:cNvCxnSpPr>
          <p:nvPr/>
        </p:nvCxnSpPr>
        <p:spPr>
          <a:xfrm>
            <a:off x="1486032" y="3076770"/>
            <a:ext cx="901862" cy="1017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32" idx="6"/>
            <a:endCxn id="47" idx="2"/>
          </p:cNvCxnSpPr>
          <p:nvPr/>
        </p:nvCxnSpPr>
        <p:spPr>
          <a:xfrm>
            <a:off x="1484907" y="2728117"/>
            <a:ext cx="902987" cy="45045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34" idx="6"/>
            <a:endCxn id="47" idx="2"/>
          </p:cNvCxnSpPr>
          <p:nvPr/>
        </p:nvCxnSpPr>
        <p:spPr>
          <a:xfrm>
            <a:off x="1484906" y="2909472"/>
            <a:ext cx="902988" cy="2690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/>
          <p:nvPr/>
        </p:nvCxnSpPr>
        <p:spPr>
          <a:xfrm flipV="1">
            <a:off x="1496337" y="4959806"/>
            <a:ext cx="872376" cy="2205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 flipV="1">
            <a:off x="1501714" y="4988145"/>
            <a:ext cx="857552" cy="3639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>
            <a:stCxn id="167" idx="6"/>
          </p:cNvCxnSpPr>
          <p:nvPr/>
        </p:nvCxnSpPr>
        <p:spPr>
          <a:xfrm flipV="1">
            <a:off x="1493659" y="4940913"/>
            <a:ext cx="893945" cy="279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9" name="Object 228"/>
          <p:cNvGraphicFramePr>
            <a:graphicFrameLocks noChangeAspect="1"/>
          </p:cNvGraphicFramePr>
          <p:nvPr/>
        </p:nvGraphicFramePr>
        <p:xfrm>
          <a:off x="1797022" y="3666562"/>
          <a:ext cx="295275" cy="2178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49" name="Equation" r:id="rId3" imgW="266469" imgH="203024" progId="Equation.3">
                  <p:embed/>
                </p:oleObj>
              </mc:Choice>
              <mc:Fallback>
                <p:oleObj name="Equation" r:id="rId3" imgW="266469" imgH="203024" progId="Equation.3">
                  <p:embed/>
                  <p:pic>
                    <p:nvPicPr>
                      <p:cNvPr id="229" name="Object 2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7022" y="3666562"/>
                        <a:ext cx="295275" cy="2178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1" name="Oval 250"/>
          <p:cNvSpPr/>
          <p:nvPr/>
        </p:nvSpPr>
        <p:spPr>
          <a:xfrm>
            <a:off x="3440962" y="3239155"/>
            <a:ext cx="193118" cy="205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52" name="Oval 251"/>
          <p:cNvSpPr/>
          <p:nvPr/>
        </p:nvSpPr>
        <p:spPr>
          <a:xfrm>
            <a:off x="3440962" y="3469970"/>
            <a:ext cx="193118" cy="205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53" name="Oval 252"/>
          <p:cNvSpPr/>
          <p:nvPr/>
        </p:nvSpPr>
        <p:spPr>
          <a:xfrm>
            <a:off x="3443590" y="3726961"/>
            <a:ext cx="193118" cy="205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54" name="Oval 253"/>
          <p:cNvSpPr/>
          <p:nvPr/>
        </p:nvSpPr>
        <p:spPr>
          <a:xfrm>
            <a:off x="3437875" y="2999902"/>
            <a:ext cx="193118" cy="205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55" name="Oval 254"/>
          <p:cNvSpPr/>
          <p:nvPr/>
        </p:nvSpPr>
        <p:spPr>
          <a:xfrm>
            <a:off x="3446677" y="4213699"/>
            <a:ext cx="193118" cy="205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56" name="Oval 255"/>
          <p:cNvSpPr/>
          <p:nvPr/>
        </p:nvSpPr>
        <p:spPr>
          <a:xfrm>
            <a:off x="3443590" y="3974446"/>
            <a:ext cx="193118" cy="2052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257" name="Straight Arrow Connector 256"/>
          <p:cNvCxnSpPr>
            <a:endCxn id="254" idx="2"/>
          </p:cNvCxnSpPr>
          <p:nvPr/>
        </p:nvCxnSpPr>
        <p:spPr>
          <a:xfrm>
            <a:off x="2559492" y="2433379"/>
            <a:ext cx="878382" cy="6691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/>
          <p:cNvCxnSpPr>
            <a:stCxn id="42" idx="6"/>
            <a:endCxn id="254" idx="2"/>
          </p:cNvCxnSpPr>
          <p:nvPr/>
        </p:nvCxnSpPr>
        <p:spPr>
          <a:xfrm>
            <a:off x="2578385" y="2690764"/>
            <a:ext cx="859490" cy="41176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Arrow Connector 258"/>
          <p:cNvCxnSpPr>
            <a:stCxn id="30" idx="6"/>
            <a:endCxn id="254" idx="2"/>
          </p:cNvCxnSpPr>
          <p:nvPr/>
        </p:nvCxnSpPr>
        <p:spPr>
          <a:xfrm>
            <a:off x="2578385" y="2921578"/>
            <a:ext cx="859490" cy="1809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42" idx="6"/>
            <a:endCxn id="251" idx="2"/>
          </p:cNvCxnSpPr>
          <p:nvPr/>
        </p:nvCxnSpPr>
        <p:spPr>
          <a:xfrm>
            <a:off x="2578385" y="2690764"/>
            <a:ext cx="862577" cy="65102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/>
          <p:cNvCxnSpPr>
            <a:stCxn id="30" idx="6"/>
            <a:endCxn id="251" idx="2"/>
          </p:cNvCxnSpPr>
          <p:nvPr/>
        </p:nvCxnSpPr>
        <p:spPr>
          <a:xfrm>
            <a:off x="2578385" y="2921578"/>
            <a:ext cx="862577" cy="42020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/>
          <p:cNvCxnSpPr>
            <a:stCxn id="47" idx="6"/>
            <a:endCxn id="251" idx="2"/>
          </p:cNvCxnSpPr>
          <p:nvPr/>
        </p:nvCxnSpPr>
        <p:spPr>
          <a:xfrm>
            <a:off x="2581013" y="3178570"/>
            <a:ext cx="859949" cy="1632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5" name="Object 274"/>
          <p:cNvGraphicFramePr>
            <a:graphicFrameLocks noChangeAspect="1"/>
          </p:cNvGraphicFramePr>
          <p:nvPr/>
        </p:nvGraphicFramePr>
        <p:xfrm>
          <a:off x="2863349" y="3662283"/>
          <a:ext cx="295275" cy="217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0" name="Equation" r:id="rId5" imgW="266469" imgH="203024" progId="Equation.3">
                  <p:embed/>
                </p:oleObj>
              </mc:Choice>
              <mc:Fallback>
                <p:oleObj name="Equation" r:id="rId5" imgW="266469" imgH="203024" progId="Equation.3">
                  <p:embed/>
                  <p:pic>
                    <p:nvPicPr>
                      <p:cNvPr id="275" name="Object 2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3349" y="3662283"/>
                        <a:ext cx="295275" cy="2178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" name="Object 275"/>
          <p:cNvGraphicFramePr>
            <a:graphicFrameLocks noChangeAspect="1"/>
          </p:cNvGraphicFramePr>
          <p:nvPr/>
        </p:nvGraphicFramePr>
        <p:xfrm>
          <a:off x="3763012" y="3601684"/>
          <a:ext cx="295275" cy="217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1" name="Equation" r:id="rId6" imgW="266469" imgH="203024" progId="Equation.3">
                  <p:embed/>
                </p:oleObj>
              </mc:Choice>
              <mc:Fallback>
                <p:oleObj name="Equation" r:id="rId6" imgW="266469" imgH="203024" progId="Equation.3">
                  <p:embed/>
                  <p:pic>
                    <p:nvPicPr>
                      <p:cNvPr id="276" name="Object 2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3012" y="3601684"/>
                        <a:ext cx="295275" cy="2178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7" name="Straight Arrow Connector 276"/>
          <p:cNvCxnSpPr/>
          <p:nvPr/>
        </p:nvCxnSpPr>
        <p:spPr>
          <a:xfrm>
            <a:off x="5225778" y="3552000"/>
            <a:ext cx="276701" cy="35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Oval 277"/>
          <p:cNvSpPr/>
          <p:nvPr/>
        </p:nvSpPr>
        <p:spPr>
          <a:xfrm>
            <a:off x="4816679" y="3368069"/>
            <a:ext cx="409098" cy="36762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279" name="Straight Arrow Connector 278"/>
          <p:cNvCxnSpPr/>
          <p:nvPr/>
        </p:nvCxnSpPr>
        <p:spPr>
          <a:xfrm>
            <a:off x="5225779" y="3042458"/>
            <a:ext cx="276701" cy="35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0" name="Object 279"/>
          <p:cNvGraphicFramePr>
            <a:graphicFrameLocks noChangeAspect="1"/>
          </p:cNvGraphicFramePr>
          <p:nvPr/>
        </p:nvGraphicFramePr>
        <p:xfrm>
          <a:off x="5497067" y="2941657"/>
          <a:ext cx="721519" cy="235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2" name="Equation" r:id="rId7" imgW="774360" imgH="241200" progId="Equation.3">
                  <p:embed/>
                </p:oleObj>
              </mc:Choice>
              <mc:Fallback>
                <p:oleObj name="Equation" r:id="rId7" imgW="774360" imgH="241200" progId="Equation.3">
                  <p:embed/>
                  <p:pic>
                    <p:nvPicPr>
                      <p:cNvPr id="280" name="Object 2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7067" y="2941657"/>
                        <a:ext cx="721519" cy="2357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1" name="Oval 280"/>
          <p:cNvSpPr/>
          <p:nvPr/>
        </p:nvSpPr>
        <p:spPr>
          <a:xfrm>
            <a:off x="4816679" y="2858527"/>
            <a:ext cx="409098" cy="36762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282" name="Object 281"/>
          <p:cNvGraphicFramePr>
            <a:graphicFrameLocks noChangeAspect="1"/>
          </p:cNvGraphicFramePr>
          <p:nvPr/>
        </p:nvGraphicFramePr>
        <p:xfrm>
          <a:off x="4938220" y="2917324"/>
          <a:ext cx="203597" cy="250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3" name="Equation" r:id="rId9" imgW="139680" imgH="177480" progId="Equation.3">
                  <p:embed/>
                </p:oleObj>
              </mc:Choice>
              <mc:Fallback>
                <p:oleObj name="Equation" r:id="rId9" imgW="139680" imgH="177480" progId="Equation.3">
                  <p:embed/>
                  <p:pic>
                    <p:nvPicPr>
                      <p:cNvPr id="282" name="Object 2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8220" y="2917324"/>
                        <a:ext cx="203597" cy="2500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3" name="Straight Arrow Connector 282"/>
          <p:cNvCxnSpPr/>
          <p:nvPr/>
        </p:nvCxnSpPr>
        <p:spPr>
          <a:xfrm>
            <a:off x="5225779" y="4124796"/>
            <a:ext cx="276701" cy="35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Oval 283"/>
          <p:cNvSpPr/>
          <p:nvPr/>
        </p:nvSpPr>
        <p:spPr>
          <a:xfrm>
            <a:off x="4816679" y="3940865"/>
            <a:ext cx="409098" cy="36762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285" name="Straight Arrow Connector 284"/>
          <p:cNvCxnSpPr/>
          <p:nvPr/>
        </p:nvCxnSpPr>
        <p:spPr>
          <a:xfrm>
            <a:off x="5225779" y="4699375"/>
            <a:ext cx="276701" cy="35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Oval 285"/>
          <p:cNvSpPr/>
          <p:nvPr/>
        </p:nvSpPr>
        <p:spPr>
          <a:xfrm>
            <a:off x="4816679" y="4515445"/>
            <a:ext cx="409098" cy="36762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287" name="Object 286"/>
          <p:cNvGraphicFramePr>
            <a:graphicFrameLocks noChangeAspect="1"/>
          </p:cNvGraphicFramePr>
          <p:nvPr/>
        </p:nvGraphicFramePr>
        <p:xfrm>
          <a:off x="4938220" y="3430502"/>
          <a:ext cx="203597" cy="250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4" name="Equation" r:id="rId11" imgW="139680" imgH="177480" progId="Equation.3">
                  <p:embed/>
                </p:oleObj>
              </mc:Choice>
              <mc:Fallback>
                <p:oleObj name="Equation" r:id="rId11" imgW="139680" imgH="177480" progId="Equation.3">
                  <p:embed/>
                  <p:pic>
                    <p:nvPicPr>
                      <p:cNvPr id="287" name="Object 2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8220" y="3430502"/>
                        <a:ext cx="203597" cy="2500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" name="Object 287"/>
          <p:cNvGraphicFramePr>
            <a:graphicFrameLocks noChangeAspect="1"/>
          </p:cNvGraphicFramePr>
          <p:nvPr/>
        </p:nvGraphicFramePr>
        <p:xfrm>
          <a:off x="4938221" y="3999166"/>
          <a:ext cx="203597" cy="250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5" name="Equation" r:id="rId13" imgW="139579" imgH="177646" progId="Equation.3">
                  <p:embed/>
                </p:oleObj>
              </mc:Choice>
              <mc:Fallback>
                <p:oleObj name="Equation" r:id="rId13" imgW="139579" imgH="177646" progId="Equation.3">
                  <p:embed/>
                  <p:pic>
                    <p:nvPicPr>
                      <p:cNvPr id="288" name="Object 2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8221" y="3999166"/>
                        <a:ext cx="203597" cy="2500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Object 288"/>
          <p:cNvGraphicFramePr>
            <a:graphicFrameLocks noChangeAspect="1"/>
          </p:cNvGraphicFramePr>
          <p:nvPr/>
        </p:nvGraphicFramePr>
        <p:xfrm>
          <a:off x="4938221" y="4588607"/>
          <a:ext cx="203597" cy="250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6" name="Equation" r:id="rId14" imgW="139579" imgH="177646" progId="Equation.3">
                  <p:embed/>
                </p:oleObj>
              </mc:Choice>
              <mc:Fallback>
                <p:oleObj name="Equation" r:id="rId14" imgW="139579" imgH="177646" progId="Equation.3">
                  <p:embed/>
                  <p:pic>
                    <p:nvPicPr>
                      <p:cNvPr id="289" name="Object 2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8221" y="4588607"/>
                        <a:ext cx="203597" cy="2500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0" name="Object 289"/>
          <p:cNvGraphicFramePr>
            <a:graphicFrameLocks noChangeAspect="1"/>
          </p:cNvGraphicFramePr>
          <p:nvPr/>
        </p:nvGraphicFramePr>
        <p:xfrm>
          <a:off x="5497066" y="3429813"/>
          <a:ext cx="733425" cy="235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7" name="Equation" r:id="rId15" imgW="787320" imgH="241200" progId="Equation.3">
                  <p:embed/>
                </p:oleObj>
              </mc:Choice>
              <mc:Fallback>
                <p:oleObj name="Equation" r:id="rId15" imgW="787320" imgH="241200" progId="Equation.3">
                  <p:embed/>
                  <p:pic>
                    <p:nvPicPr>
                      <p:cNvPr id="290" name="Object 2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7066" y="3429813"/>
                        <a:ext cx="733425" cy="2357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Object 290"/>
          <p:cNvGraphicFramePr>
            <a:graphicFrameLocks noChangeAspect="1"/>
          </p:cNvGraphicFramePr>
          <p:nvPr/>
        </p:nvGraphicFramePr>
        <p:xfrm>
          <a:off x="5508973" y="4001313"/>
          <a:ext cx="721519" cy="235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8" name="Equation" r:id="rId17" imgW="774360" imgH="241200" progId="Equation.3">
                  <p:embed/>
                </p:oleObj>
              </mc:Choice>
              <mc:Fallback>
                <p:oleObj name="Equation" r:id="rId17" imgW="774360" imgH="241200" progId="Equation.3">
                  <p:embed/>
                  <p:pic>
                    <p:nvPicPr>
                      <p:cNvPr id="291" name="Object 2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973" y="4001313"/>
                        <a:ext cx="721519" cy="2357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2" name="Object 291"/>
          <p:cNvGraphicFramePr>
            <a:graphicFrameLocks noChangeAspect="1"/>
          </p:cNvGraphicFramePr>
          <p:nvPr/>
        </p:nvGraphicFramePr>
        <p:xfrm>
          <a:off x="5497066" y="4581147"/>
          <a:ext cx="733425" cy="235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9" name="Equation" r:id="rId19" imgW="787320" imgH="241200" progId="Equation.3">
                  <p:embed/>
                </p:oleObj>
              </mc:Choice>
              <mc:Fallback>
                <p:oleObj name="Equation" r:id="rId19" imgW="787320" imgH="241200" progId="Equation.3">
                  <p:embed/>
                  <p:pic>
                    <p:nvPicPr>
                      <p:cNvPr id="292" name="Object 2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7066" y="4581147"/>
                        <a:ext cx="733425" cy="2357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3" name="Straight Arrow Connector 292"/>
          <p:cNvCxnSpPr/>
          <p:nvPr/>
        </p:nvCxnSpPr>
        <p:spPr>
          <a:xfrm flipV="1">
            <a:off x="4223716" y="3551881"/>
            <a:ext cx="592964" cy="2472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V="1">
            <a:off x="4276619" y="3042340"/>
            <a:ext cx="540060" cy="8388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4276621" y="3126223"/>
            <a:ext cx="540059" cy="4256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/>
          <p:nvPr/>
        </p:nvCxnSpPr>
        <p:spPr>
          <a:xfrm flipV="1">
            <a:off x="4276619" y="4124677"/>
            <a:ext cx="540060" cy="20080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/>
          <p:cNvCxnSpPr/>
          <p:nvPr/>
        </p:nvCxnSpPr>
        <p:spPr>
          <a:xfrm>
            <a:off x="4276619" y="4308490"/>
            <a:ext cx="540060" cy="39076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/>
          <p:nvPr/>
        </p:nvCxnSpPr>
        <p:spPr>
          <a:xfrm>
            <a:off x="4223714" y="3799136"/>
            <a:ext cx="592965" cy="32554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/>
          <p:nvPr/>
        </p:nvCxnSpPr>
        <p:spPr>
          <a:xfrm>
            <a:off x="4223714" y="3799136"/>
            <a:ext cx="592965" cy="9001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Arrow Connector 303"/>
          <p:cNvCxnSpPr/>
          <p:nvPr/>
        </p:nvCxnSpPr>
        <p:spPr>
          <a:xfrm>
            <a:off x="4223714" y="3453352"/>
            <a:ext cx="538959" cy="9307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/>
          <p:cNvCxnSpPr>
            <a:endCxn id="284" idx="2"/>
          </p:cNvCxnSpPr>
          <p:nvPr/>
        </p:nvCxnSpPr>
        <p:spPr>
          <a:xfrm>
            <a:off x="4223714" y="3453352"/>
            <a:ext cx="592965" cy="6713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endCxn id="255" idx="2"/>
          </p:cNvCxnSpPr>
          <p:nvPr/>
        </p:nvCxnSpPr>
        <p:spPr>
          <a:xfrm flipV="1">
            <a:off x="2599697" y="4032942"/>
            <a:ext cx="818642" cy="6442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Arrow Connector 311"/>
          <p:cNvCxnSpPr>
            <a:endCxn id="255" idx="2"/>
          </p:cNvCxnSpPr>
          <p:nvPr/>
        </p:nvCxnSpPr>
        <p:spPr>
          <a:xfrm flipV="1">
            <a:off x="2599697" y="4108511"/>
            <a:ext cx="809195" cy="79003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endCxn id="255" idx="2"/>
          </p:cNvCxnSpPr>
          <p:nvPr/>
        </p:nvCxnSpPr>
        <p:spPr>
          <a:xfrm flipV="1">
            <a:off x="2602325" y="4089620"/>
            <a:ext cx="825460" cy="10659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270570" y="5753712"/>
            <a:ext cx="67230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>
                <a:latin typeface="+mj-lt"/>
              </a:rPr>
              <a:t>150-D </a:t>
            </a:r>
            <a:r>
              <a:rPr lang="en-US" sz="1500" err="1">
                <a:latin typeface="+mj-lt"/>
              </a:rPr>
              <a:t>en</a:t>
            </a:r>
            <a:r>
              <a:rPr lang="en-US" sz="1500">
                <a:latin typeface="+mj-lt"/>
              </a:rPr>
              <a:t> entrée avec 148 </a:t>
            </a:r>
            <a:r>
              <a:rPr lang="en-US" sz="1500" err="1">
                <a:latin typeface="+mj-lt"/>
              </a:rPr>
              <a:t>neurones</a:t>
            </a:r>
            <a:r>
              <a:rPr lang="en-US" sz="1500">
                <a:latin typeface="+mj-lt"/>
              </a:rPr>
              <a:t> </a:t>
            </a:r>
            <a:r>
              <a:rPr lang="en-US" sz="1500" err="1">
                <a:latin typeface="+mj-lt"/>
              </a:rPr>
              <a:t>dans</a:t>
            </a:r>
            <a:r>
              <a:rPr lang="en-US" sz="1500">
                <a:latin typeface="+mj-lt"/>
              </a:rPr>
              <a:t> la 1ère </a:t>
            </a:r>
            <a:r>
              <a:rPr lang="en-US" sz="1500" err="1">
                <a:latin typeface="+mj-lt"/>
              </a:rPr>
              <a:t>couche</a:t>
            </a:r>
            <a:r>
              <a:rPr lang="en-US" sz="1500">
                <a:latin typeface="+mj-lt"/>
              </a:rPr>
              <a:t> =&gt; </a:t>
            </a:r>
            <a:r>
              <a:rPr lang="en-US" sz="1500" b="1">
                <a:latin typeface="+mj-lt"/>
              </a:rPr>
              <a:t>444 </a:t>
            </a:r>
            <a:r>
              <a:rPr lang="en-US" sz="1500" b="1" err="1">
                <a:latin typeface="+mj-lt"/>
              </a:rPr>
              <a:t>paramètres</a:t>
            </a:r>
            <a:r>
              <a:rPr lang="en-US" sz="1500" b="1">
                <a:latin typeface="+mj-lt"/>
              </a:rPr>
              <a:t> </a:t>
            </a:r>
            <a:r>
              <a:rPr lang="en-US" sz="1500" b="1" err="1">
                <a:latin typeface="+mj-lt"/>
              </a:rPr>
              <a:t>dans</a:t>
            </a:r>
            <a:r>
              <a:rPr lang="en-US" sz="1500" b="1">
                <a:latin typeface="+mj-lt"/>
              </a:rPr>
              <a:t> la </a:t>
            </a:r>
          </a:p>
          <a:p>
            <a:r>
              <a:rPr lang="en-US" sz="1500" b="1">
                <a:latin typeface="+mj-lt"/>
              </a:rPr>
              <a:t>					première </a:t>
            </a:r>
            <a:r>
              <a:rPr lang="en-US" sz="1500" b="1" err="1">
                <a:latin typeface="+mj-lt"/>
              </a:rPr>
              <a:t>couche</a:t>
            </a:r>
            <a:r>
              <a:rPr lang="en-US" sz="1500" b="1">
                <a:latin typeface="+mj-lt"/>
              </a:rPr>
              <a:t>!!</a:t>
            </a:r>
            <a:endParaRPr lang="en-CA" sz="1500" b="1">
              <a:latin typeface="+mj-lt"/>
            </a:endParaRPr>
          </a:p>
        </p:txBody>
      </p:sp>
      <p:cxnSp>
        <p:nvCxnSpPr>
          <p:cNvPr id="94" name="Straight Arrow Connector 93"/>
          <p:cNvCxnSpPr>
            <a:stCxn id="45" idx="6"/>
            <a:endCxn id="124" idx="2"/>
          </p:cNvCxnSpPr>
          <p:nvPr/>
        </p:nvCxnSpPr>
        <p:spPr>
          <a:xfrm flipV="1">
            <a:off x="1484907" y="2451510"/>
            <a:ext cx="897272" cy="852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8">
            <a:extLst>
              <a:ext uri="{FF2B5EF4-FFF2-40B4-BE49-F238E27FC236}">
                <a16:creationId xmlns:a16="http://schemas.microsoft.com/office/drawing/2014/main" id="{986255D8-934B-42E5-9162-24A3D39158C5}"/>
              </a:ext>
            </a:extLst>
          </p:cNvPr>
          <p:cNvSpPr txBox="1"/>
          <p:nvPr/>
        </p:nvSpPr>
        <p:spPr>
          <a:xfrm>
            <a:off x="1671144" y="5433562"/>
            <a:ext cx="2239716" cy="3231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500">
                <a:latin typeface="Times New Roman"/>
                <a:cs typeface="Times New Roman"/>
              </a:rPr>
              <a:t>3 </a:t>
            </a:r>
            <a:r>
              <a:rPr lang="en-US" sz="1500" err="1">
                <a:latin typeface="Times New Roman"/>
                <a:cs typeface="Times New Roman"/>
              </a:rPr>
              <a:t>connexions</a:t>
            </a:r>
            <a:r>
              <a:rPr lang="en-US" sz="1500">
                <a:latin typeface="Times New Roman"/>
                <a:cs typeface="Times New Roman"/>
              </a:rPr>
              <a:t> par </a:t>
            </a:r>
            <a:r>
              <a:rPr lang="en-US" sz="1500" err="1">
                <a:latin typeface="Times New Roman"/>
                <a:cs typeface="Times New Roman"/>
              </a:rPr>
              <a:t>neurones</a:t>
            </a:r>
            <a:endParaRPr lang="en-US" sz="1500" err="1">
              <a:cs typeface="Times New Roman"/>
            </a:endParaRPr>
          </a:p>
        </p:txBody>
      </p:sp>
      <p:sp>
        <p:nvSpPr>
          <p:cNvPr id="96" name="TextBox 98">
            <a:extLst>
              <a:ext uri="{FF2B5EF4-FFF2-40B4-BE49-F238E27FC236}">
                <a16:creationId xmlns:a16="http://schemas.microsoft.com/office/drawing/2014/main" id="{1AD14456-DBFD-462A-B216-E45523B3276B}"/>
              </a:ext>
            </a:extLst>
          </p:cNvPr>
          <p:cNvSpPr txBox="1"/>
          <p:nvPr/>
        </p:nvSpPr>
        <p:spPr>
          <a:xfrm>
            <a:off x="4495582" y="4951802"/>
            <a:ext cx="2239716" cy="3231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500">
                <a:latin typeface="Times New Roman"/>
                <a:cs typeface="Times New Roman"/>
              </a:rPr>
              <a:t>2 </a:t>
            </a:r>
            <a:r>
              <a:rPr lang="en-US" sz="1500" err="1">
                <a:latin typeface="Times New Roman"/>
                <a:cs typeface="Times New Roman"/>
              </a:rPr>
              <a:t>connexions</a:t>
            </a:r>
            <a:r>
              <a:rPr lang="en-US" sz="1500">
                <a:latin typeface="Times New Roman"/>
                <a:cs typeface="Times New Roman"/>
              </a:rPr>
              <a:t> par </a:t>
            </a:r>
            <a:r>
              <a:rPr lang="en-US" sz="1500" err="1">
                <a:latin typeface="Times New Roman"/>
                <a:cs typeface="Times New Roman"/>
              </a:rPr>
              <a:t>neurones</a:t>
            </a:r>
            <a:endParaRPr lang="en-US" sz="1500" err="1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66327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be 9"/>
          <p:cNvSpPr/>
          <p:nvPr/>
        </p:nvSpPr>
        <p:spPr>
          <a:xfrm>
            <a:off x="780110" y="568262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1876927" y="129415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337921" y="289508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3" name="TextBox 12"/>
          <p:cNvSpPr txBox="1"/>
          <p:nvPr/>
        </p:nvSpPr>
        <p:spPr>
          <a:xfrm>
            <a:off x="647684" y="344203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3</a:t>
            </a:r>
            <a:endParaRPr lang="en-CA" sz="1600"/>
          </a:p>
        </p:txBody>
      </p:sp>
      <p:sp>
        <p:nvSpPr>
          <p:cNvPr id="14" name="Cube 13"/>
          <p:cNvSpPr/>
          <p:nvPr/>
        </p:nvSpPr>
        <p:spPr>
          <a:xfrm>
            <a:off x="2238624" y="1013106"/>
            <a:ext cx="798393" cy="1962614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3001499" y="142845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26</a:t>
            </a:r>
            <a:endParaRPr lang="en-CA" sz="160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2699289" y="255632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26</a:t>
            </a:r>
            <a:endParaRPr lang="en-CA" sz="1600"/>
          </a:p>
        </p:txBody>
      </p:sp>
      <p:sp>
        <p:nvSpPr>
          <p:cNvPr id="17" name="TextBox 16"/>
          <p:cNvSpPr txBox="1"/>
          <p:nvPr/>
        </p:nvSpPr>
        <p:spPr>
          <a:xfrm>
            <a:off x="2137472" y="30036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3</a:t>
            </a:r>
            <a:endParaRPr lang="en-CA" sz="1600"/>
          </a:p>
        </p:txBody>
      </p:sp>
      <p:sp>
        <p:nvSpPr>
          <p:cNvPr id="39" name="Rectangle 38"/>
          <p:cNvSpPr/>
          <p:nvPr/>
        </p:nvSpPr>
        <p:spPr>
          <a:xfrm>
            <a:off x="262860" y="259823"/>
            <a:ext cx="15263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/>
              <a:t>Image: </a:t>
            </a:r>
            <a:r>
              <a:rPr lang="fr-CA" sz="1600" b="1"/>
              <a:t>32x32x3</a:t>
            </a:r>
          </a:p>
          <a:p>
            <a:r>
              <a:rPr lang="fr-CA" sz="1600" err="1"/>
              <a:t>Stride</a:t>
            </a:r>
            <a:r>
              <a:rPr lang="fr-CA" sz="1600"/>
              <a:t> :</a:t>
            </a:r>
            <a:r>
              <a:rPr lang="fr-CA" sz="1600" b="1"/>
              <a:t> 1</a:t>
            </a:r>
            <a:endParaRPr lang="en-CA" sz="1600" b="1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429896" y="1997378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Cube 21"/>
          <p:cNvSpPr/>
          <p:nvPr/>
        </p:nvSpPr>
        <p:spPr>
          <a:xfrm>
            <a:off x="3656029" y="1294152"/>
            <a:ext cx="861600" cy="1358241"/>
          </a:xfrm>
          <a:prstGeom prst="cube">
            <a:avLst>
              <a:gd name="adj" fmla="val 53052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/>
          <p:cNvSpPr txBox="1"/>
          <p:nvPr/>
        </p:nvSpPr>
        <p:spPr>
          <a:xfrm>
            <a:off x="4474680" y="147865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18</a:t>
            </a:r>
            <a:endParaRPr lang="en-CA" sz="1600"/>
          </a:p>
        </p:txBody>
      </p:sp>
      <p:sp>
        <p:nvSpPr>
          <p:cNvPr id="24" name="TextBox 23"/>
          <p:cNvSpPr txBox="1"/>
          <p:nvPr/>
        </p:nvSpPr>
        <p:spPr>
          <a:xfrm rot="18738449">
            <a:off x="4284751" y="233334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18</a:t>
            </a:r>
            <a:endParaRPr lang="en-CA" sz="1600"/>
          </a:p>
        </p:txBody>
      </p:sp>
      <p:sp>
        <p:nvSpPr>
          <p:cNvPr id="25" name="TextBox 24"/>
          <p:cNvSpPr txBox="1"/>
          <p:nvPr/>
        </p:nvSpPr>
        <p:spPr>
          <a:xfrm>
            <a:off x="3637977" y="274082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5</a:t>
            </a:r>
            <a:endParaRPr lang="en-CA" sz="1600"/>
          </a:p>
        </p:txBody>
      </p:sp>
      <p:sp>
        <p:nvSpPr>
          <p:cNvPr id="27" name="Cube 26"/>
          <p:cNvSpPr/>
          <p:nvPr/>
        </p:nvSpPr>
        <p:spPr>
          <a:xfrm>
            <a:off x="5151538" y="1544502"/>
            <a:ext cx="640769" cy="90575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/>
          <p:cNvSpPr txBox="1"/>
          <p:nvPr/>
        </p:nvSpPr>
        <p:spPr>
          <a:xfrm>
            <a:off x="5749131" y="1683662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8</a:t>
            </a:r>
            <a:endParaRPr lang="en-CA" sz="1600"/>
          </a:p>
        </p:txBody>
      </p:sp>
      <p:sp>
        <p:nvSpPr>
          <p:cNvPr id="29" name="TextBox 28"/>
          <p:cNvSpPr txBox="1"/>
          <p:nvPr/>
        </p:nvSpPr>
        <p:spPr>
          <a:xfrm rot="18738449">
            <a:off x="5594902" y="2212366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8</a:t>
            </a:r>
            <a:endParaRPr lang="en-CA" sz="1600"/>
          </a:p>
        </p:txBody>
      </p:sp>
      <p:sp>
        <p:nvSpPr>
          <p:cNvPr id="32" name="TextBox 31"/>
          <p:cNvSpPr txBox="1"/>
          <p:nvPr/>
        </p:nvSpPr>
        <p:spPr>
          <a:xfrm>
            <a:off x="4983448" y="241480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4</a:t>
            </a:r>
            <a:endParaRPr lang="en-CA" sz="160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849552" y="2002870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314662" y="1997507"/>
            <a:ext cx="752836" cy="1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412757" y="387026"/>
            <a:ext cx="178419" cy="3258528"/>
          </a:xfrm>
          <a:prstGeom prst="rect">
            <a:avLst/>
          </a:prstGeom>
          <a:solidFill>
            <a:srgbClr val="00B0F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5583979" y="2023838"/>
            <a:ext cx="752836" cy="10985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6431807" y="425126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/>
          <p:cNvSpPr/>
          <p:nvPr/>
        </p:nvSpPr>
        <p:spPr>
          <a:xfrm>
            <a:off x="6431807" y="607692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/>
          <p:cNvSpPr/>
          <p:nvPr/>
        </p:nvSpPr>
        <p:spPr>
          <a:xfrm>
            <a:off x="6431807" y="80983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/>
          <p:cNvSpPr/>
          <p:nvPr/>
        </p:nvSpPr>
        <p:spPr>
          <a:xfrm>
            <a:off x="6431807" y="99582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/>
          <p:cNvSpPr/>
          <p:nvPr/>
        </p:nvSpPr>
        <p:spPr>
          <a:xfrm>
            <a:off x="6431807" y="1178389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/>
          <p:cNvSpPr/>
          <p:nvPr/>
        </p:nvSpPr>
        <p:spPr>
          <a:xfrm>
            <a:off x="6431807" y="1380535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/>
          <p:cNvSpPr/>
          <p:nvPr/>
        </p:nvSpPr>
        <p:spPr>
          <a:xfrm>
            <a:off x="6435803" y="1559832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/>
          <p:cNvSpPr/>
          <p:nvPr/>
        </p:nvSpPr>
        <p:spPr>
          <a:xfrm>
            <a:off x="6435803" y="174239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/>
          <p:cNvSpPr/>
          <p:nvPr/>
        </p:nvSpPr>
        <p:spPr>
          <a:xfrm>
            <a:off x="6435803" y="1944544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/>
          <p:cNvSpPr/>
          <p:nvPr/>
        </p:nvSpPr>
        <p:spPr>
          <a:xfrm>
            <a:off x="6435803" y="2143142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/>
          <p:cNvSpPr/>
          <p:nvPr/>
        </p:nvSpPr>
        <p:spPr>
          <a:xfrm>
            <a:off x="6435803" y="232570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/>
          <p:cNvSpPr/>
          <p:nvPr/>
        </p:nvSpPr>
        <p:spPr>
          <a:xfrm>
            <a:off x="6435803" y="2527854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/>
          <p:cNvSpPr/>
          <p:nvPr/>
        </p:nvSpPr>
        <p:spPr>
          <a:xfrm>
            <a:off x="6433191" y="2735662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/>
          <p:cNvSpPr/>
          <p:nvPr/>
        </p:nvSpPr>
        <p:spPr>
          <a:xfrm>
            <a:off x="6433191" y="2918228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/>
          <p:cNvSpPr/>
          <p:nvPr/>
        </p:nvSpPr>
        <p:spPr>
          <a:xfrm>
            <a:off x="6433191" y="3120374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/>
          <p:cNvSpPr/>
          <p:nvPr/>
        </p:nvSpPr>
        <p:spPr>
          <a:xfrm>
            <a:off x="6441695" y="3291339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/>
          <p:cNvSpPr/>
          <p:nvPr/>
        </p:nvSpPr>
        <p:spPr>
          <a:xfrm>
            <a:off x="6441695" y="3461175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TextBox 57"/>
          <p:cNvSpPr txBox="1"/>
          <p:nvPr/>
        </p:nvSpPr>
        <p:spPr>
          <a:xfrm>
            <a:off x="5974344" y="1598841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256</a:t>
            </a:r>
            <a:endParaRPr lang="en-CA" sz="1600"/>
          </a:p>
        </p:txBody>
      </p:sp>
      <p:sp>
        <p:nvSpPr>
          <p:cNvPr id="59" name="TextBox 58"/>
          <p:cNvSpPr txBox="1"/>
          <p:nvPr/>
        </p:nvSpPr>
        <p:spPr>
          <a:xfrm>
            <a:off x="6364229" y="3601532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</a:t>
            </a:r>
            <a:endParaRPr lang="en-CA" sz="1600"/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8187227" y="1245642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7241788" y="1077620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8183356" y="1791337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8213309" y="2306069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8224956" y="2879188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693835"/>
              </p:ext>
            </p:extLst>
          </p:nvPr>
        </p:nvGraphicFramePr>
        <p:xfrm>
          <a:off x="8451741" y="1613708"/>
          <a:ext cx="620712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81" name="Equation" r:id="rId3" imgW="507960" imgH="253800" progId="Equation.DSMT4">
                  <p:embed/>
                </p:oleObj>
              </mc:Choice>
              <mc:Fallback>
                <p:oleObj name="Equation" r:id="rId3" imgW="507960" imgH="253800" progId="Equation.DSMT4">
                  <p:embed/>
                  <p:pic>
                    <p:nvPicPr>
                      <p:cNvPr id="68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1741" y="1613708"/>
                        <a:ext cx="620712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1805151"/>
              </p:ext>
            </p:extLst>
          </p:nvPr>
        </p:nvGraphicFramePr>
        <p:xfrm>
          <a:off x="8442912" y="1042613"/>
          <a:ext cx="636587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82" name="Equation" r:id="rId5" imgW="520560" imgH="253800" progId="Equation.DSMT4">
                  <p:embed/>
                </p:oleObj>
              </mc:Choice>
              <mc:Fallback>
                <p:oleObj name="Equation" r:id="rId5" imgW="520560" imgH="253800" progId="Equation.DSMT4">
                  <p:embed/>
                  <p:pic>
                    <p:nvPicPr>
                      <p:cNvPr id="69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42912" y="1042613"/>
                        <a:ext cx="636587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2713285"/>
              </p:ext>
            </p:extLst>
          </p:nvPr>
        </p:nvGraphicFramePr>
        <p:xfrm>
          <a:off x="8504453" y="2685684"/>
          <a:ext cx="620713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83" name="Equation" r:id="rId7" imgW="507960" imgH="253800" progId="Equation.DSMT4">
                  <p:embed/>
                </p:oleObj>
              </mc:Choice>
              <mc:Fallback>
                <p:oleObj name="Equation" r:id="rId7" imgW="507960" imgH="253800" progId="Equation.DSMT4">
                  <p:embed/>
                  <p:pic>
                    <p:nvPicPr>
                      <p:cNvPr id="7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4453" y="2685684"/>
                        <a:ext cx="620713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7477607"/>
              </p:ext>
            </p:extLst>
          </p:nvPr>
        </p:nvGraphicFramePr>
        <p:xfrm>
          <a:off x="8478519" y="2092910"/>
          <a:ext cx="636587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84" name="Equation" r:id="rId9" imgW="520560" imgH="253800" progId="Equation.DSMT4">
                  <p:embed/>
                </p:oleObj>
              </mc:Choice>
              <mc:Fallback>
                <p:oleObj name="Equation" r:id="rId9" imgW="520560" imgH="253800" progId="Equation.DSMT4">
                  <p:embed/>
                  <p:pic>
                    <p:nvPicPr>
                      <p:cNvPr id="71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78519" y="2092910"/>
                        <a:ext cx="636587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/>
          <p:cNvCxnSpPr>
            <a:stCxn id="6" idx="6"/>
            <a:endCxn id="61" idx="2"/>
          </p:cNvCxnSpPr>
          <p:nvPr/>
        </p:nvCxnSpPr>
        <p:spPr>
          <a:xfrm>
            <a:off x="6564134" y="485069"/>
            <a:ext cx="677654" cy="760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7249460" y="1628153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/>
          <p:cNvSpPr/>
          <p:nvPr/>
        </p:nvSpPr>
        <p:spPr>
          <a:xfrm>
            <a:off x="7262640" y="2161481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Oval 79"/>
          <p:cNvSpPr/>
          <p:nvPr/>
        </p:nvSpPr>
        <p:spPr>
          <a:xfrm>
            <a:off x="7277353" y="2702069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1" name="Straight Arrow Connector 80"/>
          <p:cNvCxnSpPr>
            <a:stCxn id="42" idx="6"/>
            <a:endCxn id="61" idx="2"/>
          </p:cNvCxnSpPr>
          <p:nvPr/>
        </p:nvCxnSpPr>
        <p:spPr>
          <a:xfrm>
            <a:off x="6564134" y="667635"/>
            <a:ext cx="677654" cy="578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3" idx="6"/>
            <a:endCxn id="61" idx="2"/>
          </p:cNvCxnSpPr>
          <p:nvPr/>
        </p:nvCxnSpPr>
        <p:spPr>
          <a:xfrm>
            <a:off x="6564134" y="869781"/>
            <a:ext cx="677654" cy="375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4" idx="6"/>
            <a:endCxn id="61" idx="2"/>
          </p:cNvCxnSpPr>
          <p:nvPr/>
        </p:nvCxnSpPr>
        <p:spPr>
          <a:xfrm>
            <a:off x="6564134" y="1055766"/>
            <a:ext cx="677654" cy="18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6" idx="6"/>
            <a:endCxn id="78" idx="2"/>
          </p:cNvCxnSpPr>
          <p:nvPr/>
        </p:nvCxnSpPr>
        <p:spPr>
          <a:xfrm>
            <a:off x="6564134" y="485069"/>
            <a:ext cx="685326" cy="1311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42" idx="6"/>
            <a:endCxn id="78" idx="2"/>
          </p:cNvCxnSpPr>
          <p:nvPr/>
        </p:nvCxnSpPr>
        <p:spPr>
          <a:xfrm>
            <a:off x="6564134" y="667635"/>
            <a:ext cx="685326" cy="1128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43" idx="6"/>
            <a:endCxn id="78" idx="2"/>
          </p:cNvCxnSpPr>
          <p:nvPr/>
        </p:nvCxnSpPr>
        <p:spPr>
          <a:xfrm>
            <a:off x="6564134" y="869781"/>
            <a:ext cx="685326" cy="92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44" idx="6"/>
            <a:endCxn id="78" idx="2"/>
          </p:cNvCxnSpPr>
          <p:nvPr/>
        </p:nvCxnSpPr>
        <p:spPr>
          <a:xfrm>
            <a:off x="6564134" y="1055766"/>
            <a:ext cx="685326" cy="740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42" idx="6"/>
          </p:cNvCxnSpPr>
          <p:nvPr/>
        </p:nvCxnSpPr>
        <p:spPr>
          <a:xfrm>
            <a:off x="6564134" y="667635"/>
            <a:ext cx="706107" cy="1674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6" idx="6"/>
          </p:cNvCxnSpPr>
          <p:nvPr/>
        </p:nvCxnSpPr>
        <p:spPr>
          <a:xfrm>
            <a:off x="6564134" y="485069"/>
            <a:ext cx="706107" cy="185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44" idx="6"/>
          </p:cNvCxnSpPr>
          <p:nvPr/>
        </p:nvCxnSpPr>
        <p:spPr>
          <a:xfrm>
            <a:off x="6564134" y="1055766"/>
            <a:ext cx="706107" cy="1286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43" idx="6"/>
          </p:cNvCxnSpPr>
          <p:nvPr/>
        </p:nvCxnSpPr>
        <p:spPr>
          <a:xfrm>
            <a:off x="6564134" y="869781"/>
            <a:ext cx="706107" cy="1472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endCxn id="80" idx="2"/>
          </p:cNvCxnSpPr>
          <p:nvPr/>
        </p:nvCxnSpPr>
        <p:spPr>
          <a:xfrm>
            <a:off x="6580847" y="518256"/>
            <a:ext cx="696506" cy="2351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43" idx="6"/>
            <a:endCxn id="80" idx="2"/>
          </p:cNvCxnSpPr>
          <p:nvPr/>
        </p:nvCxnSpPr>
        <p:spPr>
          <a:xfrm>
            <a:off x="6564134" y="869781"/>
            <a:ext cx="713219" cy="2000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44" idx="6"/>
            <a:endCxn id="80" idx="2"/>
          </p:cNvCxnSpPr>
          <p:nvPr/>
        </p:nvCxnSpPr>
        <p:spPr>
          <a:xfrm>
            <a:off x="6564134" y="1055766"/>
            <a:ext cx="713219" cy="18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42" idx="6"/>
            <a:endCxn id="80" idx="2"/>
          </p:cNvCxnSpPr>
          <p:nvPr/>
        </p:nvCxnSpPr>
        <p:spPr>
          <a:xfrm>
            <a:off x="6564134" y="667635"/>
            <a:ext cx="713219" cy="2202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endCxn id="80" idx="2"/>
          </p:cNvCxnSpPr>
          <p:nvPr/>
        </p:nvCxnSpPr>
        <p:spPr>
          <a:xfrm flipV="1">
            <a:off x="6557197" y="2870091"/>
            <a:ext cx="720156" cy="77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endCxn id="80" idx="2"/>
          </p:cNvCxnSpPr>
          <p:nvPr/>
        </p:nvCxnSpPr>
        <p:spPr>
          <a:xfrm flipV="1">
            <a:off x="6557197" y="2870091"/>
            <a:ext cx="720156" cy="259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endCxn id="80" idx="2"/>
          </p:cNvCxnSpPr>
          <p:nvPr/>
        </p:nvCxnSpPr>
        <p:spPr>
          <a:xfrm flipV="1">
            <a:off x="6557197" y="2870091"/>
            <a:ext cx="720156" cy="461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80" idx="2"/>
          </p:cNvCxnSpPr>
          <p:nvPr/>
        </p:nvCxnSpPr>
        <p:spPr>
          <a:xfrm flipV="1">
            <a:off x="6557197" y="2870091"/>
            <a:ext cx="720156" cy="64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79" idx="2"/>
          </p:cNvCxnSpPr>
          <p:nvPr/>
        </p:nvCxnSpPr>
        <p:spPr>
          <a:xfrm flipV="1">
            <a:off x="6557197" y="2329503"/>
            <a:ext cx="705443" cy="617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endCxn id="79" idx="2"/>
          </p:cNvCxnSpPr>
          <p:nvPr/>
        </p:nvCxnSpPr>
        <p:spPr>
          <a:xfrm flipV="1">
            <a:off x="6557197" y="2329503"/>
            <a:ext cx="705443" cy="800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endCxn id="79" idx="2"/>
          </p:cNvCxnSpPr>
          <p:nvPr/>
        </p:nvCxnSpPr>
        <p:spPr>
          <a:xfrm flipV="1">
            <a:off x="6557197" y="2329503"/>
            <a:ext cx="705443" cy="1002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endCxn id="79" idx="2"/>
          </p:cNvCxnSpPr>
          <p:nvPr/>
        </p:nvCxnSpPr>
        <p:spPr>
          <a:xfrm flipV="1">
            <a:off x="6557197" y="2329503"/>
            <a:ext cx="705443" cy="1188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endCxn id="78" idx="2"/>
          </p:cNvCxnSpPr>
          <p:nvPr/>
        </p:nvCxnSpPr>
        <p:spPr>
          <a:xfrm flipV="1">
            <a:off x="6557197" y="1796175"/>
            <a:ext cx="692263" cy="1333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endCxn id="78" idx="2"/>
          </p:cNvCxnSpPr>
          <p:nvPr/>
        </p:nvCxnSpPr>
        <p:spPr>
          <a:xfrm flipV="1">
            <a:off x="6557197" y="1796175"/>
            <a:ext cx="692263" cy="1150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endCxn id="78" idx="2"/>
          </p:cNvCxnSpPr>
          <p:nvPr/>
        </p:nvCxnSpPr>
        <p:spPr>
          <a:xfrm flipV="1">
            <a:off x="6557197" y="1796175"/>
            <a:ext cx="692263" cy="172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78" idx="2"/>
          </p:cNvCxnSpPr>
          <p:nvPr/>
        </p:nvCxnSpPr>
        <p:spPr>
          <a:xfrm flipV="1">
            <a:off x="6557197" y="1796175"/>
            <a:ext cx="692263" cy="153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endCxn id="61" idx="2"/>
          </p:cNvCxnSpPr>
          <p:nvPr/>
        </p:nvCxnSpPr>
        <p:spPr>
          <a:xfrm flipV="1">
            <a:off x="6573910" y="1245642"/>
            <a:ext cx="667878" cy="173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endCxn id="61" idx="2"/>
          </p:cNvCxnSpPr>
          <p:nvPr/>
        </p:nvCxnSpPr>
        <p:spPr>
          <a:xfrm flipV="1">
            <a:off x="6557197" y="1245642"/>
            <a:ext cx="684591" cy="2086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endCxn id="61" idx="2"/>
          </p:cNvCxnSpPr>
          <p:nvPr/>
        </p:nvCxnSpPr>
        <p:spPr>
          <a:xfrm flipV="1">
            <a:off x="6557197" y="1245642"/>
            <a:ext cx="684591" cy="2272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endCxn id="61" idx="2"/>
          </p:cNvCxnSpPr>
          <p:nvPr/>
        </p:nvCxnSpPr>
        <p:spPr>
          <a:xfrm flipV="1">
            <a:off x="6557197" y="1245642"/>
            <a:ext cx="684591" cy="1884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 rot="16200000">
            <a:off x="6420638" y="1824486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(…)</a:t>
            </a:r>
            <a:endParaRPr lang="en-CA" sz="1600"/>
          </a:p>
        </p:txBody>
      </p:sp>
      <p:sp>
        <p:nvSpPr>
          <p:cNvPr id="3" name="Rounded Rectangle 2"/>
          <p:cNvSpPr/>
          <p:nvPr/>
        </p:nvSpPr>
        <p:spPr>
          <a:xfrm>
            <a:off x="7835693" y="929723"/>
            <a:ext cx="350559" cy="219999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CA" sz="1800">
                <a:solidFill>
                  <a:schemeClr val="tx1"/>
                </a:solidFill>
              </a:rPr>
              <a:t>SOFTMAX</a:t>
            </a:r>
            <a:endParaRPr lang="en-CA" sz="1800">
              <a:solidFill>
                <a:schemeClr val="tx1"/>
              </a:solidFill>
            </a:endParaRPr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7589980" y="1241515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7586109" y="1787210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V="1">
            <a:off x="7616062" y="2301942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7627709" y="2875061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2568310"/>
              </p:ext>
            </p:extLst>
          </p:nvPr>
        </p:nvGraphicFramePr>
        <p:xfrm>
          <a:off x="1634603" y="4013390"/>
          <a:ext cx="6094820" cy="6053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85" name="Equation" r:id="rId11" imgW="2412720" imgH="241200" progId="Equation.3">
                  <p:embed/>
                </p:oleObj>
              </mc:Choice>
              <mc:Fallback>
                <p:oleObj name="Equation" r:id="rId11" imgW="2412720" imgH="241200" progId="Equation.3">
                  <p:embed/>
                  <p:pic>
                    <p:nvPicPr>
                      <p:cNvPr id="10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4603" y="4013390"/>
                        <a:ext cx="6094820" cy="6053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" name="TextBox 109"/>
          <p:cNvSpPr txBox="1"/>
          <p:nvPr/>
        </p:nvSpPr>
        <p:spPr>
          <a:xfrm>
            <a:off x="132114" y="5224232"/>
            <a:ext cx="90120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/>
              <a:t>Il </a:t>
            </a:r>
            <a:r>
              <a:rPr lang="en-CA" sz="3600" err="1"/>
              <a:t>est</a:t>
            </a:r>
            <a:r>
              <a:rPr lang="en-CA" sz="3600"/>
              <a:t> possible de </a:t>
            </a:r>
            <a:r>
              <a:rPr lang="en-CA" sz="3600" b="1" err="1">
                <a:solidFill>
                  <a:srgbClr val="FF0000"/>
                </a:solidFill>
              </a:rPr>
              <a:t>remplacer</a:t>
            </a:r>
            <a:r>
              <a:rPr lang="en-CA" sz="3600" b="1">
                <a:solidFill>
                  <a:srgbClr val="FF0000"/>
                </a:solidFill>
              </a:rPr>
              <a:t> la multiplication</a:t>
            </a:r>
          </a:p>
          <a:p>
            <a:r>
              <a:rPr lang="en-CA" sz="3600" b="1" err="1">
                <a:solidFill>
                  <a:srgbClr val="FF0000"/>
                </a:solidFill>
              </a:rPr>
              <a:t>matrice-vecteur</a:t>
            </a:r>
            <a:r>
              <a:rPr lang="en-CA" sz="3600" b="1">
                <a:solidFill>
                  <a:srgbClr val="FF0000"/>
                </a:solidFill>
              </a:rPr>
              <a:t> </a:t>
            </a:r>
            <a:r>
              <a:rPr lang="en-CA" sz="3600">
                <a:solidFill>
                  <a:schemeClr val="tx1">
                    <a:lumMod val="85000"/>
                    <a:lumOff val="15000"/>
                  </a:schemeClr>
                </a:solidFill>
              </a:rPr>
              <a:t>de la fin </a:t>
            </a:r>
            <a:r>
              <a:rPr lang="en-CA" sz="3600"/>
              <a:t>par </a:t>
            </a:r>
            <a:r>
              <a:rPr lang="en-CA" sz="3600" err="1"/>
              <a:t>une</a:t>
            </a:r>
            <a:r>
              <a:rPr lang="en-CA" sz="3600"/>
              <a:t> </a:t>
            </a:r>
            <a:r>
              <a:rPr lang="en-CA" sz="3600" b="1">
                <a:solidFill>
                  <a:srgbClr val="FF0000"/>
                </a:solidFill>
              </a:rPr>
              <a:t>convolution</a:t>
            </a:r>
          </a:p>
        </p:txBody>
      </p:sp>
      <p:sp>
        <p:nvSpPr>
          <p:cNvPr id="111" name="Freeform 110"/>
          <p:cNvSpPr/>
          <p:nvPr/>
        </p:nvSpPr>
        <p:spPr>
          <a:xfrm rot="3564164" flipH="1" flipV="1">
            <a:off x="2785394" y="4497871"/>
            <a:ext cx="153716" cy="579104"/>
          </a:xfrm>
          <a:custGeom>
            <a:avLst/>
            <a:gdLst>
              <a:gd name="connsiteX0" fmla="*/ 1790700 w 1790700"/>
              <a:gd name="connsiteY0" fmla="*/ 965200 h 965200"/>
              <a:gd name="connsiteX1" fmla="*/ 762000 w 1790700"/>
              <a:gd name="connsiteY1" fmla="*/ 533400 h 965200"/>
              <a:gd name="connsiteX2" fmla="*/ 0 w 1790700"/>
              <a:gd name="connsiteY2" fmla="*/ 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0700" h="965200">
                <a:moveTo>
                  <a:pt x="1790700" y="965200"/>
                </a:moveTo>
                <a:cubicBezTo>
                  <a:pt x="1425575" y="829733"/>
                  <a:pt x="1060450" y="694267"/>
                  <a:pt x="762000" y="533400"/>
                </a:cubicBezTo>
                <a:cubicBezTo>
                  <a:pt x="463550" y="372533"/>
                  <a:pt x="231775" y="186266"/>
                  <a:pt x="0" y="0"/>
                </a:cubicBezTo>
              </a:path>
            </a:pathLst>
          </a:custGeom>
          <a:ln>
            <a:headEnd type="arrow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441816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6951" y="606425"/>
            <a:ext cx="3483646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000" dirty="0"/>
              <a:t>Exemple 1d </a:t>
            </a:r>
          </a:p>
          <a:p>
            <a:r>
              <a:rPr lang="fr-CA" sz="2800" dirty="0"/>
              <a:t>(convolution « </a:t>
            </a:r>
            <a:r>
              <a:rPr lang="fr-CA" sz="2800" dirty="0" err="1"/>
              <a:t>valid</a:t>
            </a:r>
            <a:r>
              <a:rPr lang="fr-CA" sz="2800" dirty="0"/>
              <a:t> »)</a:t>
            </a:r>
            <a:endParaRPr lang="en-CA" sz="28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516814"/>
              </p:ext>
            </p:extLst>
          </p:nvPr>
        </p:nvGraphicFramePr>
        <p:xfrm>
          <a:off x="135495" y="3221172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376545"/>
              </p:ext>
            </p:extLst>
          </p:nvPr>
        </p:nvGraphicFramePr>
        <p:xfrm>
          <a:off x="4340881" y="3221172"/>
          <a:ext cx="126496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 .2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0" dirty="0">
                          <a:solidFill>
                            <a:schemeClr val="tx1"/>
                          </a:solidFill>
                        </a:rPr>
                        <a:t>-.3</a:t>
                      </a:r>
                      <a:endParaRPr lang="en-CA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.4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882501"/>
              </p:ext>
            </p:extLst>
          </p:nvPr>
        </p:nvGraphicFramePr>
        <p:xfrm>
          <a:off x="6026081" y="3229571"/>
          <a:ext cx="309880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8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638731930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029859108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905900118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315136492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3888857120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10961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0" dirty="0">
                          <a:solidFill>
                            <a:schemeClr val="tx1"/>
                          </a:solidFill>
                        </a:rPr>
                        <a:t>-7</a:t>
                      </a:r>
                      <a:endParaRPr lang="en-CA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 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002327" y="322957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*</a:t>
            </a:r>
            <a:endParaRPr lang="en-CA" dirty="0"/>
          </a:p>
        </p:txBody>
      </p:sp>
      <p:sp>
        <p:nvSpPr>
          <p:cNvPr id="14" name="TextBox 13"/>
          <p:cNvSpPr txBox="1"/>
          <p:nvPr/>
        </p:nvSpPr>
        <p:spPr>
          <a:xfrm>
            <a:off x="5633073" y="3175759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=</a:t>
            </a:r>
            <a:endParaRPr lang="en-CA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35495" y="2952750"/>
            <a:ext cx="3794895" cy="952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863665" y="250061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9</a:t>
            </a:r>
            <a:endParaRPr lang="en-CA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6026081" y="2962276"/>
            <a:ext cx="3117919" cy="952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415763" y="249108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7</a:t>
            </a:r>
            <a:endParaRPr lang="en-CA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4297844" y="2971800"/>
            <a:ext cx="1308002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804086" y="251013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3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682032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4340881" y="3463114"/>
          <a:ext cx="20978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571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2776393205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313891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 .2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0">
                          <a:solidFill>
                            <a:schemeClr val="tx1"/>
                          </a:solidFill>
                        </a:rPr>
                        <a:t>-.3</a:t>
                      </a:r>
                      <a:endParaRPr lang="en-CA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.4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0">
                          <a:solidFill>
                            <a:schemeClr val="tx1"/>
                          </a:solidFill>
                        </a:rPr>
                        <a:t>-.5</a:t>
                      </a:r>
                      <a:endParaRPr lang="en-CA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.6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756001"/>
              </p:ext>
            </p:extLst>
          </p:nvPr>
        </p:nvGraphicFramePr>
        <p:xfrm>
          <a:off x="6911455" y="3465107"/>
          <a:ext cx="221343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8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638731930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029859108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905900118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315136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400" b="0">
                          <a:solidFill>
                            <a:schemeClr val="tx1"/>
                          </a:solidFill>
                        </a:rPr>
                        <a:t>-18</a:t>
                      </a:r>
                      <a:endParaRPr lang="en-CA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33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0">
                          <a:solidFill>
                            <a:schemeClr val="tx1"/>
                          </a:solidFill>
                        </a:rPr>
                        <a:t> 1</a:t>
                      </a:r>
                      <a:endParaRPr lang="en-CA" sz="15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135495" y="3465107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4002327" y="345281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*</a:t>
            </a:r>
            <a:endParaRPr lang="en-CA"/>
          </a:p>
        </p:txBody>
      </p:sp>
      <p:sp>
        <p:nvSpPr>
          <p:cNvPr id="27" name="TextBox 26"/>
          <p:cNvSpPr txBox="1"/>
          <p:nvPr/>
        </p:nvSpPr>
        <p:spPr>
          <a:xfrm>
            <a:off x="6489536" y="3452813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=</a:t>
            </a:r>
            <a:endParaRPr lang="en-CA"/>
          </a:p>
        </p:txBody>
      </p:sp>
      <p:sp>
        <p:nvSpPr>
          <p:cNvPr id="34" name="TextBox 33"/>
          <p:cNvSpPr txBox="1"/>
          <p:nvPr/>
        </p:nvSpPr>
        <p:spPr>
          <a:xfrm>
            <a:off x="286951" y="606425"/>
            <a:ext cx="3483646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000"/>
              <a:t>Exemple 1d </a:t>
            </a:r>
          </a:p>
          <a:p>
            <a:r>
              <a:rPr lang="fr-CA" sz="2800"/>
              <a:t>(convolution « </a:t>
            </a:r>
            <a:r>
              <a:rPr lang="fr-CA" sz="2800" err="1"/>
              <a:t>valid</a:t>
            </a:r>
            <a:r>
              <a:rPr lang="fr-CA" sz="2800"/>
              <a:t> »)</a:t>
            </a:r>
            <a:endParaRPr lang="en-CA" sz="2800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135495" y="2952750"/>
            <a:ext cx="3794895" cy="952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863665" y="250061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9</a:t>
            </a:r>
            <a:endParaRPr lang="en-CA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6911455" y="2962276"/>
            <a:ext cx="2232545" cy="952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848895" y="2525956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5</a:t>
            </a:r>
            <a:endParaRPr lang="en-CA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4297844" y="2962275"/>
            <a:ext cx="2140892" cy="952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220531" y="252496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5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895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984845"/>
              </p:ext>
            </p:extLst>
          </p:nvPr>
        </p:nvGraphicFramePr>
        <p:xfrm>
          <a:off x="4274206" y="3645021"/>
          <a:ext cx="295190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701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2776393205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3313891781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1970325857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1048533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 .2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0" dirty="0">
                          <a:solidFill>
                            <a:schemeClr val="tx1"/>
                          </a:solidFill>
                        </a:rPr>
                        <a:t>-.3</a:t>
                      </a:r>
                      <a:endParaRPr lang="en-CA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.4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0" dirty="0">
                          <a:solidFill>
                            <a:schemeClr val="tx1"/>
                          </a:solidFill>
                        </a:rPr>
                        <a:t>-.5</a:t>
                      </a:r>
                      <a:endParaRPr lang="en-CA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.6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0" dirty="0">
                          <a:solidFill>
                            <a:schemeClr val="tx1"/>
                          </a:solidFill>
                        </a:rPr>
                        <a:t>-.7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.8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463375"/>
              </p:ext>
            </p:extLst>
          </p:nvPr>
        </p:nvGraphicFramePr>
        <p:xfrm>
          <a:off x="7730154" y="3645021"/>
          <a:ext cx="132806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8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638731930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0298591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0" dirty="0">
                          <a:solidFill>
                            <a:schemeClr val="tx1"/>
                          </a:solidFill>
                        </a:rPr>
                        <a:t> -8</a:t>
                      </a:r>
                      <a:endParaRPr lang="en-CA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728084"/>
              </p:ext>
            </p:extLst>
          </p:nvPr>
        </p:nvGraphicFramePr>
        <p:xfrm>
          <a:off x="68820" y="3671817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3935652" y="367181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*</a:t>
            </a:r>
            <a:endParaRPr lang="en-CA" dirty="0"/>
          </a:p>
        </p:txBody>
      </p:sp>
      <p:sp>
        <p:nvSpPr>
          <p:cNvPr id="29" name="TextBox 28"/>
          <p:cNvSpPr txBox="1"/>
          <p:nvPr/>
        </p:nvSpPr>
        <p:spPr>
          <a:xfrm>
            <a:off x="7299238" y="3671817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=</a:t>
            </a:r>
            <a:endParaRPr lang="en-CA" dirty="0"/>
          </a:p>
        </p:txBody>
      </p:sp>
      <p:sp>
        <p:nvSpPr>
          <p:cNvPr id="34" name="TextBox 33"/>
          <p:cNvSpPr txBox="1"/>
          <p:nvPr/>
        </p:nvSpPr>
        <p:spPr>
          <a:xfrm>
            <a:off x="286951" y="606425"/>
            <a:ext cx="3483646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000" dirty="0"/>
              <a:t>Exemple 1d </a:t>
            </a:r>
          </a:p>
          <a:p>
            <a:r>
              <a:rPr lang="fr-CA" sz="2800" dirty="0"/>
              <a:t>(convolution « </a:t>
            </a:r>
            <a:r>
              <a:rPr lang="fr-CA" sz="2800" dirty="0" err="1"/>
              <a:t>valid</a:t>
            </a:r>
            <a:r>
              <a:rPr lang="fr-CA" sz="2800" dirty="0"/>
              <a:t> »)</a:t>
            </a:r>
            <a:endParaRPr lang="en-CA" sz="2800" dirty="0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135495" y="2952750"/>
            <a:ext cx="3794895" cy="952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863665" y="250061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9</a:t>
            </a:r>
            <a:endParaRPr lang="en-CA" dirty="0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7657028" y="2962276"/>
            <a:ext cx="1486972" cy="24349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224907" y="251013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3</a:t>
            </a:r>
            <a:endParaRPr lang="en-CA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4297844" y="2971800"/>
            <a:ext cx="2928269" cy="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658560" y="251013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7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35088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17500"/>
            <a:ext cx="8534400" cy="1143000"/>
          </a:xfrm>
        </p:spPr>
        <p:txBody>
          <a:bodyPr/>
          <a:lstStyle/>
          <a:p>
            <a:pPr algn="l"/>
            <a:r>
              <a:rPr lang="en-CA" sz="3200" dirty="0"/>
              <a:t>Taille </a:t>
            </a:r>
            <a:r>
              <a:rPr lang="en-CA" sz="3200" dirty="0" err="1"/>
              <a:t>filtre</a:t>
            </a:r>
            <a:r>
              <a:rPr lang="en-CA" sz="3200" dirty="0"/>
              <a:t> = </a:t>
            </a:r>
            <a:r>
              <a:rPr lang="en-CA" sz="3200" dirty="0" err="1"/>
              <a:t>nb</a:t>
            </a:r>
            <a:r>
              <a:rPr lang="en-CA" sz="3200" dirty="0"/>
              <a:t> de neurones </a:t>
            </a:r>
            <a:r>
              <a:rPr lang="en-CA" sz="3200" dirty="0" err="1"/>
              <a:t>couche</a:t>
            </a:r>
            <a:r>
              <a:rPr lang="en-CA" sz="3200" dirty="0"/>
              <a:t> pr</a:t>
            </a:r>
            <a:r>
              <a:rPr lang="fr-CA" sz="3200" dirty="0" err="1"/>
              <a:t>écédente</a:t>
            </a:r>
            <a:endParaRPr lang="en-CA" sz="3200" dirty="0"/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986575"/>
              </p:ext>
            </p:extLst>
          </p:nvPr>
        </p:nvGraphicFramePr>
        <p:xfrm>
          <a:off x="183120" y="3675750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4049952" y="363033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*</a:t>
            </a:r>
            <a:endParaRPr lang="en-CA" dirty="0"/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555909"/>
              </p:ext>
            </p:extLst>
          </p:nvPr>
        </p:nvGraphicFramePr>
        <p:xfrm>
          <a:off x="4383639" y="3675750"/>
          <a:ext cx="375388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098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17098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17098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17098">
                  <a:extLst>
                    <a:ext uri="{9D8B030D-6E8A-4147-A177-3AD203B41FA5}">
                      <a16:colId xmlns:a16="http://schemas.microsoft.com/office/drawing/2014/main" val="2776393205"/>
                    </a:ext>
                  </a:extLst>
                </a:gridCol>
                <a:gridCol w="417098">
                  <a:extLst>
                    <a:ext uri="{9D8B030D-6E8A-4147-A177-3AD203B41FA5}">
                      <a16:colId xmlns:a16="http://schemas.microsoft.com/office/drawing/2014/main" val="3313891781"/>
                    </a:ext>
                  </a:extLst>
                </a:gridCol>
                <a:gridCol w="417098">
                  <a:extLst>
                    <a:ext uri="{9D8B030D-6E8A-4147-A177-3AD203B41FA5}">
                      <a16:colId xmlns:a16="http://schemas.microsoft.com/office/drawing/2014/main" val="1970325857"/>
                    </a:ext>
                  </a:extLst>
                </a:gridCol>
                <a:gridCol w="417098">
                  <a:extLst>
                    <a:ext uri="{9D8B030D-6E8A-4147-A177-3AD203B41FA5}">
                      <a16:colId xmlns:a16="http://schemas.microsoft.com/office/drawing/2014/main" val="1048533515"/>
                    </a:ext>
                  </a:extLst>
                </a:gridCol>
                <a:gridCol w="417098">
                  <a:extLst>
                    <a:ext uri="{9D8B030D-6E8A-4147-A177-3AD203B41FA5}">
                      <a16:colId xmlns:a16="http://schemas.microsoft.com/office/drawing/2014/main" val="2439453359"/>
                    </a:ext>
                  </a:extLst>
                </a:gridCol>
                <a:gridCol w="417098">
                  <a:extLst>
                    <a:ext uri="{9D8B030D-6E8A-4147-A177-3AD203B41FA5}">
                      <a16:colId xmlns:a16="http://schemas.microsoft.com/office/drawing/2014/main" val="30118777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 .2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0" dirty="0">
                          <a:solidFill>
                            <a:schemeClr val="tx1"/>
                          </a:solidFill>
                        </a:rPr>
                        <a:t>-.3</a:t>
                      </a:r>
                      <a:endParaRPr lang="en-CA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.4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0" dirty="0">
                          <a:solidFill>
                            <a:schemeClr val="tx1"/>
                          </a:solidFill>
                        </a:rPr>
                        <a:t>-.5</a:t>
                      </a:r>
                      <a:endParaRPr lang="en-CA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.6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0" dirty="0">
                          <a:solidFill>
                            <a:schemeClr val="tx1"/>
                          </a:solidFill>
                        </a:rPr>
                        <a:t>-.7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.8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.9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8185355" y="3630338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=</a:t>
            </a:r>
            <a:endParaRPr lang="en-CA" dirty="0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978489"/>
              </p:ext>
            </p:extLst>
          </p:nvPr>
        </p:nvGraphicFramePr>
        <p:xfrm>
          <a:off x="8590979" y="3675750"/>
          <a:ext cx="44268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8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34" name="Straight Arrow Connector 33"/>
          <p:cNvCxnSpPr/>
          <p:nvPr/>
        </p:nvCxnSpPr>
        <p:spPr>
          <a:xfrm flipV="1">
            <a:off x="183120" y="2952750"/>
            <a:ext cx="3794895" cy="952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930340" y="250061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9</a:t>
            </a:r>
            <a:endParaRPr lang="en-CA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8543145" y="2962277"/>
            <a:ext cx="600855" cy="9522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8674295" y="249108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1</a:t>
            </a:r>
            <a:endParaRPr lang="en-CA" dirty="0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4364519" y="2971799"/>
            <a:ext cx="3769831" cy="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260580" y="249108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9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8100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2900" y="444500"/>
            <a:ext cx="840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Signal d’entrée de </a:t>
            </a:r>
            <a:r>
              <a:rPr lang="fr-CA" b="1" dirty="0">
                <a:solidFill>
                  <a:srgbClr val="FF0000"/>
                </a:solidFill>
              </a:rPr>
              <a:t>taille 9</a:t>
            </a:r>
            <a:r>
              <a:rPr lang="fr-CA" dirty="0"/>
              <a:t> convolué avec un filtre « </a:t>
            </a:r>
            <a:r>
              <a:rPr lang="fr-CA" dirty="0" err="1"/>
              <a:t>same</a:t>
            </a:r>
            <a:r>
              <a:rPr lang="fr-CA" dirty="0"/>
              <a:t> » de </a:t>
            </a:r>
            <a:r>
              <a:rPr lang="fr-CA" b="1" dirty="0">
                <a:solidFill>
                  <a:srgbClr val="FF0000"/>
                </a:solidFill>
              </a:rPr>
              <a:t>taille 9 </a:t>
            </a:r>
            <a:r>
              <a:rPr lang="fr-CA" dirty="0"/>
              <a:t>correspond à une </a:t>
            </a:r>
            <a:r>
              <a:rPr lang="fr-CA" b="1" dirty="0">
                <a:solidFill>
                  <a:srgbClr val="FF0000"/>
                </a:solidFill>
              </a:rPr>
              <a:t>couche pleinement connectée</a:t>
            </a:r>
            <a:endParaRPr lang="en-CA" b="1" dirty="0">
              <a:solidFill>
                <a:srgbClr val="FF0000"/>
              </a:solidFill>
            </a:endParaRPr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178907"/>
              </p:ext>
            </p:extLst>
          </p:nvPr>
        </p:nvGraphicFramePr>
        <p:xfrm>
          <a:off x="148195" y="2716900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074670"/>
              </p:ext>
            </p:extLst>
          </p:nvPr>
        </p:nvGraphicFramePr>
        <p:xfrm>
          <a:off x="148195" y="3531955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76393205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313891781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97032585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048533515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439453359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118777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 .2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0" dirty="0">
                          <a:solidFill>
                            <a:schemeClr val="tx1"/>
                          </a:solidFill>
                        </a:rPr>
                        <a:t>-.3</a:t>
                      </a:r>
                      <a:endParaRPr lang="en-CA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.4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0" dirty="0">
                          <a:solidFill>
                            <a:schemeClr val="tx1"/>
                          </a:solidFill>
                        </a:rPr>
                        <a:t>-.5</a:t>
                      </a:r>
                      <a:endParaRPr lang="en-CA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.6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0" dirty="0">
                          <a:solidFill>
                            <a:schemeClr val="tx1"/>
                          </a:solidFill>
                        </a:rPr>
                        <a:t>-.7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.8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.9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997123"/>
              </p:ext>
            </p:extLst>
          </p:nvPr>
        </p:nvGraphicFramePr>
        <p:xfrm>
          <a:off x="1884202" y="5739787"/>
          <a:ext cx="44268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8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graphicFrame>
        <p:nvGraphicFramePr>
          <p:cNvPr id="3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0531812"/>
              </p:ext>
            </p:extLst>
          </p:nvPr>
        </p:nvGraphicFramePr>
        <p:xfrm>
          <a:off x="233034" y="3184833"/>
          <a:ext cx="219732" cy="241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01" name="Equation" r:id="rId3" imgW="114120" imgH="126720" progId="Equation.3">
                  <p:embed/>
                </p:oleObj>
              </mc:Choice>
              <mc:Fallback>
                <p:oleObj name="Equation" r:id="rId3" imgW="114120" imgH="126720" progId="Equation.3">
                  <p:embed/>
                  <p:pic>
                    <p:nvPicPr>
                      <p:cNvPr id="3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034" y="3184833"/>
                        <a:ext cx="219732" cy="2414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0471482"/>
              </p:ext>
            </p:extLst>
          </p:nvPr>
        </p:nvGraphicFramePr>
        <p:xfrm>
          <a:off x="677534" y="3184833"/>
          <a:ext cx="219732" cy="241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02" name="Equation" r:id="rId5" imgW="114120" imgH="126720" progId="Equation.3">
                  <p:embed/>
                </p:oleObj>
              </mc:Choice>
              <mc:Fallback>
                <p:oleObj name="Equation" r:id="rId5" imgW="114120" imgH="126720" progId="Equation.3">
                  <p:embed/>
                  <p:pic>
                    <p:nvPicPr>
                      <p:cNvPr id="3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534" y="3184833"/>
                        <a:ext cx="219732" cy="2414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001029"/>
              </p:ext>
            </p:extLst>
          </p:nvPr>
        </p:nvGraphicFramePr>
        <p:xfrm>
          <a:off x="1104832" y="3193398"/>
          <a:ext cx="219732" cy="241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03" name="Equation" r:id="rId7" imgW="114120" imgH="126720" progId="Equation.3">
                  <p:embed/>
                </p:oleObj>
              </mc:Choice>
              <mc:Fallback>
                <p:oleObj name="Equation" r:id="rId7" imgW="114120" imgH="126720" progId="Equation.3">
                  <p:embed/>
                  <p:pic>
                    <p:nvPicPr>
                      <p:cNvPr id="3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4832" y="3193398"/>
                        <a:ext cx="219732" cy="2414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7865204"/>
              </p:ext>
            </p:extLst>
          </p:nvPr>
        </p:nvGraphicFramePr>
        <p:xfrm>
          <a:off x="1549332" y="3193398"/>
          <a:ext cx="219732" cy="241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04" name="Equation" r:id="rId8" imgW="114120" imgH="126720" progId="Equation.3">
                  <p:embed/>
                </p:oleObj>
              </mc:Choice>
              <mc:Fallback>
                <p:oleObj name="Equation" r:id="rId8" imgW="114120" imgH="126720" progId="Equation.3">
                  <p:embed/>
                  <p:pic>
                    <p:nvPicPr>
                      <p:cNvPr id="3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9332" y="3193398"/>
                        <a:ext cx="219732" cy="2414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6367353"/>
              </p:ext>
            </p:extLst>
          </p:nvPr>
        </p:nvGraphicFramePr>
        <p:xfrm>
          <a:off x="1997528" y="3193398"/>
          <a:ext cx="219732" cy="241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05" name="Equation" r:id="rId9" imgW="114120" imgH="126720" progId="Equation.3">
                  <p:embed/>
                </p:oleObj>
              </mc:Choice>
              <mc:Fallback>
                <p:oleObj name="Equation" r:id="rId9" imgW="114120" imgH="126720" progId="Equation.3">
                  <p:embed/>
                  <p:pic>
                    <p:nvPicPr>
                      <p:cNvPr id="3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7528" y="3193398"/>
                        <a:ext cx="219732" cy="2414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3323058"/>
              </p:ext>
            </p:extLst>
          </p:nvPr>
        </p:nvGraphicFramePr>
        <p:xfrm>
          <a:off x="2442028" y="3193398"/>
          <a:ext cx="219732" cy="241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06" name="Equation" r:id="rId10" imgW="114120" imgH="126720" progId="Equation.3">
                  <p:embed/>
                </p:oleObj>
              </mc:Choice>
              <mc:Fallback>
                <p:oleObj name="Equation" r:id="rId10" imgW="114120" imgH="126720" progId="Equation.3">
                  <p:embed/>
                  <p:pic>
                    <p:nvPicPr>
                      <p:cNvPr id="3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2028" y="3193398"/>
                        <a:ext cx="219732" cy="2414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3837782"/>
              </p:ext>
            </p:extLst>
          </p:nvPr>
        </p:nvGraphicFramePr>
        <p:xfrm>
          <a:off x="2830488" y="3193398"/>
          <a:ext cx="219732" cy="241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07" name="Equation" r:id="rId11" imgW="114120" imgH="126720" progId="Equation.3">
                  <p:embed/>
                </p:oleObj>
              </mc:Choice>
              <mc:Fallback>
                <p:oleObj name="Equation" r:id="rId11" imgW="114120" imgH="126720" progId="Equation.3">
                  <p:embed/>
                  <p:pic>
                    <p:nvPicPr>
                      <p:cNvPr id="4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0488" y="3193398"/>
                        <a:ext cx="219732" cy="2414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576943"/>
              </p:ext>
            </p:extLst>
          </p:nvPr>
        </p:nvGraphicFramePr>
        <p:xfrm>
          <a:off x="3274988" y="3193398"/>
          <a:ext cx="219732" cy="241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08" name="Equation" r:id="rId12" imgW="114120" imgH="126720" progId="Equation.3">
                  <p:embed/>
                </p:oleObj>
              </mc:Choice>
              <mc:Fallback>
                <p:oleObj name="Equation" r:id="rId12" imgW="114120" imgH="126720" progId="Equation.3">
                  <p:embed/>
                  <p:pic>
                    <p:nvPicPr>
                      <p:cNvPr id="4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4988" y="3193398"/>
                        <a:ext cx="219732" cy="2414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1540651"/>
              </p:ext>
            </p:extLst>
          </p:nvPr>
        </p:nvGraphicFramePr>
        <p:xfrm>
          <a:off x="3609622" y="3193398"/>
          <a:ext cx="219732" cy="241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09" name="Equation" r:id="rId13" imgW="114120" imgH="126720" progId="Equation.3">
                  <p:embed/>
                </p:oleObj>
              </mc:Choice>
              <mc:Fallback>
                <p:oleObj name="Equation" r:id="rId13" imgW="114120" imgH="126720" progId="Equation.3">
                  <p:embed/>
                  <p:pic>
                    <p:nvPicPr>
                      <p:cNvPr id="4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9622" y="3193398"/>
                        <a:ext cx="219732" cy="2414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Oval 5"/>
          <p:cNvSpPr/>
          <p:nvPr/>
        </p:nvSpPr>
        <p:spPr>
          <a:xfrm>
            <a:off x="1769064" y="4676511"/>
            <a:ext cx="672964" cy="6604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4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5937209"/>
              </p:ext>
            </p:extLst>
          </p:nvPr>
        </p:nvGraphicFramePr>
        <p:xfrm>
          <a:off x="1909376" y="4767792"/>
          <a:ext cx="417513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10" name="Equation" r:id="rId14" imgW="164880" imgH="190440" progId="Equation.3">
                  <p:embed/>
                </p:oleObj>
              </mc:Choice>
              <mc:Fallback>
                <p:oleObj name="Equation" r:id="rId14" imgW="164880" imgH="190440" progId="Equation.3">
                  <p:embed/>
                  <p:pic>
                    <p:nvPicPr>
                      <p:cNvPr id="4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9376" y="4767792"/>
                        <a:ext cx="417513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Straight Arrow Connector 18"/>
          <p:cNvCxnSpPr/>
          <p:nvPr/>
        </p:nvCxnSpPr>
        <p:spPr>
          <a:xfrm>
            <a:off x="452766" y="4013200"/>
            <a:ext cx="1206432" cy="7545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87400" y="4008453"/>
            <a:ext cx="981664" cy="6680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214698" y="3998823"/>
            <a:ext cx="694677" cy="6208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2482812" y="4003706"/>
            <a:ext cx="1236676" cy="7640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2263081" y="4026016"/>
            <a:ext cx="637245" cy="5936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2372947" y="4026016"/>
            <a:ext cx="902041" cy="6504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1614488" y="4013200"/>
            <a:ext cx="383040" cy="6064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2143799" y="3994076"/>
            <a:ext cx="339013" cy="6255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2045641" y="3994076"/>
            <a:ext cx="29003" cy="6255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endCxn id="33" idx="0"/>
          </p:cNvCxnSpPr>
          <p:nvPr/>
        </p:nvCxnSpPr>
        <p:spPr>
          <a:xfrm flipH="1">
            <a:off x="2105545" y="5335731"/>
            <a:ext cx="4539" cy="4040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324564" y="2108200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Convolution</a:t>
            </a:r>
            <a:endParaRPr lang="en-CA" dirty="0"/>
          </a:p>
        </p:txBody>
      </p:sp>
      <p:grpSp>
        <p:nvGrpSpPr>
          <p:cNvPr id="2" name="Group 1"/>
          <p:cNvGrpSpPr/>
          <p:nvPr/>
        </p:nvGrpSpPr>
        <p:grpSpPr>
          <a:xfrm>
            <a:off x="5030949" y="1289324"/>
            <a:ext cx="2731926" cy="5382293"/>
            <a:chOff x="5030949" y="1367705"/>
            <a:chExt cx="2731926" cy="5382293"/>
          </a:xfrm>
        </p:grpSpPr>
        <p:grpSp>
          <p:nvGrpSpPr>
            <p:cNvPr id="126" name="Group 125"/>
            <p:cNvGrpSpPr/>
            <p:nvPr/>
          </p:nvGrpSpPr>
          <p:grpSpPr>
            <a:xfrm>
              <a:off x="5438701" y="1367705"/>
              <a:ext cx="409098" cy="364151"/>
              <a:chOff x="5438701" y="1367705"/>
              <a:chExt cx="409098" cy="364151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5438701" y="1367705"/>
                <a:ext cx="409098" cy="364151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aphicFrame>
            <p:nvGraphicFramePr>
              <p:cNvPr id="74" name="Object 7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65308116"/>
                  </p:ext>
                </p:extLst>
              </p:nvPr>
            </p:nvGraphicFramePr>
            <p:xfrm>
              <a:off x="5514700" y="1385888"/>
              <a:ext cx="301625" cy="254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3611" name="Equation" r:id="rId16" imgW="203040" imgH="177480" progId="Equation.3">
                      <p:embed/>
                    </p:oleObj>
                  </mc:Choice>
                  <mc:Fallback>
                    <p:oleObj name="Equation" r:id="rId16" imgW="203040" imgH="177480" progId="Equation.3">
                      <p:embed/>
                      <p:pic>
                        <p:nvPicPr>
                          <p:cNvPr id="74" name="Object 7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14700" y="1385888"/>
                            <a:ext cx="301625" cy="2540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27" name="Group 126"/>
            <p:cNvGrpSpPr/>
            <p:nvPr/>
          </p:nvGrpSpPr>
          <p:grpSpPr>
            <a:xfrm>
              <a:off x="5438701" y="1994973"/>
              <a:ext cx="409098" cy="364151"/>
              <a:chOff x="5438701" y="1829538"/>
              <a:chExt cx="409098" cy="364151"/>
            </a:xfrm>
          </p:grpSpPr>
          <p:sp>
            <p:nvSpPr>
              <p:cNvPr id="75" name="Oval 74"/>
              <p:cNvSpPr/>
              <p:nvPr/>
            </p:nvSpPr>
            <p:spPr>
              <a:xfrm>
                <a:off x="5438701" y="1829538"/>
                <a:ext cx="409098" cy="364151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aphicFrame>
            <p:nvGraphicFramePr>
              <p:cNvPr id="76" name="Object 7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42629228"/>
                  </p:ext>
                </p:extLst>
              </p:nvPr>
            </p:nvGraphicFramePr>
            <p:xfrm>
              <a:off x="5524225" y="1870003"/>
              <a:ext cx="282575" cy="2524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3612" name="Equation" r:id="rId18" imgW="190440" imgH="177480" progId="Equation.3">
                      <p:embed/>
                    </p:oleObj>
                  </mc:Choice>
                  <mc:Fallback>
                    <p:oleObj name="Equation" r:id="rId18" imgW="190440" imgH="177480" progId="Equation.3">
                      <p:embed/>
                      <p:pic>
                        <p:nvPicPr>
                          <p:cNvPr id="76" name="Object 7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24225" y="1870003"/>
                            <a:ext cx="282575" cy="2524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30" name="Group 129"/>
            <p:cNvGrpSpPr/>
            <p:nvPr/>
          </p:nvGrpSpPr>
          <p:grpSpPr>
            <a:xfrm>
              <a:off x="5438701" y="3876777"/>
              <a:ext cx="409098" cy="364151"/>
              <a:chOff x="5438701" y="3813885"/>
              <a:chExt cx="409098" cy="364151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5438701" y="3813885"/>
                <a:ext cx="409098" cy="364151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aphicFrame>
            <p:nvGraphicFramePr>
              <p:cNvPr id="80" name="Object 7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3711960"/>
                  </p:ext>
                </p:extLst>
              </p:nvPr>
            </p:nvGraphicFramePr>
            <p:xfrm>
              <a:off x="5488677" y="3854507"/>
              <a:ext cx="353671" cy="26757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3613" name="Equation" r:id="rId20" imgW="190440" imgH="177480" progId="Equation.3">
                      <p:embed/>
                    </p:oleObj>
                  </mc:Choice>
                  <mc:Fallback>
                    <p:oleObj name="Equation" r:id="rId20" imgW="190440" imgH="177480" progId="Equation.3">
                      <p:embed/>
                      <p:pic>
                        <p:nvPicPr>
                          <p:cNvPr id="80" name="Object 7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488677" y="3854507"/>
                            <a:ext cx="353671" cy="26757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31" name="Group 130"/>
            <p:cNvGrpSpPr/>
            <p:nvPr/>
          </p:nvGrpSpPr>
          <p:grpSpPr>
            <a:xfrm>
              <a:off x="5449262" y="4504045"/>
              <a:ext cx="409098" cy="364151"/>
              <a:chOff x="5449262" y="4534850"/>
              <a:chExt cx="409098" cy="364151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5449262" y="4534850"/>
                <a:ext cx="409098" cy="364151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aphicFrame>
            <p:nvGraphicFramePr>
              <p:cNvPr id="85" name="Object 8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97272723"/>
                  </p:ext>
                </p:extLst>
              </p:nvPr>
            </p:nvGraphicFramePr>
            <p:xfrm>
              <a:off x="5534544" y="4609376"/>
              <a:ext cx="261937" cy="254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3614" name="Equation" r:id="rId22" imgW="177480" imgH="177480" progId="Equation.3">
                      <p:embed/>
                    </p:oleObj>
                  </mc:Choice>
                  <mc:Fallback>
                    <p:oleObj name="Equation" r:id="rId22" imgW="177480" imgH="177480" progId="Equation.3">
                      <p:embed/>
                      <p:pic>
                        <p:nvPicPr>
                          <p:cNvPr id="85" name="Object 8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34544" y="4609376"/>
                            <a:ext cx="261937" cy="2540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34" name="Group 133"/>
            <p:cNvGrpSpPr/>
            <p:nvPr/>
          </p:nvGrpSpPr>
          <p:grpSpPr>
            <a:xfrm>
              <a:off x="5449262" y="6385847"/>
              <a:ext cx="409098" cy="364151"/>
              <a:chOff x="5449262" y="6385847"/>
              <a:chExt cx="409098" cy="364151"/>
            </a:xfrm>
          </p:grpSpPr>
          <p:sp>
            <p:nvSpPr>
              <p:cNvPr id="88" name="Oval 87"/>
              <p:cNvSpPr/>
              <p:nvPr/>
            </p:nvSpPr>
            <p:spPr>
              <a:xfrm>
                <a:off x="5449262" y="6385847"/>
                <a:ext cx="409098" cy="364151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aphicFrame>
            <p:nvGraphicFramePr>
              <p:cNvPr id="89" name="Object 8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6172721"/>
                  </p:ext>
                </p:extLst>
              </p:nvPr>
            </p:nvGraphicFramePr>
            <p:xfrm>
              <a:off x="5505634" y="6445584"/>
              <a:ext cx="319756" cy="2664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3615" name="Equation" r:id="rId24" imgW="203040" imgH="177480" progId="Equation.3">
                      <p:embed/>
                    </p:oleObj>
                  </mc:Choice>
                  <mc:Fallback>
                    <p:oleObj name="Equation" r:id="rId24" imgW="203040" imgH="177480" progId="Equation.3">
                      <p:embed/>
                      <p:pic>
                        <p:nvPicPr>
                          <p:cNvPr id="89" name="Object 8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05634" y="6445584"/>
                            <a:ext cx="319756" cy="26646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28" name="Group 127"/>
            <p:cNvGrpSpPr/>
            <p:nvPr/>
          </p:nvGrpSpPr>
          <p:grpSpPr>
            <a:xfrm>
              <a:off x="5438701" y="2622241"/>
              <a:ext cx="409098" cy="364151"/>
              <a:chOff x="5438701" y="2539500"/>
              <a:chExt cx="409098" cy="364151"/>
            </a:xfrm>
          </p:grpSpPr>
          <p:sp>
            <p:nvSpPr>
              <p:cNvPr id="81" name="Oval 80"/>
              <p:cNvSpPr/>
              <p:nvPr/>
            </p:nvSpPr>
            <p:spPr>
              <a:xfrm>
                <a:off x="5438701" y="2539500"/>
                <a:ext cx="409098" cy="364151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aphicFrame>
            <p:nvGraphicFramePr>
              <p:cNvPr id="92" name="Object 9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6683860"/>
                  </p:ext>
                </p:extLst>
              </p:nvPr>
            </p:nvGraphicFramePr>
            <p:xfrm>
              <a:off x="5515761" y="2600181"/>
              <a:ext cx="299502" cy="2495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3616" name="Equation" r:id="rId26" imgW="203040" imgH="177480" progId="Equation.3">
                      <p:embed/>
                    </p:oleObj>
                  </mc:Choice>
                  <mc:Fallback>
                    <p:oleObj name="Equation" r:id="rId26" imgW="203040" imgH="177480" progId="Equation.3">
                      <p:embed/>
                      <p:pic>
                        <p:nvPicPr>
                          <p:cNvPr id="92" name="Object 9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15761" y="2600181"/>
                            <a:ext cx="299502" cy="2495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29" name="Group 128"/>
            <p:cNvGrpSpPr/>
            <p:nvPr/>
          </p:nvGrpSpPr>
          <p:grpSpPr>
            <a:xfrm>
              <a:off x="5438701" y="3249509"/>
              <a:ext cx="409098" cy="364151"/>
              <a:chOff x="5438701" y="3264370"/>
              <a:chExt cx="409098" cy="364151"/>
            </a:xfrm>
          </p:grpSpPr>
          <p:sp>
            <p:nvSpPr>
              <p:cNvPr id="77" name="Oval 76"/>
              <p:cNvSpPr/>
              <p:nvPr/>
            </p:nvSpPr>
            <p:spPr>
              <a:xfrm>
                <a:off x="5438701" y="3264370"/>
                <a:ext cx="409098" cy="364151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aphicFrame>
            <p:nvGraphicFramePr>
              <p:cNvPr id="93" name="Object 9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60933396"/>
                  </p:ext>
                </p:extLst>
              </p:nvPr>
            </p:nvGraphicFramePr>
            <p:xfrm>
              <a:off x="5525019" y="3289430"/>
              <a:ext cx="280987" cy="2492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3617" name="Equation" r:id="rId28" imgW="190440" imgH="177480" progId="Equation.3">
                      <p:embed/>
                    </p:oleObj>
                  </mc:Choice>
                  <mc:Fallback>
                    <p:oleObj name="Equation" r:id="rId28" imgW="190440" imgH="177480" progId="Equation.3">
                      <p:embed/>
                      <p:pic>
                        <p:nvPicPr>
                          <p:cNvPr id="93" name="Object 9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25019" y="3289430"/>
                            <a:ext cx="280987" cy="2492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32" name="Group 131"/>
            <p:cNvGrpSpPr/>
            <p:nvPr/>
          </p:nvGrpSpPr>
          <p:grpSpPr>
            <a:xfrm>
              <a:off x="5449262" y="5131313"/>
              <a:ext cx="409098" cy="364151"/>
              <a:chOff x="5449262" y="5120987"/>
              <a:chExt cx="409098" cy="364151"/>
            </a:xfrm>
          </p:grpSpPr>
          <p:sp>
            <p:nvSpPr>
              <p:cNvPr id="90" name="Oval 89"/>
              <p:cNvSpPr/>
              <p:nvPr/>
            </p:nvSpPr>
            <p:spPr>
              <a:xfrm>
                <a:off x="5449262" y="5120987"/>
                <a:ext cx="409098" cy="364151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aphicFrame>
            <p:nvGraphicFramePr>
              <p:cNvPr id="94" name="Object 9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73326495"/>
                  </p:ext>
                </p:extLst>
              </p:nvPr>
            </p:nvGraphicFramePr>
            <p:xfrm>
              <a:off x="5505442" y="5217316"/>
              <a:ext cx="320141" cy="2282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3618" name="Equation" r:id="rId30" imgW="203040" imgH="177480" progId="Equation.3">
                      <p:embed/>
                    </p:oleObj>
                  </mc:Choice>
                  <mc:Fallback>
                    <p:oleObj name="Equation" r:id="rId30" imgW="203040" imgH="177480" progId="Equation.3">
                      <p:embed/>
                      <p:pic>
                        <p:nvPicPr>
                          <p:cNvPr id="94" name="Object 9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1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05442" y="5217316"/>
                            <a:ext cx="320141" cy="22828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33" name="Group 132"/>
            <p:cNvGrpSpPr/>
            <p:nvPr/>
          </p:nvGrpSpPr>
          <p:grpSpPr>
            <a:xfrm>
              <a:off x="5449262" y="5758581"/>
              <a:ext cx="409098" cy="364151"/>
              <a:chOff x="5449262" y="5683932"/>
              <a:chExt cx="409098" cy="364151"/>
            </a:xfrm>
          </p:grpSpPr>
          <p:sp>
            <p:nvSpPr>
              <p:cNvPr id="86" name="Oval 85"/>
              <p:cNvSpPr/>
              <p:nvPr/>
            </p:nvSpPr>
            <p:spPr>
              <a:xfrm>
                <a:off x="5449262" y="5683932"/>
                <a:ext cx="409098" cy="364151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aphicFrame>
            <p:nvGraphicFramePr>
              <p:cNvPr id="95" name="Object 9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38196289"/>
                  </p:ext>
                </p:extLst>
              </p:nvPr>
            </p:nvGraphicFramePr>
            <p:xfrm>
              <a:off x="5525019" y="5723343"/>
              <a:ext cx="280987" cy="254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3619" name="Equation" r:id="rId32" imgW="190440" imgH="177480" progId="Equation.3">
                      <p:embed/>
                    </p:oleObj>
                  </mc:Choice>
                  <mc:Fallback>
                    <p:oleObj name="Equation" r:id="rId32" imgW="190440" imgH="177480" progId="Equation.3">
                      <p:embed/>
                      <p:pic>
                        <p:nvPicPr>
                          <p:cNvPr id="95" name="Object 9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3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25019" y="5723343"/>
                            <a:ext cx="280987" cy="2540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96" name="Object 9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75558504"/>
                </p:ext>
              </p:extLst>
            </p:nvPr>
          </p:nvGraphicFramePr>
          <p:xfrm>
            <a:off x="5030949" y="4039536"/>
            <a:ext cx="264626" cy="3557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620" name="Equation" r:id="rId34" imgW="126720" imgH="177480" progId="Equation.3">
                    <p:embed/>
                  </p:oleObj>
                </mc:Choice>
                <mc:Fallback>
                  <p:oleObj name="Equation" r:id="rId34" imgW="126720" imgH="177480" progId="Equation.3">
                    <p:embed/>
                    <p:pic>
                      <p:nvPicPr>
                        <p:cNvPr id="96" name="Object 9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30949" y="4039536"/>
                          <a:ext cx="264626" cy="3557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7" name="Oval 96"/>
            <p:cNvSpPr/>
            <p:nvPr/>
          </p:nvSpPr>
          <p:spPr>
            <a:xfrm>
              <a:off x="7091239" y="3803156"/>
              <a:ext cx="671636" cy="63205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98" name="Straight Arrow Connector 97"/>
            <p:cNvCxnSpPr>
              <a:stCxn id="73" idx="6"/>
              <a:endCxn id="97" idx="2"/>
            </p:cNvCxnSpPr>
            <p:nvPr/>
          </p:nvCxnSpPr>
          <p:spPr>
            <a:xfrm>
              <a:off x="5847799" y="1549781"/>
              <a:ext cx="1243440" cy="256940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75" idx="6"/>
              <a:endCxn id="97" idx="2"/>
            </p:cNvCxnSpPr>
            <p:nvPr/>
          </p:nvCxnSpPr>
          <p:spPr>
            <a:xfrm>
              <a:off x="5847799" y="2177049"/>
              <a:ext cx="1243440" cy="194213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81" idx="6"/>
              <a:endCxn id="97" idx="2"/>
            </p:cNvCxnSpPr>
            <p:nvPr/>
          </p:nvCxnSpPr>
          <p:spPr>
            <a:xfrm>
              <a:off x="5847799" y="2804317"/>
              <a:ext cx="1243440" cy="13148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77" idx="6"/>
              <a:endCxn id="97" idx="2"/>
            </p:cNvCxnSpPr>
            <p:nvPr/>
          </p:nvCxnSpPr>
          <p:spPr>
            <a:xfrm>
              <a:off x="5847799" y="3431585"/>
              <a:ext cx="1243440" cy="68759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80" idx="3"/>
              <a:endCxn id="97" idx="2"/>
            </p:cNvCxnSpPr>
            <p:nvPr/>
          </p:nvCxnSpPr>
          <p:spPr>
            <a:xfrm>
              <a:off x="5842348" y="4051188"/>
              <a:ext cx="1248891" cy="6799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>
              <a:stCxn id="84" idx="6"/>
              <a:endCxn id="97" idx="2"/>
            </p:cNvCxnSpPr>
            <p:nvPr/>
          </p:nvCxnSpPr>
          <p:spPr>
            <a:xfrm flipV="1">
              <a:off x="5858360" y="4119184"/>
              <a:ext cx="1232879" cy="56693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stCxn id="90" idx="6"/>
              <a:endCxn id="97" idx="2"/>
            </p:cNvCxnSpPr>
            <p:nvPr/>
          </p:nvCxnSpPr>
          <p:spPr>
            <a:xfrm flipV="1">
              <a:off x="5858360" y="4119184"/>
              <a:ext cx="1232879" cy="119420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stCxn id="86" idx="6"/>
              <a:endCxn id="97" idx="2"/>
            </p:cNvCxnSpPr>
            <p:nvPr/>
          </p:nvCxnSpPr>
          <p:spPr>
            <a:xfrm flipV="1">
              <a:off x="5858360" y="4119184"/>
              <a:ext cx="1232879" cy="182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stCxn id="88" idx="6"/>
              <a:endCxn id="97" idx="2"/>
            </p:cNvCxnSpPr>
            <p:nvPr/>
          </p:nvCxnSpPr>
          <p:spPr>
            <a:xfrm flipV="1">
              <a:off x="5858360" y="4119184"/>
              <a:ext cx="1232879" cy="244873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graphicFrame>
          <p:nvGraphicFramePr>
            <p:cNvPr id="125" name="Object 1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11559841"/>
                </p:ext>
              </p:extLst>
            </p:nvPr>
          </p:nvGraphicFramePr>
          <p:xfrm>
            <a:off x="7107238" y="3908425"/>
            <a:ext cx="633412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621" name="Equation" r:id="rId36" imgW="304560" imgH="203040" progId="Equation.3">
                    <p:embed/>
                  </p:oleObj>
                </mc:Choice>
                <mc:Fallback>
                  <p:oleObj name="Equation" r:id="rId36" imgW="304560" imgH="203040" progId="Equation.3">
                    <p:embed/>
                    <p:pic>
                      <p:nvPicPr>
                        <p:cNvPr id="125" name="Object 1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07238" y="3908425"/>
                          <a:ext cx="633412" cy="406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5" name="Object 13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14266944"/>
                </p:ext>
              </p:extLst>
            </p:nvPr>
          </p:nvGraphicFramePr>
          <p:xfrm>
            <a:off x="6088063" y="1847850"/>
            <a:ext cx="446087" cy="207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622" name="Equation" r:id="rId38" imgW="469800" imgH="228600" progId="Equation.3">
                    <p:embed/>
                  </p:oleObj>
                </mc:Choice>
                <mc:Fallback>
                  <p:oleObj name="Equation" r:id="rId38" imgW="469800" imgH="228600" progId="Equation.3">
                    <p:embed/>
                    <p:pic>
                      <p:nvPicPr>
                        <p:cNvPr id="135" name="Object 1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88063" y="1847850"/>
                          <a:ext cx="446087" cy="2079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8" name="Object 6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71381333"/>
                </p:ext>
              </p:extLst>
            </p:nvPr>
          </p:nvGraphicFramePr>
          <p:xfrm>
            <a:off x="5978525" y="2203450"/>
            <a:ext cx="508000" cy="196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623" name="Equation" r:id="rId40" imgW="533160" imgH="215640" progId="Equation.3">
                    <p:embed/>
                  </p:oleObj>
                </mc:Choice>
                <mc:Fallback>
                  <p:oleObj name="Equation" r:id="rId40" imgW="533160" imgH="215640" progId="Equation.3">
                    <p:embed/>
                    <p:pic>
                      <p:nvPicPr>
                        <p:cNvPr id="68" name="Object 6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78525" y="2203450"/>
                          <a:ext cx="508000" cy="196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" name="Object 6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09642617"/>
                </p:ext>
              </p:extLst>
            </p:nvPr>
          </p:nvGraphicFramePr>
          <p:xfrm>
            <a:off x="5935663" y="2754313"/>
            <a:ext cx="446087" cy="196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624" name="Equation" r:id="rId42" imgW="469800" imgH="215640" progId="Equation.3">
                    <p:embed/>
                  </p:oleObj>
                </mc:Choice>
                <mc:Fallback>
                  <p:oleObj name="Equation" r:id="rId42" imgW="469800" imgH="215640" progId="Equation.3">
                    <p:embed/>
                    <p:pic>
                      <p:nvPicPr>
                        <p:cNvPr id="69" name="Object 6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35663" y="2754313"/>
                          <a:ext cx="446087" cy="196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" name="Object 7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37434405"/>
                </p:ext>
              </p:extLst>
            </p:nvPr>
          </p:nvGraphicFramePr>
          <p:xfrm>
            <a:off x="5890192" y="3269816"/>
            <a:ext cx="520700" cy="209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625" name="Equation" r:id="rId44" imgW="545760" imgH="228600" progId="Equation.3">
                    <p:embed/>
                  </p:oleObj>
                </mc:Choice>
                <mc:Fallback>
                  <p:oleObj name="Equation" r:id="rId44" imgW="545760" imgH="228600" progId="Equation.3">
                    <p:embed/>
                    <p:pic>
                      <p:nvPicPr>
                        <p:cNvPr id="71" name="Object 7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90192" y="3269816"/>
                          <a:ext cx="520700" cy="209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8" name="Object 7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95726439"/>
                </p:ext>
              </p:extLst>
            </p:nvPr>
          </p:nvGraphicFramePr>
          <p:xfrm>
            <a:off x="5895975" y="3830638"/>
            <a:ext cx="446088" cy="196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626" name="Equation" r:id="rId46" imgW="469800" imgH="215640" progId="Equation.3">
                    <p:embed/>
                  </p:oleObj>
                </mc:Choice>
                <mc:Fallback>
                  <p:oleObj name="Equation" r:id="rId46" imgW="469800" imgH="215640" progId="Equation.3">
                    <p:embed/>
                    <p:pic>
                      <p:nvPicPr>
                        <p:cNvPr id="78" name="Object 7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95975" y="3830638"/>
                          <a:ext cx="446088" cy="196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" name="Object 8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96459787"/>
                </p:ext>
              </p:extLst>
            </p:nvPr>
          </p:nvGraphicFramePr>
          <p:xfrm>
            <a:off x="5884863" y="4270375"/>
            <a:ext cx="531812" cy="209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627" name="Equation" r:id="rId48" imgW="558720" imgH="228600" progId="Equation.3">
                    <p:embed/>
                  </p:oleObj>
                </mc:Choice>
                <mc:Fallback>
                  <p:oleObj name="Equation" r:id="rId48" imgW="558720" imgH="228600" progId="Equation.3">
                    <p:embed/>
                    <p:pic>
                      <p:nvPicPr>
                        <p:cNvPr id="82" name="Object 8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84863" y="4270375"/>
                          <a:ext cx="531812" cy="209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3" name="Object 8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314613"/>
                </p:ext>
              </p:extLst>
            </p:nvPr>
          </p:nvGraphicFramePr>
          <p:xfrm>
            <a:off x="5929313" y="4751388"/>
            <a:ext cx="434975" cy="209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628" name="Equation" r:id="rId50" imgW="457200" imgH="228600" progId="Equation.3">
                    <p:embed/>
                  </p:oleObj>
                </mc:Choice>
                <mc:Fallback>
                  <p:oleObj name="Equation" r:id="rId50" imgW="457200" imgH="228600" progId="Equation.3">
                    <p:embed/>
                    <p:pic>
                      <p:nvPicPr>
                        <p:cNvPr id="83" name="Object 8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29313" y="4751388"/>
                          <a:ext cx="434975" cy="209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7" name="Object 8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28487566"/>
                </p:ext>
              </p:extLst>
            </p:nvPr>
          </p:nvGraphicFramePr>
          <p:xfrm>
            <a:off x="5989638" y="5283200"/>
            <a:ext cx="447675" cy="209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629" name="Equation" r:id="rId52" imgW="469800" imgH="228600" progId="Equation.3">
                    <p:embed/>
                  </p:oleObj>
                </mc:Choice>
                <mc:Fallback>
                  <p:oleObj name="Equation" r:id="rId52" imgW="469800" imgH="228600" progId="Equation.3">
                    <p:embed/>
                    <p:pic>
                      <p:nvPicPr>
                        <p:cNvPr id="87" name="Object 8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89638" y="5283200"/>
                          <a:ext cx="447675" cy="209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1" name="Object 9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99071288"/>
                </p:ext>
              </p:extLst>
            </p:nvPr>
          </p:nvGraphicFramePr>
          <p:xfrm>
            <a:off x="6161088" y="6045200"/>
            <a:ext cx="484187" cy="209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630" name="Equation" r:id="rId54" imgW="507960" imgH="228600" progId="Equation.3">
                    <p:embed/>
                  </p:oleObj>
                </mc:Choice>
                <mc:Fallback>
                  <p:oleObj name="Equation" r:id="rId54" imgW="507960" imgH="228600" progId="Equation.3">
                    <p:embed/>
                    <p:pic>
                      <p:nvPicPr>
                        <p:cNvPr id="91" name="Object 9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61088" y="6045200"/>
                          <a:ext cx="484187" cy="209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06958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2900" y="444500"/>
            <a:ext cx="840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Même chose pour une </a:t>
            </a:r>
            <a:r>
              <a:rPr lang="fr-CA" b="1" dirty="0">
                <a:solidFill>
                  <a:srgbClr val="FF0000"/>
                </a:solidFill>
              </a:rPr>
              <a:t>convolution 2D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99" name="Cube 98"/>
          <p:cNvSpPr/>
          <p:nvPr/>
        </p:nvSpPr>
        <p:spPr>
          <a:xfrm>
            <a:off x="962715" y="2598239"/>
            <a:ext cx="640769" cy="90575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TextBox 99"/>
          <p:cNvSpPr txBox="1"/>
          <p:nvPr/>
        </p:nvSpPr>
        <p:spPr>
          <a:xfrm>
            <a:off x="1560308" y="273739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8</a:t>
            </a:r>
            <a:endParaRPr lang="en-CA" sz="1600" dirty="0"/>
          </a:p>
        </p:txBody>
      </p:sp>
      <p:sp>
        <p:nvSpPr>
          <p:cNvPr id="102" name="TextBox 101"/>
          <p:cNvSpPr txBox="1"/>
          <p:nvPr/>
        </p:nvSpPr>
        <p:spPr>
          <a:xfrm rot="18738449">
            <a:off x="1406079" y="3266103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8</a:t>
            </a:r>
            <a:endParaRPr lang="en-CA" sz="1600" dirty="0"/>
          </a:p>
        </p:txBody>
      </p:sp>
      <p:sp>
        <p:nvSpPr>
          <p:cNvPr id="103" name="TextBox 102"/>
          <p:cNvSpPr txBox="1"/>
          <p:nvPr/>
        </p:nvSpPr>
        <p:spPr>
          <a:xfrm>
            <a:off x="794625" y="346853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  4</a:t>
            </a:r>
            <a:endParaRPr lang="en-CA" sz="1600" dirty="0"/>
          </a:p>
        </p:txBody>
      </p:sp>
      <p:sp>
        <p:nvSpPr>
          <p:cNvPr id="105" name="Rectangle 104"/>
          <p:cNvSpPr/>
          <p:nvPr/>
        </p:nvSpPr>
        <p:spPr>
          <a:xfrm>
            <a:off x="2223934" y="1440763"/>
            <a:ext cx="178419" cy="3258528"/>
          </a:xfrm>
          <a:prstGeom prst="rect">
            <a:avLst/>
          </a:prstGeom>
          <a:solidFill>
            <a:srgbClr val="00B0F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6" name="Straight Arrow Connector 105"/>
          <p:cNvCxnSpPr/>
          <p:nvPr/>
        </p:nvCxnSpPr>
        <p:spPr>
          <a:xfrm>
            <a:off x="1395156" y="3077575"/>
            <a:ext cx="752836" cy="10985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2242984" y="147886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/>
          <p:cNvSpPr/>
          <p:nvPr/>
        </p:nvSpPr>
        <p:spPr>
          <a:xfrm>
            <a:off x="2242984" y="1661429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/>
          <p:cNvSpPr/>
          <p:nvPr/>
        </p:nvSpPr>
        <p:spPr>
          <a:xfrm>
            <a:off x="2242984" y="1863575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val 111"/>
          <p:cNvSpPr/>
          <p:nvPr/>
        </p:nvSpPr>
        <p:spPr>
          <a:xfrm>
            <a:off x="2242984" y="2049560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Oval 113"/>
          <p:cNvSpPr/>
          <p:nvPr/>
        </p:nvSpPr>
        <p:spPr>
          <a:xfrm>
            <a:off x="2242984" y="2232126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/>
          <p:cNvSpPr/>
          <p:nvPr/>
        </p:nvSpPr>
        <p:spPr>
          <a:xfrm>
            <a:off x="2242984" y="2434272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/>
          <p:cNvSpPr/>
          <p:nvPr/>
        </p:nvSpPr>
        <p:spPr>
          <a:xfrm>
            <a:off x="2246980" y="2613569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/>
          <p:cNvSpPr/>
          <p:nvPr/>
        </p:nvSpPr>
        <p:spPr>
          <a:xfrm>
            <a:off x="2246980" y="2796135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/>
          <p:cNvSpPr/>
          <p:nvPr/>
        </p:nvSpPr>
        <p:spPr>
          <a:xfrm>
            <a:off x="2246980" y="299828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/>
          <p:cNvSpPr/>
          <p:nvPr/>
        </p:nvSpPr>
        <p:spPr>
          <a:xfrm>
            <a:off x="2246980" y="3196879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/>
          <p:cNvSpPr/>
          <p:nvPr/>
        </p:nvSpPr>
        <p:spPr>
          <a:xfrm>
            <a:off x="2246980" y="3379445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/>
          <p:cNvSpPr/>
          <p:nvPr/>
        </p:nvSpPr>
        <p:spPr>
          <a:xfrm>
            <a:off x="2246980" y="358159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Oval 135"/>
          <p:cNvSpPr/>
          <p:nvPr/>
        </p:nvSpPr>
        <p:spPr>
          <a:xfrm>
            <a:off x="2244368" y="3789399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/>
          <p:cNvSpPr/>
          <p:nvPr/>
        </p:nvSpPr>
        <p:spPr>
          <a:xfrm>
            <a:off x="2244368" y="3971965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Oval 137"/>
          <p:cNvSpPr/>
          <p:nvPr/>
        </p:nvSpPr>
        <p:spPr>
          <a:xfrm>
            <a:off x="2244368" y="417411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9" name="Oval 138"/>
          <p:cNvSpPr/>
          <p:nvPr/>
        </p:nvSpPr>
        <p:spPr>
          <a:xfrm>
            <a:off x="2252872" y="4345076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Oval 139"/>
          <p:cNvSpPr/>
          <p:nvPr/>
        </p:nvSpPr>
        <p:spPr>
          <a:xfrm>
            <a:off x="2252872" y="4514912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TextBox 140"/>
          <p:cNvSpPr txBox="1"/>
          <p:nvPr/>
        </p:nvSpPr>
        <p:spPr>
          <a:xfrm>
            <a:off x="1789529" y="2293519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256</a:t>
            </a:r>
            <a:endParaRPr lang="en-CA" sz="1600" dirty="0"/>
          </a:p>
        </p:txBody>
      </p:sp>
      <p:sp>
        <p:nvSpPr>
          <p:cNvPr id="142" name="TextBox 141"/>
          <p:cNvSpPr txBox="1"/>
          <p:nvPr/>
        </p:nvSpPr>
        <p:spPr>
          <a:xfrm>
            <a:off x="2175406" y="465526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1</a:t>
            </a:r>
            <a:endParaRPr lang="en-CA" sz="1600" dirty="0"/>
          </a:p>
        </p:txBody>
      </p:sp>
      <p:sp>
        <p:nvSpPr>
          <p:cNvPr id="145" name="Oval 144"/>
          <p:cNvSpPr/>
          <p:nvPr/>
        </p:nvSpPr>
        <p:spPr>
          <a:xfrm>
            <a:off x="3060637" y="2917020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1" name="Straight Arrow Connector 150"/>
          <p:cNvCxnSpPr>
            <a:stCxn id="108" idx="6"/>
            <a:endCxn id="145" idx="2"/>
          </p:cNvCxnSpPr>
          <p:nvPr/>
        </p:nvCxnSpPr>
        <p:spPr>
          <a:xfrm>
            <a:off x="2375311" y="1538806"/>
            <a:ext cx="685326" cy="1546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09" idx="6"/>
            <a:endCxn id="145" idx="2"/>
          </p:cNvCxnSpPr>
          <p:nvPr/>
        </p:nvCxnSpPr>
        <p:spPr>
          <a:xfrm>
            <a:off x="2375311" y="1721372"/>
            <a:ext cx="685326" cy="1363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11" idx="6"/>
            <a:endCxn id="145" idx="2"/>
          </p:cNvCxnSpPr>
          <p:nvPr/>
        </p:nvCxnSpPr>
        <p:spPr>
          <a:xfrm>
            <a:off x="2375311" y="1923518"/>
            <a:ext cx="685326" cy="1161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12" idx="6"/>
            <a:endCxn id="145" idx="2"/>
          </p:cNvCxnSpPr>
          <p:nvPr/>
        </p:nvCxnSpPr>
        <p:spPr>
          <a:xfrm>
            <a:off x="2375311" y="2109503"/>
            <a:ext cx="685326" cy="975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stCxn id="138" idx="6"/>
            <a:endCxn id="145" idx="2"/>
          </p:cNvCxnSpPr>
          <p:nvPr/>
        </p:nvCxnSpPr>
        <p:spPr>
          <a:xfrm flipV="1">
            <a:off x="2376695" y="3085042"/>
            <a:ext cx="683942" cy="1149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stCxn id="137" idx="6"/>
            <a:endCxn id="145" idx="2"/>
          </p:cNvCxnSpPr>
          <p:nvPr/>
        </p:nvCxnSpPr>
        <p:spPr>
          <a:xfrm flipV="1">
            <a:off x="2376695" y="3085042"/>
            <a:ext cx="683942" cy="946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140" idx="6"/>
            <a:endCxn id="145" idx="2"/>
          </p:cNvCxnSpPr>
          <p:nvPr/>
        </p:nvCxnSpPr>
        <p:spPr>
          <a:xfrm flipV="1">
            <a:off x="2385199" y="3085042"/>
            <a:ext cx="675438" cy="1489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139" idx="6"/>
            <a:endCxn id="145" idx="2"/>
          </p:cNvCxnSpPr>
          <p:nvPr/>
        </p:nvCxnSpPr>
        <p:spPr>
          <a:xfrm flipV="1">
            <a:off x="2385199" y="3085042"/>
            <a:ext cx="675438" cy="1319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9" name="TextBox 178"/>
          <p:cNvSpPr txBox="1"/>
          <p:nvPr/>
        </p:nvSpPr>
        <p:spPr>
          <a:xfrm rot="16200000">
            <a:off x="2231815" y="2878223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(…)</a:t>
            </a:r>
            <a:endParaRPr lang="en-CA" sz="1600" dirty="0"/>
          </a:p>
        </p:txBody>
      </p:sp>
      <p:sp>
        <p:nvSpPr>
          <p:cNvPr id="184" name="Cube 183"/>
          <p:cNvSpPr/>
          <p:nvPr/>
        </p:nvSpPr>
        <p:spPr>
          <a:xfrm>
            <a:off x="6183505" y="2624699"/>
            <a:ext cx="640769" cy="90575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5" name="TextBox 184"/>
          <p:cNvSpPr txBox="1"/>
          <p:nvPr/>
        </p:nvSpPr>
        <p:spPr>
          <a:xfrm>
            <a:off x="6781098" y="276385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8</a:t>
            </a:r>
            <a:endParaRPr lang="en-CA" sz="1600" dirty="0"/>
          </a:p>
        </p:txBody>
      </p:sp>
      <p:sp>
        <p:nvSpPr>
          <p:cNvPr id="186" name="TextBox 185"/>
          <p:cNvSpPr txBox="1"/>
          <p:nvPr/>
        </p:nvSpPr>
        <p:spPr>
          <a:xfrm rot="18738449">
            <a:off x="6626869" y="3292563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8</a:t>
            </a:r>
            <a:endParaRPr lang="en-CA" sz="1600" dirty="0"/>
          </a:p>
        </p:txBody>
      </p:sp>
      <p:sp>
        <p:nvSpPr>
          <p:cNvPr id="187" name="TextBox 186"/>
          <p:cNvSpPr txBox="1"/>
          <p:nvPr/>
        </p:nvSpPr>
        <p:spPr>
          <a:xfrm>
            <a:off x="6015415" y="349499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  4</a:t>
            </a:r>
            <a:endParaRPr lang="en-CA" sz="1600" dirty="0"/>
          </a:p>
        </p:txBody>
      </p:sp>
      <p:sp>
        <p:nvSpPr>
          <p:cNvPr id="207" name="TextBox 206"/>
          <p:cNvSpPr txBox="1"/>
          <p:nvPr/>
        </p:nvSpPr>
        <p:spPr>
          <a:xfrm>
            <a:off x="5783620" y="4222123"/>
            <a:ext cx="19880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/>
              <a:t>1 filtre convolutif</a:t>
            </a:r>
          </a:p>
          <a:p>
            <a:r>
              <a:rPr lang="fr-CA" sz="2000" dirty="0"/>
              <a:t>de taille </a:t>
            </a:r>
            <a:r>
              <a:rPr lang="fr-CA" sz="2000" b="1" dirty="0">
                <a:solidFill>
                  <a:srgbClr val="FF0000"/>
                </a:solidFill>
              </a:rPr>
              <a:t>8x8x4</a:t>
            </a:r>
            <a:endParaRPr lang="en-CA" sz="2000" b="1" dirty="0">
              <a:solidFill>
                <a:srgbClr val="FF0000"/>
              </a:solidFill>
            </a:endParaRPr>
          </a:p>
        </p:txBody>
      </p:sp>
      <p:sp>
        <p:nvSpPr>
          <p:cNvPr id="209" name="Oval 208"/>
          <p:cNvSpPr/>
          <p:nvPr/>
        </p:nvSpPr>
        <p:spPr>
          <a:xfrm>
            <a:off x="7549891" y="2948516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20" name="Straight Arrow Connector 219"/>
          <p:cNvCxnSpPr/>
          <p:nvPr/>
        </p:nvCxnSpPr>
        <p:spPr>
          <a:xfrm>
            <a:off x="6631577" y="3096487"/>
            <a:ext cx="918756" cy="200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2" name="TextBox 221"/>
          <p:cNvSpPr txBox="1"/>
          <p:nvPr/>
        </p:nvSpPr>
        <p:spPr>
          <a:xfrm>
            <a:off x="1194368" y="4341738"/>
            <a:ext cx="9509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2000" dirty="0" err="1"/>
              <a:t>Linéa</a:t>
            </a:r>
            <a:r>
              <a:rPr lang="fr-CA" sz="2000" dirty="0"/>
              <a:t>-</a:t>
            </a:r>
          </a:p>
          <a:p>
            <a:pPr algn="ctr"/>
            <a:r>
              <a:rPr lang="fr-CA" sz="2000" err="1"/>
              <a:t>risation</a:t>
            </a:r>
            <a:endParaRPr lang="fr-CA" sz="2000"/>
          </a:p>
        </p:txBody>
      </p:sp>
      <p:sp>
        <p:nvSpPr>
          <p:cNvPr id="223" name="TextBox 222"/>
          <p:cNvSpPr txBox="1"/>
          <p:nvPr/>
        </p:nvSpPr>
        <p:spPr>
          <a:xfrm>
            <a:off x="2347049" y="4840530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2000" dirty="0"/>
              <a:t>Couche</a:t>
            </a:r>
          </a:p>
          <a:p>
            <a:pPr algn="ctr"/>
            <a:r>
              <a:rPr lang="fr-CA" sz="2000" dirty="0"/>
              <a:t>pleinement</a:t>
            </a:r>
          </a:p>
          <a:p>
            <a:pPr algn="ctr"/>
            <a:r>
              <a:rPr lang="fr-CA" sz="2000" dirty="0"/>
              <a:t>connectée</a:t>
            </a:r>
          </a:p>
        </p:txBody>
      </p:sp>
      <p:sp>
        <p:nvSpPr>
          <p:cNvPr id="10" name="Equal 9"/>
          <p:cNvSpPr/>
          <p:nvPr/>
        </p:nvSpPr>
        <p:spPr>
          <a:xfrm>
            <a:off x="3636635" y="2189332"/>
            <a:ext cx="1747116" cy="2041700"/>
          </a:xfrm>
          <a:prstGeom prst="mathEqual">
            <a:avLst>
              <a:gd name="adj1" fmla="val 12430"/>
              <a:gd name="adj2" fmla="val 834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01981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06788" y="2203177"/>
            <a:ext cx="448072" cy="181278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/>
          <p:cNvSpPr txBox="1"/>
          <p:nvPr/>
        </p:nvSpPr>
        <p:spPr>
          <a:xfrm>
            <a:off x="342900" y="444500"/>
            <a:ext cx="840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/>
              <a:t>Même chose pour une </a:t>
            </a:r>
            <a:r>
              <a:rPr lang="fr-CA" b="1">
                <a:solidFill>
                  <a:srgbClr val="FF0000"/>
                </a:solidFill>
              </a:rPr>
              <a:t>convolution 2D</a:t>
            </a:r>
            <a:endParaRPr lang="en-CA" b="1">
              <a:solidFill>
                <a:srgbClr val="FF0000"/>
              </a:solidFill>
            </a:endParaRPr>
          </a:p>
        </p:txBody>
      </p:sp>
      <p:sp>
        <p:nvSpPr>
          <p:cNvPr id="184" name="Cube 183"/>
          <p:cNvSpPr/>
          <p:nvPr/>
        </p:nvSpPr>
        <p:spPr>
          <a:xfrm>
            <a:off x="6183505" y="2624699"/>
            <a:ext cx="640769" cy="90575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5" name="TextBox 184"/>
          <p:cNvSpPr txBox="1"/>
          <p:nvPr/>
        </p:nvSpPr>
        <p:spPr>
          <a:xfrm>
            <a:off x="6781098" y="276385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8</a:t>
            </a:r>
            <a:endParaRPr lang="en-CA" sz="1600"/>
          </a:p>
        </p:txBody>
      </p:sp>
      <p:sp>
        <p:nvSpPr>
          <p:cNvPr id="186" name="TextBox 185"/>
          <p:cNvSpPr txBox="1"/>
          <p:nvPr/>
        </p:nvSpPr>
        <p:spPr>
          <a:xfrm rot="18738449">
            <a:off x="6626869" y="3292563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8</a:t>
            </a:r>
            <a:endParaRPr lang="en-CA" sz="1600"/>
          </a:p>
        </p:txBody>
      </p:sp>
      <p:sp>
        <p:nvSpPr>
          <p:cNvPr id="187" name="TextBox 186"/>
          <p:cNvSpPr txBox="1"/>
          <p:nvPr/>
        </p:nvSpPr>
        <p:spPr>
          <a:xfrm>
            <a:off x="6015415" y="349499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4</a:t>
            </a:r>
            <a:endParaRPr lang="en-CA" sz="1600"/>
          </a:p>
        </p:txBody>
      </p:sp>
      <p:sp>
        <p:nvSpPr>
          <p:cNvPr id="207" name="TextBox 206"/>
          <p:cNvSpPr txBox="1"/>
          <p:nvPr/>
        </p:nvSpPr>
        <p:spPr>
          <a:xfrm>
            <a:off x="5783620" y="4222123"/>
            <a:ext cx="22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>
                <a:solidFill>
                  <a:srgbClr val="FF0000"/>
                </a:solidFill>
              </a:rPr>
              <a:t>4 filtres </a:t>
            </a:r>
            <a:r>
              <a:rPr lang="fr-CA" sz="2000" b="1" err="1">
                <a:solidFill>
                  <a:srgbClr val="FF0000"/>
                </a:solidFill>
              </a:rPr>
              <a:t>convolutifs</a:t>
            </a:r>
            <a:endParaRPr lang="fr-CA" sz="2000"/>
          </a:p>
          <a:p>
            <a:r>
              <a:rPr lang="fr-CA" sz="2000"/>
              <a:t>de taille </a:t>
            </a:r>
            <a:r>
              <a:rPr lang="fr-CA" sz="2000" b="1">
                <a:solidFill>
                  <a:srgbClr val="FF0000"/>
                </a:solidFill>
              </a:rPr>
              <a:t>8x8x4</a:t>
            </a:r>
            <a:endParaRPr lang="en-CA" sz="2000" b="1">
              <a:solidFill>
                <a:srgbClr val="FF0000"/>
              </a:solidFill>
            </a:endParaRPr>
          </a:p>
        </p:txBody>
      </p:sp>
      <p:sp>
        <p:nvSpPr>
          <p:cNvPr id="209" name="Oval 208"/>
          <p:cNvSpPr/>
          <p:nvPr/>
        </p:nvSpPr>
        <p:spPr>
          <a:xfrm>
            <a:off x="7549891" y="2748217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20" name="Straight Arrow Connector 219"/>
          <p:cNvCxnSpPr/>
          <p:nvPr/>
        </p:nvCxnSpPr>
        <p:spPr>
          <a:xfrm>
            <a:off x="6631577" y="3096487"/>
            <a:ext cx="918756" cy="200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2" name="TextBox 221"/>
          <p:cNvSpPr txBox="1"/>
          <p:nvPr/>
        </p:nvSpPr>
        <p:spPr>
          <a:xfrm>
            <a:off x="1194368" y="4341738"/>
            <a:ext cx="9509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2000" err="1"/>
              <a:t>Linéa</a:t>
            </a:r>
            <a:r>
              <a:rPr lang="fr-CA" sz="2000"/>
              <a:t>-</a:t>
            </a:r>
          </a:p>
          <a:p>
            <a:pPr algn="ctr"/>
            <a:r>
              <a:rPr lang="fr-CA" sz="2000" err="1"/>
              <a:t>risation</a:t>
            </a:r>
            <a:endParaRPr lang="fr-CA" sz="2000"/>
          </a:p>
        </p:txBody>
      </p:sp>
      <p:sp>
        <p:nvSpPr>
          <p:cNvPr id="223" name="TextBox 222"/>
          <p:cNvSpPr txBox="1"/>
          <p:nvPr/>
        </p:nvSpPr>
        <p:spPr>
          <a:xfrm>
            <a:off x="2347049" y="4840530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2000"/>
              <a:t>Couche</a:t>
            </a:r>
          </a:p>
          <a:p>
            <a:pPr algn="ctr"/>
            <a:r>
              <a:rPr lang="fr-CA" sz="2000"/>
              <a:t>pleinement</a:t>
            </a:r>
          </a:p>
          <a:p>
            <a:pPr algn="ctr"/>
            <a:r>
              <a:rPr lang="fr-CA" sz="2000"/>
              <a:t>connectée</a:t>
            </a:r>
          </a:p>
        </p:txBody>
      </p:sp>
      <p:sp>
        <p:nvSpPr>
          <p:cNvPr id="10" name="Equal 9"/>
          <p:cNvSpPr/>
          <p:nvPr/>
        </p:nvSpPr>
        <p:spPr>
          <a:xfrm>
            <a:off x="3861628" y="2017805"/>
            <a:ext cx="1747116" cy="2041700"/>
          </a:xfrm>
          <a:prstGeom prst="mathEqual">
            <a:avLst>
              <a:gd name="adj1" fmla="val 12430"/>
              <a:gd name="adj2" fmla="val 834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19" name="Cube 118"/>
          <p:cNvSpPr/>
          <p:nvPr/>
        </p:nvSpPr>
        <p:spPr>
          <a:xfrm>
            <a:off x="996968" y="2559319"/>
            <a:ext cx="640769" cy="90575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TextBox 121"/>
          <p:cNvSpPr txBox="1"/>
          <p:nvPr/>
        </p:nvSpPr>
        <p:spPr>
          <a:xfrm>
            <a:off x="1594561" y="269847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8</a:t>
            </a:r>
            <a:endParaRPr lang="en-CA" sz="1600"/>
          </a:p>
        </p:txBody>
      </p:sp>
      <p:sp>
        <p:nvSpPr>
          <p:cNvPr id="125" name="TextBox 124"/>
          <p:cNvSpPr txBox="1"/>
          <p:nvPr/>
        </p:nvSpPr>
        <p:spPr>
          <a:xfrm rot="18738449">
            <a:off x="1440332" y="3227183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8</a:t>
            </a:r>
            <a:endParaRPr lang="en-CA" sz="1600"/>
          </a:p>
        </p:txBody>
      </p:sp>
      <p:sp>
        <p:nvSpPr>
          <p:cNvPr id="126" name="TextBox 125"/>
          <p:cNvSpPr txBox="1"/>
          <p:nvPr/>
        </p:nvSpPr>
        <p:spPr>
          <a:xfrm>
            <a:off x="828878" y="342961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4</a:t>
            </a:r>
            <a:endParaRPr lang="en-CA" sz="1600"/>
          </a:p>
        </p:txBody>
      </p:sp>
      <p:sp>
        <p:nvSpPr>
          <p:cNvPr id="127" name="Rectangle 126"/>
          <p:cNvSpPr/>
          <p:nvPr/>
        </p:nvSpPr>
        <p:spPr>
          <a:xfrm>
            <a:off x="2258187" y="1401843"/>
            <a:ext cx="178419" cy="3258528"/>
          </a:xfrm>
          <a:prstGeom prst="rect">
            <a:avLst/>
          </a:prstGeom>
          <a:solidFill>
            <a:srgbClr val="00B0F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8" name="Straight Arrow Connector 127"/>
          <p:cNvCxnSpPr/>
          <p:nvPr/>
        </p:nvCxnSpPr>
        <p:spPr>
          <a:xfrm>
            <a:off x="1429409" y="3038655"/>
            <a:ext cx="752836" cy="10985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9" name="Oval 128"/>
          <p:cNvSpPr/>
          <p:nvPr/>
        </p:nvSpPr>
        <p:spPr>
          <a:xfrm>
            <a:off x="2277237" y="1439943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0" name="Oval 129"/>
          <p:cNvSpPr/>
          <p:nvPr/>
        </p:nvSpPr>
        <p:spPr>
          <a:xfrm>
            <a:off x="2277237" y="1622509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Oval 130"/>
          <p:cNvSpPr/>
          <p:nvPr/>
        </p:nvSpPr>
        <p:spPr>
          <a:xfrm>
            <a:off x="2277237" y="1824655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Oval 131"/>
          <p:cNvSpPr/>
          <p:nvPr/>
        </p:nvSpPr>
        <p:spPr>
          <a:xfrm>
            <a:off x="2277237" y="2010640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Oval 132"/>
          <p:cNvSpPr/>
          <p:nvPr/>
        </p:nvSpPr>
        <p:spPr>
          <a:xfrm>
            <a:off x="2277237" y="2193206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Oval 133"/>
          <p:cNvSpPr/>
          <p:nvPr/>
        </p:nvSpPr>
        <p:spPr>
          <a:xfrm>
            <a:off x="2277237" y="2395352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Oval 134"/>
          <p:cNvSpPr/>
          <p:nvPr/>
        </p:nvSpPr>
        <p:spPr>
          <a:xfrm>
            <a:off x="2281233" y="2574649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Oval 142"/>
          <p:cNvSpPr/>
          <p:nvPr/>
        </p:nvSpPr>
        <p:spPr>
          <a:xfrm>
            <a:off x="2281233" y="2757215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/>
          <p:cNvSpPr/>
          <p:nvPr/>
        </p:nvSpPr>
        <p:spPr>
          <a:xfrm>
            <a:off x="2281233" y="295936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Oval 145"/>
          <p:cNvSpPr/>
          <p:nvPr/>
        </p:nvSpPr>
        <p:spPr>
          <a:xfrm>
            <a:off x="2281233" y="3157959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Oval 146"/>
          <p:cNvSpPr/>
          <p:nvPr/>
        </p:nvSpPr>
        <p:spPr>
          <a:xfrm>
            <a:off x="2281233" y="3340525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Oval 147"/>
          <p:cNvSpPr/>
          <p:nvPr/>
        </p:nvSpPr>
        <p:spPr>
          <a:xfrm>
            <a:off x="2281233" y="354267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Oval 148"/>
          <p:cNvSpPr/>
          <p:nvPr/>
        </p:nvSpPr>
        <p:spPr>
          <a:xfrm>
            <a:off x="2278621" y="3750479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Oval 149"/>
          <p:cNvSpPr/>
          <p:nvPr/>
        </p:nvSpPr>
        <p:spPr>
          <a:xfrm>
            <a:off x="2278621" y="3933045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Oval 154"/>
          <p:cNvSpPr/>
          <p:nvPr/>
        </p:nvSpPr>
        <p:spPr>
          <a:xfrm>
            <a:off x="2278621" y="4135191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/>
          <p:cNvSpPr/>
          <p:nvPr/>
        </p:nvSpPr>
        <p:spPr>
          <a:xfrm>
            <a:off x="2287125" y="4306156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7" name="Oval 156"/>
          <p:cNvSpPr/>
          <p:nvPr/>
        </p:nvSpPr>
        <p:spPr>
          <a:xfrm>
            <a:off x="2287125" y="4475992"/>
            <a:ext cx="132327" cy="11988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8" name="TextBox 157"/>
          <p:cNvSpPr txBox="1"/>
          <p:nvPr/>
        </p:nvSpPr>
        <p:spPr>
          <a:xfrm>
            <a:off x="1712890" y="1934033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256</a:t>
            </a:r>
            <a:endParaRPr lang="en-CA" sz="1600"/>
          </a:p>
        </p:txBody>
      </p:sp>
      <p:sp>
        <p:nvSpPr>
          <p:cNvPr id="159" name="TextBox 158"/>
          <p:cNvSpPr txBox="1"/>
          <p:nvPr/>
        </p:nvSpPr>
        <p:spPr>
          <a:xfrm>
            <a:off x="2209659" y="461634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</a:t>
            </a:r>
            <a:endParaRPr lang="en-CA" sz="1600"/>
          </a:p>
        </p:txBody>
      </p:sp>
      <p:sp>
        <p:nvSpPr>
          <p:cNvPr id="160" name="Oval 159"/>
          <p:cNvSpPr/>
          <p:nvPr/>
        </p:nvSpPr>
        <p:spPr>
          <a:xfrm>
            <a:off x="3087218" y="2092437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1" name="Straight Arrow Connector 160"/>
          <p:cNvCxnSpPr>
            <a:stCxn id="129" idx="6"/>
            <a:endCxn id="160" idx="2"/>
          </p:cNvCxnSpPr>
          <p:nvPr/>
        </p:nvCxnSpPr>
        <p:spPr>
          <a:xfrm>
            <a:off x="2409564" y="1499886"/>
            <a:ext cx="677654" cy="760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2" name="Oval 161"/>
          <p:cNvSpPr/>
          <p:nvPr/>
        </p:nvSpPr>
        <p:spPr>
          <a:xfrm>
            <a:off x="3094890" y="2642970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3" name="Oval 162"/>
          <p:cNvSpPr/>
          <p:nvPr/>
        </p:nvSpPr>
        <p:spPr>
          <a:xfrm>
            <a:off x="3108070" y="3176298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Oval 163"/>
          <p:cNvSpPr/>
          <p:nvPr/>
        </p:nvSpPr>
        <p:spPr>
          <a:xfrm>
            <a:off x="3122783" y="3716886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5" name="Straight Arrow Connector 164"/>
          <p:cNvCxnSpPr>
            <a:stCxn id="130" idx="6"/>
            <a:endCxn id="160" idx="2"/>
          </p:cNvCxnSpPr>
          <p:nvPr/>
        </p:nvCxnSpPr>
        <p:spPr>
          <a:xfrm>
            <a:off x="2409564" y="1682452"/>
            <a:ext cx="677654" cy="578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>
            <a:stCxn id="131" idx="6"/>
            <a:endCxn id="160" idx="2"/>
          </p:cNvCxnSpPr>
          <p:nvPr/>
        </p:nvCxnSpPr>
        <p:spPr>
          <a:xfrm>
            <a:off x="2409564" y="1884598"/>
            <a:ext cx="677654" cy="375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>
            <a:stCxn id="132" idx="6"/>
            <a:endCxn id="160" idx="2"/>
          </p:cNvCxnSpPr>
          <p:nvPr/>
        </p:nvCxnSpPr>
        <p:spPr>
          <a:xfrm>
            <a:off x="2409564" y="2070583"/>
            <a:ext cx="677654" cy="18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129" idx="6"/>
            <a:endCxn id="162" idx="2"/>
          </p:cNvCxnSpPr>
          <p:nvPr/>
        </p:nvCxnSpPr>
        <p:spPr>
          <a:xfrm>
            <a:off x="2409564" y="1499886"/>
            <a:ext cx="685326" cy="1311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>
            <a:stCxn id="130" idx="6"/>
            <a:endCxn id="162" idx="2"/>
          </p:cNvCxnSpPr>
          <p:nvPr/>
        </p:nvCxnSpPr>
        <p:spPr>
          <a:xfrm>
            <a:off x="2409564" y="1682452"/>
            <a:ext cx="685326" cy="1128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31" idx="6"/>
            <a:endCxn id="162" idx="2"/>
          </p:cNvCxnSpPr>
          <p:nvPr/>
        </p:nvCxnSpPr>
        <p:spPr>
          <a:xfrm>
            <a:off x="2409564" y="1884598"/>
            <a:ext cx="685326" cy="92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132" idx="6"/>
            <a:endCxn id="162" idx="2"/>
          </p:cNvCxnSpPr>
          <p:nvPr/>
        </p:nvCxnSpPr>
        <p:spPr>
          <a:xfrm>
            <a:off x="2409564" y="2070583"/>
            <a:ext cx="685326" cy="740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30" idx="6"/>
          </p:cNvCxnSpPr>
          <p:nvPr/>
        </p:nvCxnSpPr>
        <p:spPr>
          <a:xfrm>
            <a:off x="2409564" y="1682452"/>
            <a:ext cx="706107" cy="1674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stCxn id="129" idx="6"/>
          </p:cNvCxnSpPr>
          <p:nvPr/>
        </p:nvCxnSpPr>
        <p:spPr>
          <a:xfrm>
            <a:off x="2409564" y="1499886"/>
            <a:ext cx="706107" cy="185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>
            <a:stCxn id="132" idx="6"/>
          </p:cNvCxnSpPr>
          <p:nvPr/>
        </p:nvCxnSpPr>
        <p:spPr>
          <a:xfrm>
            <a:off x="2409564" y="2070583"/>
            <a:ext cx="706107" cy="1286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>
            <a:stCxn id="131" idx="6"/>
          </p:cNvCxnSpPr>
          <p:nvPr/>
        </p:nvCxnSpPr>
        <p:spPr>
          <a:xfrm>
            <a:off x="2409564" y="1884598"/>
            <a:ext cx="706107" cy="1472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>
            <a:endCxn id="164" idx="2"/>
          </p:cNvCxnSpPr>
          <p:nvPr/>
        </p:nvCxnSpPr>
        <p:spPr>
          <a:xfrm>
            <a:off x="2426277" y="1533073"/>
            <a:ext cx="696506" cy="2351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>
            <a:stCxn id="131" idx="6"/>
            <a:endCxn id="164" idx="2"/>
          </p:cNvCxnSpPr>
          <p:nvPr/>
        </p:nvCxnSpPr>
        <p:spPr>
          <a:xfrm>
            <a:off x="2409564" y="1884598"/>
            <a:ext cx="713219" cy="2000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32" idx="6"/>
            <a:endCxn id="164" idx="2"/>
          </p:cNvCxnSpPr>
          <p:nvPr/>
        </p:nvCxnSpPr>
        <p:spPr>
          <a:xfrm>
            <a:off x="2409564" y="2070583"/>
            <a:ext cx="713219" cy="18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stCxn id="130" idx="6"/>
            <a:endCxn id="164" idx="2"/>
          </p:cNvCxnSpPr>
          <p:nvPr/>
        </p:nvCxnSpPr>
        <p:spPr>
          <a:xfrm>
            <a:off x="2409564" y="1682452"/>
            <a:ext cx="713219" cy="2202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endCxn id="164" idx="2"/>
          </p:cNvCxnSpPr>
          <p:nvPr/>
        </p:nvCxnSpPr>
        <p:spPr>
          <a:xfrm flipV="1">
            <a:off x="2402627" y="3884908"/>
            <a:ext cx="720156" cy="77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>
            <a:endCxn id="164" idx="2"/>
          </p:cNvCxnSpPr>
          <p:nvPr/>
        </p:nvCxnSpPr>
        <p:spPr>
          <a:xfrm flipV="1">
            <a:off x="2402627" y="3884908"/>
            <a:ext cx="720156" cy="259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endCxn id="164" idx="2"/>
          </p:cNvCxnSpPr>
          <p:nvPr/>
        </p:nvCxnSpPr>
        <p:spPr>
          <a:xfrm flipV="1">
            <a:off x="2402627" y="3884908"/>
            <a:ext cx="720156" cy="461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>
            <a:endCxn id="164" idx="2"/>
          </p:cNvCxnSpPr>
          <p:nvPr/>
        </p:nvCxnSpPr>
        <p:spPr>
          <a:xfrm flipV="1">
            <a:off x="2402627" y="3884908"/>
            <a:ext cx="720156" cy="64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>
            <a:endCxn id="163" idx="2"/>
          </p:cNvCxnSpPr>
          <p:nvPr/>
        </p:nvCxnSpPr>
        <p:spPr>
          <a:xfrm flipV="1">
            <a:off x="2402627" y="3344320"/>
            <a:ext cx="705443" cy="617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>
            <a:endCxn id="163" idx="2"/>
          </p:cNvCxnSpPr>
          <p:nvPr/>
        </p:nvCxnSpPr>
        <p:spPr>
          <a:xfrm flipV="1">
            <a:off x="2402627" y="3344320"/>
            <a:ext cx="705443" cy="800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endCxn id="163" idx="2"/>
          </p:cNvCxnSpPr>
          <p:nvPr/>
        </p:nvCxnSpPr>
        <p:spPr>
          <a:xfrm flipV="1">
            <a:off x="2402627" y="3344320"/>
            <a:ext cx="705443" cy="1002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6" name="Straight Arrow Connector 195"/>
          <p:cNvCxnSpPr>
            <a:endCxn id="163" idx="2"/>
          </p:cNvCxnSpPr>
          <p:nvPr/>
        </p:nvCxnSpPr>
        <p:spPr>
          <a:xfrm flipV="1">
            <a:off x="2402627" y="3344320"/>
            <a:ext cx="705443" cy="1188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>
            <a:endCxn id="162" idx="2"/>
          </p:cNvCxnSpPr>
          <p:nvPr/>
        </p:nvCxnSpPr>
        <p:spPr>
          <a:xfrm flipV="1">
            <a:off x="2402627" y="2810992"/>
            <a:ext cx="692263" cy="1333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>
            <a:endCxn id="162" idx="2"/>
          </p:cNvCxnSpPr>
          <p:nvPr/>
        </p:nvCxnSpPr>
        <p:spPr>
          <a:xfrm flipV="1">
            <a:off x="2402627" y="2810992"/>
            <a:ext cx="692263" cy="1150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>
            <a:endCxn id="162" idx="2"/>
          </p:cNvCxnSpPr>
          <p:nvPr/>
        </p:nvCxnSpPr>
        <p:spPr>
          <a:xfrm flipV="1">
            <a:off x="2402627" y="2810992"/>
            <a:ext cx="692263" cy="172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endCxn id="162" idx="2"/>
          </p:cNvCxnSpPr>
          <p:nvPr/>
        </p:nvCxnSpPr>
        <p:spPr>
          <a:xfrm flipV="1">
            <a:off x="2402627" y="2810992"/>
            <a:ext cx="692263" cy="153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>
            <a:endCxn id="160" idx="2"/>
          </p:cNvCxnSpPr>
          <p:nvPr/>
        </p:nvCxnSpPr>
        <p:spPr>
          <a:xfrm flipV="1">
            <a:off x="2419340" y="2260459"/>
            <a:ext cx="667878" cy="173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endCxn id="160" idx="2"/>
          </p:cNvCxnSpPr>
          <p:nvPr/>
        </p:nvCxnSpPr>
        <p:spPr>
          <a:xfrm flipV="1">
            <a:off x="2402627" y="2260459"/>
            <a:ext cx="684591" cy="2086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endCxn id="160" idx="2"/>
          </p:cNvCxnSpPr>
          <p:nvPr/>
        </p:nvCxnSpPr>
        <p:spPr>
          <a:xfrm flipV="1">
            <a:off x="2402627" y="2260459"/>
            <a:ext cx="684591" cy="2272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endCxn id="160" idx="2"/>
          </p:cNvCxnSpPr>
          <p:nvPr/>
        </p:nvCxnSpPr>
        <p:spPr>
          <a:xfrm flipV="1">
            <a:off x="2402627" y="2260459"/>
            <a:ext cx="684591" cy="1884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5" name="TextBox 204"/>
          <p:cNvSpPr txBox="1"/>
          <p:nvPr/>
        </p:nvSpPr>
        <p:spPr>
          <a:xfrm rot="16200000">
            <a:off x="2266068" y="2839303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(…)</a:t>
            </a:r>
            <a:endParaRPr lang="en-CA" sz="1600"/>
          </a:p>
        </p:txBody>
      </p:sp>
      <p:sp>
        <p:nvSpPr>
          <p:cNvPr id="206" name="Oval 205"/>
          <p:cNvSpPr/>
          <p:nvPr/>
        </p:nvSpPr>
        <p:spPr>
          <a:xfrm>
            <a:off x="7549891" y="2324250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8" name="Oval 207"/>
          <p:cNvSpPr/>
          <p:nvPr/>
        </p:nvSpPr>
        <p:spPr>
          <a:xfrm>
            <a:off x="7549891" y="3172602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0" name="Oval 209"/>
          <p:cNvSpPr/>
          <p:nvPr/>
        </p:nvSpPr>
        <p:spPr>
          <a:xfrm>
            <a:off x="7549891" y="3583742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617938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240859" y="172738"/>
            <a:ext cx="8633176" cy="3458736"/>
            <a:chOff x="84104" y="181447"/>
            <a:chExt cx="8879418" cy="3680263"/>
          </a:xfrm>
        </p:grpSpPr>
        <p:sp>
          <p:nvSpPr>
            <p:cNvPr id="4" name="Cube 3"/>
            <p:cNvSpPr/>
            <p:nvPr/>
          </p:nvSpPr>
          <p:spPr>
            <a:xfrm>
              <a:off x="601354" y="489886"/>
              <a:ext cx="1093387" cy="2863007"/>
            </a:xfrm>
            <a:prstGeom prst="cube">
              <a:avLst>
                <a:gd name="adj" fmla="val 83368"/>
              </a:avLst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98171" y="1215776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32</a:t>
              </a:r>
              <a:endParaRPr lang="en-CA" sz="1600"/>
            </a:p>
          </p:txBody>
        </p:sp>
        <p:sp>
          <p:nvSpPr>
            <p:cNvPr id="6" name="TextBox 5"/>
            <p:cNvSpPr txBox="1"/>
            <p:nvPr/>
          </p:nvSpPr>
          <p:spPr>
            <a:xfrm rot="18738449">
              <a:off x="1159165" y="2816711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32</a:t>
              </a:r>
              <a:endParaRPr lang="en-CA" sz="160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8928" y="336366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  3</a:t>
              </a:r>
              <a:endParaRPr lang="en-CA" sz="1600"/>
            </a:p>
          </p:txBody>
        </p:sp>
        <p:sp>
          <p:nvSpPr>
            <p:cNvPr id="8" name="Cube 7"/>
            <p:cNvSpPr/>
            <p:nvPr/>
          </p:nvSpPr>
          <p:spPr>
            <a:xfrm>
              <a:off x="2059868" y="934730"/>
              <a:ext cx="798393" cy="1962614"/>
            </a:xfrm>
            <a:prstGeom prst="cube">
              <a:avLst>
                <a:gd name="adj" fmla="val 73466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822743" y="1350083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26</a:t>
              </a:r>
              <a:endParaRPr lang="en-CA" sz="1600"/>
            </a:p>
          </p:txBody>
        </p:sp>
        <p:sp>
          <p:nvSpPr>
            <p:cNvPr id="10" name="TextBox 9"/>
            <p:cNvSpPr txBox="1"/>
            <p:nvPr/>
          </p:nvSpPr>
          <p:spPr>
            <a:xfrm rot="18738449">
              <a:off x="2520533" y="247795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26</a:t>
              </a:r>
              <a:endParaRPr lang="en-CA" sz="16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58716" y="292527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  3</a:t>
              </a:r>
              <a:endParaRPr lang="en-CA" sz="16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4104" y="181447"/>
              <a:ext cx="152638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CA" sz="1600"/>
                <a:t>Image: </a:t>
              </a:r>
              <a:r>
                <a:rPr lang="fr-CA" sz="1600" b="1"/>
                <a:t>32x32x3</a:t>
              </a:r>
            </a:p>
            <a:p>
              <a:r>
                <a:rPr lang="fr-CA" sz="1600" err="1"/>
                <a:t>Stride</a:t>
              </a:r>
              <a:r>
                <a:rPr lang="fr-CA" sz="1600"/>
                <a:t> :</a:t>
              </a:r>
              <a:r>
                <a:rPr lang="fr-CA" sz="1600" b="1"/>
                <a:t> 1</a:t>
              </a:r>
              <a:endParaRPr lang="en-CA" sz="1600" b="1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251140" y="1919002"/>
              <a:ext cx="752836" cy="109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4" name="Cube 13"/>
            <p:cNvSpPr/>
            <p:nvPr/>
          </p:nvSpPr>
          <p:spPr>
            <a:xfrm>
              <a:off x="3477273" y="1215776"/>
              <a:ext cx="861600" cy="1358241"/>
            </a:xfrm>
            <a:prstGeom prst="cube">
              <a:avLst>
                <a:gd name="adj" fmla="val 53052"/>
              </a:avLst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95924" y="1400275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18</a:t>
              </a:r>
              <a:endParaRPr lang="en-CA" sz="1600"/>
            </a:p>
          </p:txBody>
        </p:sp>
        <p:sp>
          <p:nvSpPr>
            <p:cNvPr id="16" name="TextBox 15"/>
            <p:cNvSpPr txBox="1"/>
            <p:nvPr/>
          </p:nvSpPr>
          <p:spPr>
            <a:xfrm rot="18738449">
              <a:off x="4105995" y="2254964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18</a:t>
              </a:r>
              <a:endParaRPr lang="en-CA" sz="160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59221" y="266245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  5</a:t>
              </a:r>
              <a:endParaRPr lang="en-CA" sz="1600"/>
            </a:p>
          </p:txBody>
        </p:sp>
        <p:sp>
          <p:nvSpPr>
            <p:cNvPr id="18" name="Cube 17"/>
            <p:cNvSpPr/>
            <p:nvPr/>
          </p:nvSpPr>
          <p:spPr>
            <a:xfrm>
              <a:off x="4972782" y="1466126"/>
              <a:ext cx="640769" cy="905751"/>
            </a:xfrm>
            <a:prstGeom prst="cube">
              <a:avLst>
                <a:gd name="adj" fmla="val 54505"/>
              </a:avLst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570375" y="1605286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8</a:t>
              </a:r>
              <a:endParaRPr lang="en-CA" sz="1600"/>
            </a:p>
          </p:txBody>
        </p:sp>
        <p:sp>
          <p:nvSpPr>
            <p:cNvPr id="20" name="TextBox 19"/>
            <p:cNvSpPr txBox="1"/>
            <p:nvPr/>
          </p:nvSpPr>
          <p:spPr>
            <a:xfrm rot="18738449">
              <a:off x="5416146" y="2133990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8</a:t>
              </a:r>
              <a:endParaRPr lang="en-CA" sz="160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804692" y="2336426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  4</a:t>
              </a:r>
              <a:endParaRPr lang="en-CA" sz="160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2670796" y="1924494"/>
              <a:ext cx="752836" cy="109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4135906" y="1919131"/>
              <a:ext cx="752836" cy="109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6234001" y="308650"/>
              <a:ext cx="178419" cy="325852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5405223" y="1945462"/>
              <a:ext cx="752836" cy="10985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6253051" y="346750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Oval 26"/>
            <p:cNvSpPr/>
            <p:nvPr/>
          </p:nvSpPr>
          <p:spPr>
            <a:xfrm>
              <a:off x="6253051" y="529316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Oval 27"/>
            <p:cNvSpPr/>
            <p:nvPr/>
          </p:nvSpPr>
          <p:spPr>
            <a:xfrm>
              <a:off x="6253051" y="731462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Oval 28"/>
            <p:cNvSpPr/>
            <p:nvPr/>
          </p:nvSpPr>
          <p:spPr>
            <a:xfrm>
              <a:off x="6253051" y="917447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Oval 29"/>
            <p:cNvSpPr/>
            <p:nvPr/>
          </p:nvSpPr>
          <p:spPr>
            <a:xfrm>
              <a:off x="6253051" y="1100013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Oval 30"/>
            <p:cNvSpPr/>
            <p:nvPr/>
          </p:nvSpPr>
          <p:spPr>
            <a:xfrm>
              <a:off x="6253051" y="1302159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Oval 31"/>
            <p:cNvSpPr/>
            <p:nvPr/>
          </p:nvSpPr>
          <p:spPr>
            <a:xfrm>
              <a:off x="6257047" y="1481456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Oval 32"/>
            <p:cNvSpPr/>
            <p:nvPr/>
          </p:nvSpPr>
          <p:spPr>
            <a:xfrm>
              <a:off x="6257047" y="1664022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Oval 33"/>
            <p:cNvSpPr/>
            <p:nvPr/>
          </p:nvSpPr>
          <p:spPr>
            <a:xfrm>
              <a:off x="6257047" y="1866168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Oval 34"/>
            <p:cNvSpPr/>
            <p:nvPr/>
          </p:nvSpPr>
          <p:spPr>
            <a:xfrm>
              <a:off x="6257047" y="2064766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Oval 35"/>
            <p:cNvSpPr/>
            <p:nvPr/>
          </p:nvSpPr>
          <p:spPr>
            <a:xfrm>
              <a:off x="6257047" y="2247332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Oval 36"/>
            <p:cNvSpPr/>
            <p:nvPr/>
          </p:nvSpPr>
          <p:spPr>
            <a:xfrm>
              <a:off x="6257047" y="2449478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Oval 37"/>
            <p:cNvSpPr/>
            <p:nvPr/>
          </p:nvSpPr>
          <p:spPr>
            <a:xfrm>
              <a:off x="6254435" y="2657286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Oval 38"/>
            <p:cNvSpPr/>
            <p:nvPr/>
          </p:nvSpPr>
          <p:spPr>
            <a:xfrm>
              <a:off x="6254435" y="2839852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Oval 39"/>
            <p:cNvSpPr/>
            <p:nvPr/>
          </p:nvSpPr>
          <p:spPr>
            <a:xfrm>
              <a:off x="6254435" y="3041998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Oval 40"/>
            <p:cNvSpPr/>
            <p:nvPr/>
          </p:nvSpPr>
          <p:spPr>
            <a:xfrm>
              <a:off x="6262939" y="3212963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Oval 41"/>
            <p:cNvSpPr/>
            <p:nvPr/>
          </p:nvSpPr>
          <p:spPr>
            <a:xfrm>
              <a:off x="6262939" y="3382799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766585" y="1161406"/>
              <a:ext cx="492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256</a:t>
              </a:r>
              <a:endParaRPr lang="en-CA" sz="160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185473" y="3523156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1</a:t>
              </a:r>
              <a:endParaRPr lang="en-CA" sz="1600"/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>
              <a:off x="8008471" y="1167266"/>
              <a:ext cx="226722" cy="47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7063032" y="999244"/>
              <a:ext cx="342568" cy="3360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8004600" y="1712961"/>
              <a:ext cx="230058" cy="140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8034553" y="2227693"/>
              <a:ext cx="226722" cy="57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8046200" y="2800812"/>
              <a:ext cx="230058" cy="86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26" idx="6"/>
              <a:endCxn id="46" idx="2"/>
            </p:cNvCxnSpPr>
            <p:nvPr/>
          </p:nvCxnSpPr>
          <p:spPr>
            <a:xfrm>
              <a:off x="6385378" y="406693"/>
              <a:ext cx="677654" cy="7605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>
            <a:xfrm>
              <a:off x="7070704" y="1549777"/>
              <a:ext cx="342568" cy="3360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Oval 51"/>
            <p:cNvSpPr/>
            <p:nvPr/>
          </p:nvSpPr>
          <p:spPr>
            <a:xfrm>
              <a:off x="7083884" y="2083105"/>
              <a:ext cx="342568" cy="3360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Oval 52"/>
            <p:cNvSpPr/>
            <p:nvPr/>
          </p:nvSpPr>
          <p:spPr>
            <a:xfrm>
              <a:off x="7098597" y="2623693"/>
              <a:ext cx="342568" cy="3360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4" name="Straight Arrow Connector 53"/>
            <p:cNvCxnSpPr>
              <a:stCxn id="27" idx="6"/>
              <a:endCxn id="46" idx="2"/>
            </p:cNvCxnSpPr>
            <p:nvPr/>
          </p:nvCxnSpPr>
          <p:spPr>
            <a:xfrm>
              <a:off x="6385378" y="589259"/>
              <a:ext cx="677654" cy="5780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28" idx="6"/>
              <a:endCxn id="46" idx="2"/>
            </p:cNvCxnSpPr>
            <p:nvPr/>
          </p:nvCxnSpPr>
          <p:spPr>
            <a:xfrm>
              <a:off x="6385378" y="791405"/>
              <a:ext cx="677654" cy="3758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29" idx="6"/>
              <a:endCxn id="46" idx="2"/>
            </p:cNvCxnSpPr>
            <p:nvPr/>
          </p:nvCxnSpPr>
          <p:spPr>
            <a:xfrm>
              <a:off x="6385378" y="977390"/>
              <a:ext cx="677654" cy="1898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26" idx="6"/>
              <a:endCxn id="51" idx="2"/>
            </p:cNvCxnSpPr>
            <p:nvPr/>
          </p:nvCxnSpPr>
          <p:spPr>
            <a:xfrm>
              <a:off x="6385378" y="406693"/>
              <a:ext cx="685326" cy="13111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27" idx="6"/>
              <a:endCxn id="51" idx="2"/>
            </p:cNvCxnSpPr>
            <p:nvPr/>
          </p:nvCxnSpPr>
          <p:spPr>
            <a:xfrm>
              <a:off x="6385378" y="589259"/>
              <a:ext cx="685326" cy="11285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28" idx="6"/>
              <a:endCxn id="51" idx="2"/>
            </p:cNvCxnSpPr>
            <p:nvPr/>
          </p:nvCxnSpPr>
          <p:spPr>
            <a:xfrm>
              <a:off x="6385378" y="791405"/>
              <a:ext cx="685326" cy="9263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29" idx="6"/>
              <a:endCxn id="51" idx="2"/>
            </p:cNvCxnSpPr>
            <p:nvPr/>
          </p:nvCxnSpPr>
          <p:spPr>
            <a:xfrm>
              <a:off x="6385378" y="977390"/>
              <a:ext cx="685326" cy="740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27" idx="6"/>
            </p:cNvCxnSpPr>
            <p:nvPr/>
          </p:nvCxnSpPr>
          <p:spPr>
            <a:xfrm>
              <a:off x="6385378" y="589259"/>
              <a:ext cx="706107" cy="16745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26" idx="6"/>
            </p:cNvCxnSpPr>
            <p:nvPr/>
          </p:nvCxnSpPr>
          <p:spPr>
            <a:xfrm>
              <a:off x="6385378" y="406693"/>
              <a:ext cx="706107" cy="18570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29" idx="6"/>
            </p:cNvCxnSpPr>
            <p:nvPr/>
          </p:nvCxnSpPr>
          <p:spPr>
            <a:xfrm>
              <a:off x="6385378" y="977390"/>
              <a:ext cx="706107" cy="12863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28" idx="6"/>
            </p:cNvCxnSpPr>
            <p:nvPr/>
          </p:nvCxnSpPr>
          <p:spPr>
            <a:xfrm>
              <a:off x="6385378" y="791405"/>
              <a:ext cx="706107" cy="14723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endCxn id="53" idx="2"/>
            </p:cNvCxnSpPr>
            <p:nvPr/>
          </p:nvCxnSpPr>
          <p:spPr>
            <a:xfrm>
              <a:off x="6402091" y="439880"/>
              <a:ext cx="696506" cy="23518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28" idx="6"/>
              <a:endCxn id="53" idx="2"/>
            </p:cNvCxnSpPr>
            <p:nvPr/>
          </p:nvCxnSpPr>
          <p:spPr>
            <a:xfrm>
              <a:off x="6385378" y="791405"/>
              <a:ext cx="713219" cy="20003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29" idx="6"/>
              <a:endCxn id="53" idx="2"/>
            </p:cNvCxnSpPr>
            <p:nvPr/>
          </p:nvCxnSpPr>
          <p:spPr>
            <a:xfrm>
              <a:off x="6385378" y="977390"/>
              <a:ext cx="713219" cy="18143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stCxn id="27" idx="6"/>
              <a:endCxn id="53" idx="2"/>
            </p:cNvCxnSpPr>
            <p:nvPr/>
          </p:nvCxnSpPr>
          <p:spPr>
            <a:xfrm>
              <a:off x="6385378" y="589259"/>
              <a:ext cx="713219" cy="22024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endCxn id="53" idx="2"/>
            </p:cNvCxnSpPr>
            <p:nvPr/>
          </p:nvCxnSpPr>
          <p:spPr>
            <a:xfrm flipV="1">
              <a:off x="6378441" y="2791715"/>
              <a:ext cx="720156" cy="770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endCxn id="53" idx="2"/>
            </p:cNvCxnSpPr>
            <p:nvPr/>
          </p:nvCxnSpPr>
          <p:spPr>
            <a:xfrm flipV="1">
              <a:off x="6378441" y="2791715"/>
              <a:ext cx="720156" cy="2596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endCxn id="53" idx="2"/>
            </p:cNvCxnSpPr>
            <p:nvPr/>
          </p:nvCxnSpPr>
          <p:spPr>
            <a:xfrm flipV="1">
              <a:off x="6378441" y="2791715"/>
              <a:ext cx="720156" cy="4617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endCxn id="53" idx="2"/>
            </p:cNvCxnSpPr>
            <p:nvPr/>
          </p:nvCxnSpPr>
          <p:spPr>
            <a:xfrm flipV="1">
              <a:off x="6378441" y="2791715"/>
              <a:ext cx="720156" cy="6477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endCxn id="52" idx="2"/>
            </p:cNvCxnSpPr>
            <p:nvPr/>
          </p:nvCxnSpPr>
          <p:spPr>
            <a:xfrm flipV="1">
              <a:off x="6378441" y="2251127"/>
              <a:ext cx="705443" cy="6176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endCxn id="52" idx="2"/>
            </p:cNvCxnSpPr>
            <p:nvPr/>
          </p:nvCxnSpPr>
          <p:spPr>
            <a:xfrm flipV="1">
              <a:off x="6378441" y="2251127"/>
              <a:ext cx="705443" cy="8002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endCxn id="52" idx="2"/>
            </p:cNvCxnSpPr>
            <p:nvPr/>
          </p:nvCxnSpPr>
          <p:spPr>
            <a:xfrm flipV="1">
              <a:off x="6378441" y="2251127"/>
              <a:ext cx="705443" cy="1002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endCxn id="52" idx="2"/>
            </p:cNvCxnSpPr>
            <p:nvPr/>
          </p:nvCxnSpPr>
          <p:spPr>
            <a:xfrm flipV="1">
              <a:off x="6378441" y="2251127"/>
              <a:ext cx="705443" cy="11883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endCxn id="51" idx="2"/>
            </p:cNvCxnSpPr>
            <p:nvPr/>
          </p:nvCxnSpPr>
          <p:spPr>
            <a:xfrm flipV="1">
              <a:off x="6378441" y="1717799"/>
              <a:ext cx="692263" cy="13335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endCxn id="51" idx="2"/>
            </p:cNvCxnSpPr>
            <p:nvPr/>
          </p:nvCxnSpPr>
          <p:spPr>
            <a:xfrm flipV="1">
              <a:off x="6378441" y="1717799"/>
              <a:ext cx="692263" cy="11509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endCxn id="51" idx="2"/>
            </p:cNvCxnSpPr>
            <p:nvPr/>
          </p:nvCxnSpPr>
          <p:spPr>
            <a:xfrm flipV="1">
              <a:off x="6378441" y="1717799"/>
              <a:ext cx="692263" cy="1721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endCxn id="51" idx="2"/>
            </p:cNvCxnSpPr>
            <p:nvPr/>
          </p:nvCxnSpPr>
          <p:spPr>
            <a:xfrm flipV="1">
              <a:off x="6378441" y="1717799"/>
              <a:ext cx="692263" cy="15356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endCxn id="46" idx="2"/>
            </p:cNvCxnSpPr>
            <p:nvPr/>
          </p:nvCxnSpPr>
          <p:spPr>
            <a:xfrm flipV="1">
              <a:off x="6395154" y="1167266"/>
              <a:ext cx="667878" cy="17346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endCxn id="46" idx="2"/>
            </p:cNvCxnSpPr>
            <p:nvPr/>
          </p:nvCxnSpPr>
          <p:spPr>
            <a:xfrm flipV="1">
              <a:off x="6378441" y="1167266"/>
              <a:ext cx="684591" cy="20862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endCxn id="46" idx="2"/>
            </p:cNvCxnSpPr>
            <p:nvPr/>
          </p:nvCxnSpPr>
          <p:spPr>
            <a:xfrm flipV="1">
              <a:off x="6378441" y="1167266"/>
              <a:ext cx="684591" cy="2272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endCxn id="46" idx="2"/>
            </p:cNvCxnSpPr>
            <p:nvPr/>
          </p:nvCxnSpPr>
          <p:spPr>
            <a:xfrm flipV="1">
              <a:off x="6378441" y="1167266"/>
              <a:ext cx="684591" cy="18840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 rot="16200000">
              <a:off x="6241882" y="174611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(…)</a:t>
              </a:r>
              <a:endParaRPr lang="en-CA" sz="1600"/>
            </a:p>
          </p:txBody>
        </p:sp>
        <p:sp>
          <p:nvSpPr>
            <p:cNvPr id="86" name="Rounded Rectangle 85"/>
            <p:cNvSpPr/>
            <p:nvPr/>
          </p:nvSpPr>
          <p:spPr>
            <a:xfrm>
              <a:off x="7656937" y="851347"/>
              <a:ext cx="350559" cy="2199990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fr-CA" sz="1800">
                  <a:solidFill>
                    <a:schemeClr val="tx1"/>
                  </a:solidFill>
                </a:rPr>
                <a:t>SOFTMAX</a:t>
              </a:r>
              <a:endParaRPr lang="en-CA" sz="1800">
                <a:solidFill>
                  <a:schemeClr val="tx1"/>
                </a:solidFill>
              </a:endParaRPr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7411224" y="1163139"/>
              <a:ext cx="226722" cy="47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>
              <a:off x="7407353" y="1708834"/>
              <a:ext cx="230058" cy="140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 flipV="1">
              <a:off x="7437306" y="2223566"/>
              <a:ext cx="226722" cy="57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>
              <a:off x="7448953" y="2796685"/>
              <a:ext cx="230058" cy="86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91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92467532"/>
                </p:ext>
              </p:extLst>
            </p:nvPr>
          </p:nvGraphicFramePr>
          <p:xfrm>
            <a:off x="8242563" y="1011524"/>
            <a:ext cx="668997" cy="3237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673" name="Equation" r:id="rId3" imgW="495000" imgH="241200" progId="Equation.3">
                    <p:embed/>
                  </p:oleObj>
                </mc:Choice>
                <mc:Fallback>
                  <p:oleObj name="Equation" r:id="rId3" imgW="495000" imgH="241200" progId="Equation.3">
                    <p:embed/>
                    <p:pic>
                      <p:nvPicPr>
                        <p:cNvPr id="91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42563" y="1011524"/>
                          <a:ext cx="668997" cy="3237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54684287"/>
                </p:ext>
              </p:extLst>
            </p:nvPr>
          </p:nvGraphicFramePr>
          <p:xfrm>
            <a:off x="8284072" y="1532181"/>
            <a:ext cx="633412" cy="323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674" name="Equation" r:id="rId5" imgW="469800" imgH="241200" progId="Equation.3">
                    <p:embed/>
                  </p:oleObj>
                </mc:Choice>
                <mc:Fallback>
                  <p:oleObj name="Equation" r:id="rId5" imgW="469800" imgH="241200" progId="Equation.3">
                    <p:embed/>
                    <p:pic>
                      <p:nvPicPr>
                        <p:cNvPr id="92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84072" y="1532181"/>
                          <a:ext cx="633412" cy="323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3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92636181"/>
                </p:ext>
              </p:extLst>
            </p:nvPr>
          </p:nvGraphicFramePr>
          <p:xfrm>
            <a:off x="8284569" y="2068917"/>
            <a:ext cx="668997" cy="3237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675" name="Equation" r:id="rId7" imgW="495000" imgH="241200" progId="Equation.3">
                    <p:embed/>
                  </p:oleObj>
                </mc:Choice>
                <mc:Fallback>
                  <p:oleObj name="Equation" r:id="rId7" imgW="495000" imgH="241200" progId="Equation.3">
                    <p:embed/>
                    <p:pic>
                      <p:nvPicPr>
                        <p:cNvPr id="93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84569" y="2068917"/>
                          <a:ext cx="668997" cy="3237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4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25160534"/>
                </p:ext>
              </p:extLst>
            </p:nvPr>
          </p:nvGraphicFramePr>
          <p:xfrm>
            <a:off x="8312647" y="2616444"/>
            <a:ext cx="650875" cy="323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676" name="Equation" r:id="rId9" imgW="482400" imgH="241200" progId="Equation.3">
                    <p:embed/>
                  </p:oleObj>
                </mc:Choice>
                <mc:Fallback>
                  <p:oleObj name="Equation" r:id="rId9" imgW="482400" imgH="241200" progId="Equation.3">
                    <p:embed/>
                    <p:pic>
                      <p:nvPicPr>
                        <p:cNvPr id="94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12647" y="2616444"/>
                          <a:ext cx="650875" cy="323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7" name="Cube 96"/>
          <p:cNvSpPr/>
          <p:nvPr/>
        </p:nvSpPr>
        <p:spPr>
          <a:xfrm>
            <a:off x="743765" y="3767116"/>
            <a:ext cx="1063065" cy="2690673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TextBox 97"/>
          <p:cNvSpPr txBox="1"/>
          <p:nvPr/>
        </p:nvSpPr>
        <p:spPr>
          <a:xfrm>
            <a:off x="1810165" y="4449312"/>
            <a:ext cx="379039" cy="318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99" name="TextBox 98"/>
          <p:cNvSpPr txBox="1"/>
          <p:nvPr/>
        </p:nvSpPr>
        <p:spPr>
          <a:xfrm rot="18738449">
            <a:off x="1292434" y="5948387"/>
            <a:ext cx="366384" cy="3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00" name="TextBox 99"/>
          <p:cNvSpPr txBox="1"/>
          <p:nvPr/>
        </p:nvSpPr>
        <p:spPr>
          <a:xfrm>
            <a:off x="615011" y="6467908"/>
            <a:ext cx="379039" cy="318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3</a:t>
            </a:r>
            <a:endParaRPr lang="en-CA" sz="1600"/>
          </a:p>
        </p:txBody>
      </p:sp>
      <p:sp>
        <p:nvSpPr>
          <p:cNvPr id="101" name="Cube 100"/>
          <p:cNvSpPr/>
          <p:nvPr/>
        </p:nvSpPr>
        <p:spPr>
          <a:xfrm>
            <a:off x="2161831" y="4185183"/>
            <a:ext cx="776252" cy="1844478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TextBox 101"/>
          <p:cNvSpPr txBox="1"/>
          <p:nvPr/>
        </p:nvSpPr>
        <p:spPr>
          <a:xfrm>
            <a:off x="2903551" y="4575535"/>
            <a:ext cx="379039" cy="318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26</a:t>
            </a:r>
            <a:endParaRPr lang="en-CA" sz="1600"/>
          </a:p>
        </p:txBody>
      </p:sp>
      <p:sp>
        <p:nvSpPr>
          <p:cNvPr id="103" name="TextBox 102"/>
          <p:cNvSpPr txBox="1"/>
          <p:nvPr/>
        </p:nvSpPr>
        <p:spPr>
          <a:xfrm rot="18738449">
            <a:off x="2616049" y="5630019"/>
            <a:ext cx="366384" cy="3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26</a:t>
            </a:r>
            <a:endParaRPr lang="en-CA" sz="1600"/>
          </a:p>
        </p:txBody>
      </p:sp>
      <p:sp>
        <p:nvSpPr>
          <p:cNvPr id="104" name="TextBox 103"/>
          <p:cNvSpPr txBox="1"/>
          <p:nvPr/>
        </p:nvSpPr>
        <p:spPr>
          <a:xfrm>
            <a:off x="2063485" y="6055906"/>
            <a:ext cx="379039" cy="318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3</a:t>
            </a:r>
            <a:endParaRPr lang="en-CA" sz="1600"/>
          </a:p>
        </p:txBody>
      </p:sp>
      <p:cxnSp>
        <p:nvCxnSpPr>
          <p:cNvPr id="106" name="Straight Arrow Connector 105"/>
          <p:cNvCxnSpPr/>
          <p:nvPr/>
        </p:nvCxnSpPr>
        <p:spPr>
          <a:xfrm>
            <a:off x="1375531" y="5110209"/>
            <a:ext cx="731959" cy="103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7" name="Cube 106"/>
          <p:cNvSpPr/>
          <p:nvPr/>
        </p:nvSpPr>
        <p:spPr>
          <a:xfrm>
            <a:off x="3539929" y="4449312"/>
            <a:ext cx="837706" cy="1276484"/>
          </a:xfrm>
          <a:prstGeom prst="cube">
            <a:avLst>
              <a:gd name="adj" fmla="val 53052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TextBox 107"/>
          <p:cNvSpPr txBox="1"/>
          <p:nvPr/>
        </p:nvSpPr>
        <p:spPr>
          <a:xfrm>
            <a:off x="4335878" y="4622706"/>
            <a:ext cx="379039" cy="318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18</a:t>
            </a:r>
            <a:endParaRPr lang="en-CA" sz="1600"/>
          </a:p>
        </p:txBody>
      </p:sp>
      <p:sp>
        <p:nvSpPr>
          <p:cNvPr id="109" name="TextBox 108"/>
          <p:cNvSpPr txBox="1"/>
          <p:nvPr/>
        </p:nvSpPr>
        <p:spPr>
          <a:xfrm rot="18738449">
            <a:off x="4157543" y="5420453"/>
            <a:ext cx="366384" cy="3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18</a:t>
            </a:r>
            <a:endParaRPr lang="en-CA" sz="1600"/>
          </a:p>
        </p:txBody>
      </p:sp>
      <p:sp>
        <p:nvSpPr>
          <p:cNvPr id="110" name="TextBox 109"/>
          <p:cNvSpPr txBox="1"/>
          <p:nvPr/>
        </p:nvSpPr>
        <p:spPr>
          <a:xfrm>
            <a:off x="3522378" y="5808908"/>
            <a:ext cx="379039" cy="318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5</a:t>
            </a:r>
            <a:endParaRPr lang="en-CA" sz="1600"/>
          </a:p>
        </p:txBody>
      </p:sp>
      <p:sp>
        <p:nvSpPr>
          <p:cNvPr id="111" name="Cube 110"/>
          <p:cNvSpPr/>
          <p:nvPr/>
        </p:nvSpPr>
        <p:spPr>
          <a:xfrm>
            <a:off x="4993965" y="4684593"/>
            <a:ext cx="622999" cy="85123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TextBox 111"/>
          <p:cNvSpPr txBox="1"/>
          <p:nvPr/>
        </p:nvSpPr>
        <p:spPr>
          <a:xfrm>
            <a:off x="5574986" y="4815376"/>
            <a:ext cx="279292" cy="318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8</a:t>
            </a:r>
            <a:endParaRPr lang="en-CA" sz="1600"/>
          </a:p>
        </p:txBody>
      </p:sp>
      <p:sp>
        <p:nvSpPr>
          <p:cNvPr id="113" name="TextBox 112"/>
          <p:cNvSpPr txBox="1"/>
          <p:nvPr/>
        </p:nvSpPr>
        <p:spPr>
          <a:xfrm rot="18738449">
            <a:off x="5429696" y="5306761"/>
            <a:ext cx="269967" cy="3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8</a:t>
            </a:r>
            <a:endParaRPr lang="en-CA" sz="1600"/>
          </a:p>
        </p:txBody>
      </p:sp>
      <p:sp>
        <p:nvSpPr>
          <p:cNvPr id="114" name="TextBox 113"/>
          <p:cNvSpPr txBox="1"/>
          <p:nvPr/>
        </p:nvSpPr>
        <p:spPr>
          <a:xfrm>
            <a:off x="4830537" y="5502507"/>
            <a:ext cx="379039" cy="318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4</a:t>
            </a:r>
            <a:endParaRPr lang="en-CA" sz="1600"/>
          </a:p>
        </p:txBody>
      </p:sp>
      <p:cxnSp>
        <p:nvCxnSpPr>
          <p:cNvPr id="115" name="Straight Arrow Connector 114"/>
          <p:cNvCxnSpPr/>
          <p:nvPr/>
        </p:nvCxnSpPr>
        <p:spPr>
          <a:xfrm>
            <a:off x="2755817" y="5115370"/>
            <a:ext cx="731959" cy="103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>
            <a:off x="4180297" y="5110330"/>
            <a:ext cx="731959" cy="103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7945469" y="4403722"/>
            <a:ext cx="220435" cy="44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>
            <a:off x="7941706" y="4916570"/>
            <a:ext cx="223678" cy="131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 flipV="1">
            <a:off x="7970828" y="5400319"/>
            <a:ext cx="220435" cy="53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982152" y="5938940"/>
            <a:ext cx="223678" cy="81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ounded Rectangle 178"/>
          <p:cNvSpPr/>
          <p:nvPr/>
        </p:nvSpPr>
        <p:spPr>
          <a:xfrm>
            <a:off x="7603684" y="4106819"/>
            <a:ext cx="340837" cy="206756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CA" sz="1800">
                <a:solidFill>
                  <a:schemeClr val="tx1"/>
                </a:solidFill>
              </a:rPr>
              <a:t>SOFTMAX</a:t>
            </a:r>
            <a:endParaRPr lang="en-CA" sz="1800">
              <a:solidFill>
                <a:schemeClr val="tx1"/>
              </a:solidFill>
            </a:endParaRPr>
          </a:p>
        </p:txBody>
      </p:sp>
      <p:cxnSp>
        <p:nvCxnSpPr>
          <p:cNvPr id="180" name="Straight Arrow Connector 179"/>
          <p:cNvCxnSpPr/>
          <p:nvPr/>
        </p:nvCxnSpPr>
        <p:spPr>
          <a:xfrm>
            <a:off x="6782941" y="4519310"/>
            <a:ext cx="77733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flipV="1">
            <a:off x="6799117" y="4940440"/>
            <a:ext cx="744981" cy="283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/>
          <p:nvPr/>
        </p:nvCxnSpPr>
        <p:spPr>
          <a:xfrm flipV="1">
            <a:off x="6793510" y="5364406"/>
            <a:ext cx="756195" cy="32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/>
          <p:nvPr/>
        </p:nvCxnSpPr>
        <p:spPr>
          <a:xfrm>
            <a:off x="6787730" y="5768830"/>
            <a:ext cx="767755" cy="99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8548404"/>
              </p:ext>
            </p:extLst>
          </p:nvPr>
        </p:nvGraphicFramePr>
        <p:xfrm>
          <a:off x="8173069" y="4257355"/>
          <a:ext cx="650445" cy="304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77" name="Equation" r:id="rId3" imgW="495000" imgH="241200" progId="Equation.3">
                  <p:embed/>
                </p:oleObj>
              </mc:Choice>
              <mc:Fallback>
                <p:oleObj name="Equation" r:id="rId3" imgW="495000" imgH="241200" progId="Equation.3">
                  <p:embed/>
                  <p:pic>
                    <p:nvPicPr>
                      <p:cNvPr id="18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73069" y="4257355"/>
                        <a:ext cx="650445" cy="3042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1131772"/>
              </p:ext>
            </p:extLst>
          </p:nvPr>
        </p:nvGraphicFramePr>
        <p:xfrm>
          <a:off x="8213427" y="4746672"/>
          <a:ext cx="615846" cy="304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78" name="Equation" r:id="rId5" imgW="469800" imgH="241200" progId="Equation.3">
                  <p:embed/>
                </p:oleObj>
              </mc:Choice>
              <mc:Fallback>
                <p:oleObj name="Equation" r:id="rId5" imgW="469800" imgH="241200" progId="Equation.3">
                  <p:embed/>
                  <p:pic>
                    <p:nvPicPr>
                      <p:cNvPr id="18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13427" y="4746672"/>
                        <a:ext cx="615846" cy="3043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0952872"/>
              </p:ext>
            </p:extLst>
          </p:nvPr>
        </p:nvGraphicFramePr>
        <p:xfrm>
          <a:off x="8213911" y="5251100"/>
          <a:ext cx="650445" cy="304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79" name="Equation" r:id="rId7" imgW="495000" imgH="241200" progId="Equation.3">
                  <p:embed/>
                </p:oleObj>
              </mc:Choice>
              <mc:Fallback>
                <p:oleObj name="Equation" r:id="rId7" imgW="495000" imgH="241200" progId="Equation.3">
                  <p:embed/>
                  <p:pic>
                    <p:nvPicPr>
                      <p:cNvPr id="18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13911" y="5251100"/>
                        <a:ext cx="650445" cy="3042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4613376"/>
              </p:ext>
            </p:extLst>
          </p:nvPr>
        </p:nvGraphicFramePr>
        <p:xfrm>
          <a:off x="8241210" y="5765670"/>
          <a:ext cx="632825" cy="304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80" name="Equation" r:id="rId9" imgW="482400" imgH="241200" progId="Equation.3">
                  <p:embed/>
                </p:oleObj>
              </mc:Choice>
              <mc:Fallback>
                <p:oleObj name="Equation" r:id="rId9" imgW="482400" imgH="241200" progId="Equation.3">
                  <p:embed/>
                  <p:pic>
                    <p:nvPicPr>
                      <p:cNvPr id="18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41210" y="5765670"/>
                        <a:ext cx="632825" cy="3043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8" name="Rectangle 187"/>
          <p:cNvSpPr/>
          <p:nvPr/>
        </p:nvSpPr>
        <p:spPr>
          <a:xfrm>
            <a:off x="6394341" y="4230215"/>
            <a:ext cx="448072" cy="181278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/>
          <p:cNvSpPr/>
          <p:nvPr/>
        </p:nvSpPr>
        <p:spPr>
          <a:xfrm>
            <a:off x="6446153" y="4775255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90" name="Straight Arrow Connector 189"/>
          <p:cNvCxnSpPr/>
          <p:nvPr/>
        </p:nvCxnSpPr>
        <p:spPr>
          <a:xfrm>
            <a:off x="5527839" y="5123525"/>
            <a:ext cx="791986" cy="100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1" name="Oval 190"/>
          <p:cNvSpPr/>
          <p:nvPr/>
        </p:nvSpPr>
        <p:spPr>
          <a:xfrm>
            <a:off x="6446153" y="4351288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/>
          <p:cNvSpPr/>
          <p:nvPr/>
        </p:nvSpPr>
        <p:spPr>
          <a:xfrm>
            <a:off x="6446153" y="5199640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/>
          <p:cNvSpPr/>
          <p:nvPr/>
        </p:nvSpPr>
        <p:spPr>
          <a:xfrm>
            <a:off x="6446153" y="5610780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3" name="Explosion 1 3"/>
          <p:cNvSpPr/>
          <p:nvPr/>
        </p:nvSpPr>
        <p:spPr>
          <a:xfrm>
            <a:off x="3479580" y="2503566"/>
            <a:ext cx="2427428" cy="1889163"/>
          </a:xfrm>
          <a:custGeom>
            <a:avLst/>
            <a:gdLst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7312 w 21600"/>
              <a:gd name="connsiteY22" fmla="*/ 6320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800 w 21600"/>
              <a:gd name="connsiteY24" fmla="*/ 5800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00" h="21600">
                <a:moveTo>
                  <a:pt x="10332" y="2735"/>
                </a:moveTo>
                <a:lnTo>
                  <a:pt x="14522" y="0"/>
                </a:lnTo>
                <a:cubicBezTo>
                  <a:pt x="14400" y="1775"/>
                  <a:pt x="14532" y="2889"/>
                  <a:pt x="14835" y="4724"/>
                </a:cubicBezTo>
                <a:lnTo>
                  <a:pt x="18380" y="4457"/>
                </a:lnTo>
                <a:lnTo>
                  <a:pt x="17765" y="6894"/>
                </a:lnTo>
                <a:lnTo>
                  <a:pt x="21097" y="8137"/>
                </a:lnTo>
                <a:lnTo>
                  <a:pt x="17777" y="11076"/>
                </a:lnTo>
                <a:lnTo>
                  <a:pt x="21600" y="13290"/>
                </a:lnTo>
                <a:lnTo>
                  <a:pt x="16837" y="12942"/>
                </a:lnTo>
                <a:lnTo>
                  <a:pt x="18145" y="18095"/>
                </a:lnTo>
                <a:lnTo>
                  <a:pt x="14063" y="15118"/>
                </a:lnTo>
                <a:lnTo>
                  <a:pt x="13247" y="19737"/>
                </a:lnTo>
                <a:lnTo>
                  <a:pt x="10362" y="17639"/>
                </a:lnTo>
                <a:lnTo>
                  <a:pt x="8485" y="21600"/>
                </a:lnTo>
                <a:cubicBezTo>
                  <a:pt x="8228" y="19609"/>
                  <a:pt x="7207" y="19421"/>
                  <a:pt x="6950" y="17430"/>
                </a:cubicBezTo>
                <a:lnTo>
                  <a:pt x="4762" y="17617"/>
                </a:lnTo>
                <a:lnTo>
                  <a:pt x="4306" y="14117"/>
                </a:lnTo>
                <a:lnTo>
                  <a:pt x="135" y="14587"/>
                </a:lnTo>
                <a:lnTo>
                  <a:pt x="2914" y="10753"/>
                </a:lnTo>
                <a:lnTo>
                  <a:pt x="0" y="8615"/>
                </a:lnTo>
                <a:lnTo>
                  <a:pt x="4627" y="7617"/>
                </a:lnTo>
                <a:lnTo>
                  <a:pt x="370" y="2295"/>
                </a:lnTo>
                <a:lnTo>
                  <a:pt x="6462" y="3856"/>
                </a:lnTo>
                <a:lnTo>
                  <a:pt x="7417" y="853"/>
                </a:lnTo>
                <a:lnTo>
                  <a:pt x="10332" y="2735"/>
                </a:lnTo>
                <a:close/>
              </a:path>
            </a:pathLst>
          </a:custGeom>
          <a:solidFill>
            <a:srgbClr val="FFFF66"/>
          </a:solidFill>
          <a:ln>
            <a:solidFill>
              <a:srgbClr val="FF000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800" b="1" i="1">
                <a:solidFill>
                  <a:srgbClr val="C00000"/>
                </a:solidFill>
              </a:rPr>
              <a:t>Mathématiquement</a:t>
            </a:r>
          </a:p>
          <a:p>
            <a:pPr algn="ctr"/>
            <a:r>
              <a:rPr lang="fr-CA" sz="1800" b="1" i="1">
                <a:solidFill>
                  <a:srgbClr val="C00000"/>
                </a:solidFill>
              </a:rPr>
              <a:t>équivalent</a:t>
            </a:r>
            <a:endParaRPr lang="en-US" sz="1800" b="1" i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69932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240859" y="172738"/>
            <a:ext cx="8633176" cy="3458736"/>
            <a:chOff x="84104" y="181447"/>
            <a:chExt cx="8879418" cy="3680263"/>
          </a:xfrm>
        </p:grpSpPr>
        <p:sp>
          <p:nvSpPr>
            <p:cNvPr id="4" name="Cube 3"/>
            <p:cNvSpPr/>
            <p:nvPr/>
          </p:nvSpPr>
          <p:spPr>
            <a:xfrm>
              <a:off x="601354" y="489886"/>
              <a:ext cx="1093387" cy="2863007"/>
            </a:xfrm>
            <a:prstGeom prst="cube">
              <a:avLst>
                <a:gd name="adj" fmla="val 83368"/>
              </a:avLst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98171" y="1215776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32</a:t>
              </a:r>
              <a:endParaRPr lang="en-CA" sz="1600"/>
            </a:p>
          </p:txBody>
        </p:sp>
        <p:sp>
          <p:nvSpPr>
            <p:cNvPr id="6" name="TextBox 5"/>
            <p:cNvSpPr txBox="1"/>
            <p:nvPr/>
          </p:nvSpPr>
          <p:spPr>
            <a:xfrm rot="18738449">
              <a:off x="1159165" y="2816711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32</a:t>
              </a:r>
              <a:endParaRPr lang="en-CA" sz="160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8928" y="336366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  3</a:t>
              </a:r>
              <a:endParaRPr lang="en-CA" sz="1600"/>
            </a:p>
          </p:txBody>
        </p:sp>
        <p:sp>
          <p:nvSpPr>
            <p:cNvPr id="8" name="Cube 7"/>
            <p:cNvSpPr/>
            <p:nvPr/>
          </p:nvSpPr>
          <p:spPr>
            <a:xfrm>
              <a:off x="2059868" y="934730"/>
              <a:ext cx="798393" cy="1962614"/>
            </a:xfrm>
            <a:prstGeom prst="cube">
              <a:avLst>
                <a:gd name="adj" fmla="val 73466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822743" y="1350083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26</a:t>
              </a:r>
              <a:endParaRPr lang="en-CA" sz="1600"/>
            </a:p>
          </p:txBody>
        </p:sp>
        <p:sp>
          <p:nvSpPr>
            <p:cNvPr id="10" name="TextBox 9"/>
            <p:cNvSpPr txBox="1"/>
            <p:nvPr/>
          </p:nvSpPr>
          <p:spPr>
            <a:xfrm rot="18738449">
              <a:off x="2520533" y="247795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26</a:t>
              </a:r>
              <a:endParaRPr lang="en-CA" sz="16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58716" y="292527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  3</a:t>
              </a:r>
              <a:endParaRPr lang="en-CA" sz="16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4104" y="181447"/>
              <a:ext cx="152638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CA" sz="1600"/>
                <a:t>Image: </a:t>
              </a:r>
              <a:r>
                <a:rPr lang="fr-CA" sz="1600" b="1"/>
                <a:t>32x32x3</a:t>
              </a:r>
            </a:p>
            <a:p>
              <a:r>
                <a:rPr lang="fr-CA" sz="1600" err="1"/>
                <a:t>Stride</a:t>
              </a:r>
              <a:r>
                <a:rPr lang="fr-CA" sz="1600"/>
                <a:t> :</a:t>
              </a:r>
              <a:r>
                <a:rPr lang="fr-CA" sz="1600" b="1"/>
                <a:t> 1</a:t>
              </a:r>
              <a:endParaRPr lang="en-CA" sz="1600" b="1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251140" y="1919002"/>
              <a:ext cx="752836" cy="109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4" name="Cube 13"/>
            <p:cNvSpPr/>
            <p:nvPr/>
          </p:nvSpPr>
          <p:spPr>
            <a:xfrm>
              <a:off x="3477273" y="1215776"/>
              <a:ext cx="861600" cy="1358241"/>
            </a:xfrm>
            <a:prstGeom prst="cube">
              <a:avLst>
                <a:gd name="adj" fmla="val 53052"/>
              </a:avLst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95924" y="1400275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18</a:t>
              </a:r>
              <a:endParaRPr lang="en-CA" sz="1600"/>
            </a:p>
          </p:txBody>
        </p:sp>
        <p:sp>
          <p:nvSpPr>
            <p:cNvPr id="16" name="TextBox 15"/>
            <p:cNvSpPr txBox="1"/>
            <p:nvPr/>
          </p:nvSpPr>
          <p:spPr>
            <a:xfrm rot="18738449">
              <a:off x="4105995" y="2254964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18</a:t>
              </a:r>
              <a:endParaRPr lang="en-CA" sz="160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59221" y="266245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  5</a:t>
              </a:r>
              <a:endParaRPr lang="en-CA" sz="1600"/>
            </a:p>
          </p:txBody>
        </p:sp>
        <p:sp>
          <p:nvSpPr>
            <p:cNvPr id="18" name="Cube 17"/>
            <p:cNvSpPr/>
            <p:nvPr/>
          </p:nvSpPr>
          <p:spPr>
            <a:xfrm>
              <a:off x="4972782" y="1466126"/>
              <a:ext cx="640769" cy="905751"/>
            </a:xfrm>
            <a:prstGeom prst="cube">
              <a:avLst>
                <a:gd name="adj" fmla="val 54505"/>
              </a:avLst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570375" y="1605286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8</a:t>
              </a:r>
              <a:endParaRPr lang="en-CA" sz="1600"/>
            </a:p>
          </p:txBody>
        </p:sp>
        <p:sp>
          <p:nvSpPr>
            <p:cNvPr id="20" name="TextBox 19"/>
            <p:cNvSpPr txBox="1"/>
            <p:nvPr/>
          </p:nvSpPr>
          <p:spPr>
            <a:xfrm rot="18738449">
              <a:off x="5416146" y="2133990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8</a:t>
              </a:r>
              <a:endParaRPr lang="en-CA" sz="160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804692" y="2336426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  4</a:t>
              </a:r>
              <a:endParaRPr lang="en-CA" sz="160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2670796" y="1924494"/>
              <a:ext cx="752836" cy="109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4135906" y="1919131"/>
              <a:ext cx="752836" cy="109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6234001" y="308650"/>
              <a:ext cx="178419" cy="325852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5405223" y="1945462"/>
              <a:ext cx="752836" cy="10985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6253051" y="346750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Oval 26"/>
            <p:cNvSpPr/>
            <p:nvPr/>
          </p:nvSpPr>
          <p:spPr>
            <a:xfrm>
              <a:off x="6253051" y="529316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Oval 27"/>
            <p:cNvSpPr/>
            <p:nvPr/>
          </p:nvSpPr>
          <p:spPr>
            <a:xfrm>
              <a:off x="6253051" y="731462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Oval 28"/>
            <p:cNvSpPr/>
            <p:nvPr/>
          </p:nvSpPr>
          <p:spPr>
            <a:xfrm>
              <a:off x="6253051" y="917447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Oval 29"/>
            <p:cNvSpPr/>
            <p:nvPr/>
          </p:nvSpPr>
          <p:spPr>
            <a:xfrm>
              <a:off x="6253051" y="1100013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Oval 30"/>
            <p:cNvSpPr/>
            <p:nvPr/>
          </p:nvSpPr>
          <p:spPr>
            <a:xfrm>
              <a:off x="6253051" y="1302159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Oval 31"/>
            <p:cNvSpPr/>
            <p:nvPr/>
          </p:nvSpPr>
          <p:spPr>
            <a:xfrm>
              <a:off x="6257047" y="1481456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Oval 32"/>
            <p:cNvSpPr/>
            <p:nvPr/>
          </p:nvSpPr>
          <p:spPr>
            <a:xfrm>
              <a:off x="6257047" y="1664022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Oval 33"/>
            <p:cNvSpPr/>
            <p:nvPr/>
          </p:nvSpPr>
          <p:spPr>
            <a:xfrm>
              <a:off x="6257047" y="1866168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Oval 34"/>
            <p:cNvSpPr/>
            <p:nvPr/>
          </p:nvSpPr>
          <p:spPr>
            <a:xfrm>
              <a:off x="6257047" y="2064766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Oval 35"/>
            <p:cNvSpPr/>
            <p:nvPr/>
          </p:nvSpPr>
          <p:spPr>
            <a:xfrm>
              <a:off x="6257047" y="2247332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Oval 36"/>
            <p:cNvSpPr/>
            <p:nvPr/>
          </p:nvSpPr>
          <p:spPr>
            <a:xfrm>
              <a:off x="6257047" y="2449478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Oval 37"/>
            <p:cNvSpPr/>
            <p:nvPr/>
          </p:nvSpPr>
          <p:spPr>
            <a:xfrm>
              <a:off x="6254435" y="2657286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Oval 38"/>
            <p:cNvSpPr/>
            <p:nvPr/>
          </p:nvSpPr>
          <p:spPr>
            <a:xfrm>
              <a:off x="6254435" y="2839852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Oval 39"/>
            <p:cNvSpPr/>
            <p:nvPr/>
          </p:nvSpPr>
          <p:spPr>
            <a:xfrm>
              <a:off x="6254435" y="3041998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Oval 40"/>
            <p:cNvSpPr/>
            <p:nvPr/>
          </p:nvSpPr>
          <p:spPr>
            <a:xfrm>
              <a:off x="6262939" y="3212963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Oval 41"/>
            <p:cNvSpPr/>
            <p:nvPr/>
          </p:nvSpPr>
          <p:spPr>
            <a:xfrm>
              <a:off x="6262939" y="3382799"/>
              <a:ext cx="132327" cy="11988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766585" y="1161406"/>
              <a:ext cx="492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256</a:t>
              </a:r>
              <a:endParaRPr lang="en-CA" sz="160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185473" y="3523156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1</a:t>
              </a:r>
              <a:endParaRPr lang="en-CA" sz="1600"/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>
              <a:off x="8008471" y="1167266"/>
              <a:ext cx="226722" cy="47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7063032" y="999244"/>
              <a:ext cx="342568" cy="3360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8004600" y="1712961"/>
              <a:ext cx="230058" cy="140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8034553" y="2227693"/>
              <a:ext cx="226722" cy="57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8046200" y="2800812"/>
              <a:ext cx="230058" cy="86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26" idx="6"/>
              <a:endCxn id="46" idx="2"/>
            </p:cNvCxnSpPr>
            <p:nvPr/>
          </p:nvCxnSpPr>
          <p:spPr>
            <a:xfrm>
              <a:off x="6385378" y="406693"/>
              <a:ext cx="677654" cy="7605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>
            <a:xfrm>
              <a:off x="7070704" y="1549777"/>
              <a:ext cx="342568" cy="3360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Oval 51"/>
            <p:cNvSpPr/>
            <p:nvPr/>
          </p:nvSpPr>
          <p:spPr>
            <a:xfrm>
              <a:off x="7083884" y="2083105"/>
              <a:ext cx="342568" cy="3360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Oval 52"/>
            <p:cNvSpPr/>
            <p:nvPr/>
          </p:nvSpPr>
          <p:spPr>
            <a:xfrm>
              <a:off x="7098597" y="2623693"/>
              <a:ext cx="342568" cy="3360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4" name="Straight Arrow Connector 53"/>
            <p:cNvCxnSpPr>
              <a:stCxn id="27" idx="6"/>
              <a:endCxn id="46" idx="2"/>
            </p:cNvCxnSpPr>
            <p:nvPr/>
          </p:nvCxnSpPr>
          <p:spPr>
            <a:xfrm>
              <a:off x="6385378" y="589259"/>
              <a:ext cx="677654" cy="5780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28" idx="6"/>
              <a:endCxn id="46" idx="2"/>
            </p:cNvCxnSpPr>
            <p:nvPr/>
          </p:nvCxnSpPr>
          <p:spPr>
            <a:xfrm>
              <a:off x="6385378" y="791405"/>
              <a:ext cx="677654" cy="3758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29" idx="6"/>
              <a:endCxn id="46" idx="2"/>
            </p:cNvCxnSpPr>
            <p:nvPr/>
          </p:nvCxnSpPr>
          <p:spPr>
            <a:xfrm>
              <a:off x="6385378" y="977390"/>
              <a:ext cx="677654" cy="1898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26" idx="6"/>
              <a:endCxn id="51" idx="2"/>
            </p:cNvCxnSpPr>
            <p:nvPr/>
          </p:nvCxnSpPr>
          <p:spPr>
            <a:xfrm>
              <a:off x="6385378" y="406693"/>
              <a:ext cx="685326" cy="13111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27" idx="6"/>
              <a:endCxn id="51" idx="2"/>
            </p:cNvCxnSpPr>
            <p:nvPr/>
          </p:nvCxnSpPr>
          <p:spPr>
            <a:xfrm>
              <a:off x="6385378" y="589259"/>
              <a:ext cx="685326" cy="11285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28" idx="6"/>
              <a:endCxn id="51" idx="2"/>
            </p:cNvCxnSpPr>
            <p:nvPr/>
          </p:nvCxnSpPr>
          <p:spPr>
            <a:xfrm>
              <a:off x="6385378" y="791405"/>
              <a:ext cx="685326" cy="9263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29" idx="6"/>
              <a:endCxn id="51" idx="2"/>
            </p:cNvCxnSpPr>
            <p:nvPr/>
          </p:nvCxnSpPr>
          <p:spPr>
            <a:xfrm>
              <a:off x="6385378" y="977390"/>
              <a:ext cx="685326" cy="740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27" idx="6"/>
            </p:cNvCxnSpPr>
            <p:nvPr/>
          </p:nvCxnSpPr>
          <p:spPr>
            <a:xfrm>
              <a:off x="6385378" y="589259"/>
              <a:ext cx="706107" cy="16745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26" idx="6"/>
            </p:cNvCxnSpPr>
            <p:nvPr/>
          </p:nvCxnSpPr>
          <p:spPr>
            <a:xfrm>
              <a:off x="6385378" y="406693"/>
              <a:ext cx="706107" cy="18570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29" idx="6"/>
            </p:cNvCxnSpPr>
            <p:nvPr/>
          </p:nvCxnSpPr>
          <p:spPr>
            <a:xfrm>
              <a:off x="6385378" y="977390"/>
              <a:ext cx="706107" cy="12863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28" idx="6"/>
            </p:cNvCxnSpPr>
            <p:nvPr/>
          </p:nvCxnSpPr>
          <p:spPr>
            <a:xfrm>
              <a:off x="6385378" y="791405"/>
              <a:ext cx="706107" cy="14723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endCxn id="53" idx="2"/>
            </p:cNvCxnSpPr>
            <p:nvPr/>
          </p:nvCxnSpPr>
          <p:spPr>
            <a:xfrm>
              <a:off x="6402091" y="439880"/>
              <a:ext cx="696506" cy="23518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28" idx="6"/>
              <a:endCxn id="53" idx="2"/>
            </p:cNvCxnSpPr>
            <p:nvPr/>
          </p:nvCxnSpPr>
          <p:spPr>
            <a:xfrm>
              <a:off x="6385378" y="791405"/>
              <a:ext cx="713219" cy="20003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29" idx="6"/>
              <a:endCxn id="53" idx="2"/>
            </p:cNvCxnSpPr>
            <p:nvPr/>
          </p:nvCxnSpPr>
          <p:spPr>
            <a:xfrm>
              <a:off x="6385378" y="977390"/>
              <a:ext cx="713219" cy="18143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stCxn id="27" idx="6"/>
              <a:endCxn id="53" idx="2"/>
            </p:cNvCxnSpPr>
            <p:nvPr/>
          </p:nvCxnSpPr>
          <p:spPr>
            <a:xfrm>
              <a:off x="6385378" y="589259"/>
              <a:ext cx="713219" cy="22024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endCxn id="53" idx="2"/>
            </p:cNvCxnSpPr>
            <p:nvPr/>
          </p:nvCxnSpPr>
          <p:spPr>
            <a:xfrm flipV="1">
              <a:off x="6378441" y="2791715"/>
              <a:ext cx="720156" cy="770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endCxn id="53" idx="2"/>
            </p:cNvCxnSpPr>
            <p:nvPr/>
          </p:nvCxnSpPr>
          <p:spPr>
            <a:xfrm flipV="1">
              <a:off x="6378441" y="2791715"/>
              <a:ext cx="720156" cy="2596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endCxn id="53" idx="2"/>
            </p:cNvCxnSpPr>
            <p:nvPr/>
          </p:nvCxnSpPr>
          <p:spPr>
            <a:xfrm flipV="1">
              <a:off x="6378441" y="2791715"/>
              <a:ext cx="720156" cy="4617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endCxn id="53" idx="2"/>
            </p:cNvCxnSpPr>
            <p:nvPr/>
          </p:nvCxnSpPr>
          <p:spPr>
            <a:xfrm flipV="1">
              <a:off x="6378441" y="2791715"/>
              <a:ext cx="720156" cy="6477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endCxn id="52" idx="2"/>
            </p:cNvCxnSpPr>
            <p:nvPr/>
          </p:nvCxnSpPr>
          <p:spPr>
            <a:xfrm flipV="1">
              <a:off x="6378441" y="2251127"/>
              <a:ext cx="705443" cy="6176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endCxn id="52" idx="2"/>
            </p:cNvCxnSpPr>
            <p:nvPr/>
          </p:nvCxnSpPr>
          <p:spPr>
            <a:xfrm flipV="1">
              <a:off x="6378441" y="2251127"/>
              <a:ext cx="705443" cy="8002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endCxn id="52" idx="2"/>
            </p:cNvCxnSpPr>
            <p:nvPr/>
          </p:nvCxnSpPr>
          <p:spPr>
            <a:xfrm flipV="1">
              <a:off x="6378441" y="2251127"/>
              <a:ext cx="705443" cy="1002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endCxn id="52" idx="2"/>
            </p:cNvCxnSpPr>
            <p:nvPr/>
          </p:nvCxnSpPr>
          <p:spPr>
            <a:xfrm flipV="1">
              <a:off x="6378441" y="2251127"/>
              <a:ext cx="705443" cy="11883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endCxn id="51" idx="2"/>
            </p:cNvCxnSpPr>
            <p:nvPr/>
          </p:nvCxnSpPr>
          <p:spPr>
            <a:xfrm flipV="1">
              <a:off x="6378441" y="1717799"/>
              <a:ext cx="692263" cy="13335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endCxn id="51" idx="2"/>
            </p:cNvCxnSpPr>
            <p:nvPr/>
          </p:nvCxnSpPr>
          <p:spPr>
            <a:xfrm flipV="1">
              <a:off x="6378441" y="1717799"/>
              <a:ext cx="692263" cy="11509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endCxn id="51" idx="2"/>
            </p:cNvCxnSpPr>
            <p:nvPr/>
          </p:nvCxnSpPr>
          <p:spPr>
            <a:xfrm flipV="1">
              <a:off x="6378441" y="1717799"/>
              <a:ext cx="692263" cy="1721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endCxn id="51" idx="2"/>
            </p:cNvCxnSpPr>
            <p:nvPr/>
          </p:nvCxnSpPr>
          <p:spPr>
            <a:xfrm flipV="1">
              <a:off x="6378441" y="1717799"/>
              <a:ext cx="692263" cy="15356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endCxn id="46" idx="2"/>
            </p:cNvCxnSpPr>
            <p:nvPr/>
          </p:nvCxnSpPr>
          <p:spPr>
            <a:xfrm flipV="1">
              <a:off x="6395154" y="1167266"/>
              <a:ext cx="667878" cy="17346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endCxn id="46" idx="2"/>
            </p:cNvCxnSpPr>
            <p:nvPr/>
          </p:nvCxnSpPr>
          <p:spPr>
            <a:xfrm flipV="1">
              <a:off x="6378441" y="1167266"/>
              <a:ext cx="684591" cy="20862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endCxn id="46" idx="2"/>
            </p:cNvCxnSpPr>
            <p:nvPr/>
          </p:nvCxnSpPr>
          <p:spPr>
            <a:xfrm flipV="1">
              <a:off x="6378441" y="1167266"/>
              <a:ext cx="684591" cy="2272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endCxn id="46" idx="2"/>
            </p:cNvCxnSpPr>
            <p:nvPr/>
          </p:nvCxnSpPr>
          <p:spPr>
            <a:xfrm flipV="1">
              <a:off x="6378441" y="1167266"/>
              <a:ext cx="684591" cy="18840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 rot="16200000">
              <a:off x="6241882" y="174611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/>
                <a:t>(…)</a:t>
              </a:r>
              <a:endParaRPr lang="en-CA" sz="1600"/>
            </a:p>
          </p:txBody>
        </p:sp>
        <p:sp>
          <p:nvSpPr>
            <p:cNvPr id="86" name="Rounded Rectangle 85"/>
            <p:cNvSpPr/>
            <p:nvPr/>
          </p:nvSpPr>
          <p:spPr>
            <a:xfrm>
              <a:off x="7656937" y="851347"/>
              <a:ext cx="350559" cy="2199990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fr-CA" sz="1800">
                  <a:solidFill>
                    <a:schemeClr val="tx1"/>
                  </a:solidFill>
                </a:rPr>
                <a:t>SOFTMAX</a:t>
              </a:r>
              <a:endParaRPr lang="en-CA" sz="1800">
                <a:solidFill>
                  <a:schemeClr val="tx1"/>
                </a:solidFill>
              </a:endParaRPr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7411224" y="1163139"/>
              <a:ext cx="226722" cy="47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>
              <a:off x="7407353" y="1708834"/>
              <a:ext cx="230058" cy="140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 flipV="1">
              <a:off x="7437306" y="2223566"/>
              <a:ext cx="226722" cy="57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>
              <a:off x="7448953" y="2796685"/>
              <a:ext cx="230058" cy="86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91" name="Object 4"/>
            <p:cNvGraphicFramePr>
              <a:graphicFrameLocks noChangeAspect="1"/>
            </p:cNvGraphicFramePr>
            <p:nvPr/>
          </p:nvGraphicFramePr>
          <p:xfrm>
            <a:off x="8242563" y="1011524"/>
            <a:ext cx="668997" cy="3237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7697" name="Equation" r:id="rId3" imgW="495000" imgH="241200" progId="Equation.3">
                    <p:embed/>
                  </p:oleObj>
                </mc:Choice>
                <mc:Fallback>
                  <p:oleObj name="Equation" r:id="rId3" imgW="495000" imgH="241200" progId="Equation.3">
                    <p:embed/>
                    <p:pic>
                      <p:nvPicPr>
                        <p:cNvPr id="91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42563" y="1011524"/>
                          <a:ext cx="668997" cy="3237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" name="Object 4"/>
            <p:cNvGraphicFramePr>
              <a:graphicFrameLocks noChangeAspect="1"/>
            </p:cNvGraphicFramePr>
            <p:nvPr/>
          </p:nvGraphicFramePr>
          <p:xfrm>
            <a:off x="8284072" y="1532181"/>
            <a:ext cx="633412" cy="323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7698" name="Equation" r:id="rId5" imgW="469800" imgH="241200" progId="Equation.3">
                    <p:embed/>
                  </p:oleObj>
                </mc:Choice>
                <mc:Fallback>
                  <p:oleObj name="Equation" r:id="rId5" imgW="469800" imgH="241200" progId="Equation.3">
                    <p:embed/>
                    <p:pic>
                      <p:nvPicPr>
                        <p:cNvPr id="92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84072" y="1532181"/>
                          <a:ext cx="633412" cy="323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3" name="Object 4"/>
            <p:cNvGraphicFramePr>
              <a:graphicFrameLocks noChangeAspect="1"/>
            </p:cNvGraphicFramePr>
            <p:nvPr/>
          </p:nvGraphicFramePr>
          <p:xfrm>
            <a:off x="8284569" y="2068917"/>
            <a:ext cx="668997" cy="3237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7699" name="Equation" r:id="rId7" imgW="495000" imgH="241200" progId="Equation.3">
                    <p:embed/>
                  </p:oleObj>
                </mc:Choice>
                <mc:Fallback>
                  <p:oleObj name="Equation" r:id="rId7" imgW="495000" imgH="241200" progId="Equation.3">
                    <p:embed/>
                    <p:pic>
                      <p:nvPicPr>
                        <p:cNvPr id="93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84569" y="2068917"/>
                          <a:ext cx="668997" cy="3237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4" name="Object 4"/>
            <p:cNvGraphicFramePr>
              <a:graphicFrameLocks noChangeAspect="1"/>
            </p:cNvGraphicFramePr>
            <p:nvPr/>
          </p:nvGraphicFramePr>
          <p:xfrm>
            <a:off x="8312647" y="2616444"/>
            <a:ext cx="650875" cy="323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7700" name="Equation" r:id="rId9" imgW="482400" imgH="241200" progId="Equation.3">
                    <p:embed/>
                  </p:oleObj>
                </mc:Choice>
                <mc:Fallback>
                  <p:oleObj name="Equation" r:id="rId9" imgW="482400" imgH="241200" progId="Equation.3">
                    <p:embed/>
                    <p:pic>
                      <p:nvPicPr>
                        <p:cNvPr id="94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12647" y="2616444"/>
                          <a:ext cx="650875" cy="323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7" name="Cube 96"/>
          <p:cNvSpPr/>
          <p:nvPr/>
        </p:nvSpPr>
        <p:spPr>
          <a:xfrm>
            <a:off x="743765" y="3767116"/>
            <a:ext cx="1063065" cy="2690673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TextBox 97"/>
          <p:cNvSpPr txBox="1"/>
          <p:nvPr/>
        </p:nvSpPr>
        <p:spPr>
          <a:xfrm>
            <a:off x="1810165" y="4449312"/>
            <a:ext cx="379039" cy="318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99" name="TextBox 98"/>
          <p:cNvSpPr txBox="1"/>
          <p:nvPr/>
        </p:nvSpPr>
        <p:spPr>
          <a:xfrm rot="18738449">
            <a:off x="1292434" y="5948387"/>
            <a:ext cx="366384" cy="3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00" name="TextBox 99"/>
          <p:cNvSpPr txBox="1"/>
          <p:nvPr/>
        </p:nvSpPr>
        <p:spPr>
          <a:xfrm>
            <a:off x="615011" y="6467908"/>
            <a:ext cx="379039" cy="318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3</a:t>
            </a:r>
            <a:endParaRPr lang="en-CA" sz="1600"/>
          </a:p>
        </p:txBody>
      </p:sp>
      <p:sp>
        <p:nvSpPr>
          <p:cNvPr id="101" name="Cube 100"/>
          <p:cNvSpPr/>
          <p:nvPr/>
        </p:nvSpPr>
        <p:spPr>
          <a:xfrm>
            <a:off x="2161831" y="4185183"/>
            <a:ext cx="776252" cy="1844478"/>
          </a:xfrm>
          <a:prstGeom prst="cube">
            <a:avLst>
              <a:gd name="adj" fmla="val 7346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TextBox 101"/>
          <p:cNvSpPr txBox="1"/>
          <p:nvPr/>
        </p:nvSpPr>
        <p:spPr>
          <a:xfrm>
            <a:off x="2903551" y="4575535"/>
            <a:ext cx="379039" cy="318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26</a:t>
            </a:r>
            <a:endParaRPr lang="en-CA" sz="1600"/>
          </a:p>
        </p:txBody>
      </p:sp>
      <p:sp>
        <p:nvSpPr>
          <p:cNvPr id="103" name="TextBox 102"/>
          <p:cNvSpPr txBox="1"/>
          <p:nvPr/>
        </p:nvSpPr>
        <p:spPr>
          <a:xfrm rot="18738449">
            <a:off x="2616049" y="5630019"/>
            <a:ext cx="366384" cy="3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26</a:t>
            </a:r>
            <a:endParaRPr lang="en-CA" sz="1600"/>
          </a:p>
        </p:txBody>
      </p:sp>
      <p:sp>
        <p:nvSpPr>
          <p:cNvPr id="104" name="TextBox 103"/>
          <p:cNvSpPr txBox="1"/>
          <p:nvPr/>
        </p:nvSpPr>
        <p:spPr>
          <a:xfrm>
            <a:off x="2063485" y="6055906"/>
            <a:ext cx="379039" cy="318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3</a:t>
            </a:r>
            <a:endParaRPr lang="en-CA" sz="1600"/>
          </a:p>
        </p:txBody>
      </p:sp>
      <p:cxnSp>
        <p:nvCxnSpPr>
          <p:cNvPr id="106" name="Straight Arrow Connector 105"/>
          <p:cNvCxnSpPr/>
          <p:nvPr/>
        </p:nvCxnSpPr>
        <p:spPr>
          <a:xfrm>
            <a:off x="1375531" y="5110209"/>
            <a:ext cx="731959" cy="103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7" name="Cube 106"/>
          <p:cNvSpPr/>
          <p:nvPr/>
        </p:nvSpPr>
        <p:spPr>
          <a:xfrm>
            <a:off x="3539929" y="4449312"/>
            <a:ext cx="837706" cy="1276484"/>
          </a:xfrm>
          <a:prstGeom prst="cube">
            <a:avLst>
              <a:gd name="adj" fmla="val 53052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TextBox 107"/>
          <p:cNvSpPr txBox="1"/>
          <p:nvPr/>
        </p:nvSpPr>
        <p:spPr>
          <a:xfrm>
            <a:off x="4335878" y="4622706"/>
            <a:ext cx="379039" cy="318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18</a:t>
            </a:r>
            <a:endParaRPr lang="en-CA" sz="1600"/>
          </a:p>
        </p:txBody>
      </p:sp>
      <p:sp>
        <p:nvSpPr>
          <p:cNvPr id="109" name="TextBox 108"/>
          <p:cNvSpPr txBox="1"/>
          <p:nvPr/>
        </p:nvSpPr>
        <p:spPr>
          <a:xfrm rot="18738449">
            <a:off x="4157543" y="5420453"/>
            <a:ext cx="366384" cy="3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18</a:t>
            </a:r>
            <a:endParaRPr lang="en-CA" sz="1600"/>
          </a:p>
        </p:txBody>
      </p:sp>
      <p:sp>
        <p:nvSpPr>
          <p:cNvPr id="110" name="TextBox 109"/>
          <p:cNvSpPr txBox="1"/>
          <p:nvPr/>
        </p:nvSpPr>
        <p:spPr>
          <a:xfrm>
            <a:off x="3522378" y="5808908"/>
            <a:ext cx="379039" cy="318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5</a:t>
            </a:r>
            <a:endParaRPr lang="en-CA" sz="1600"/>
          </a:p>
        </p:txBody>
      </p:sp>
      <p:sp>
        <p:nvSpPr>
          <p:cNvPr id="111" name="Cube 110"/>
          <p:cNvSpPr/>
          <p:nvPr/>
        </p:nvSpPr>
        <p:spPr>
          <a:xfrm>
            <a:off x="4993965" y="4684593"/>
            <a:ext cx="622999" cy="851231"/>
          </a:xfrm>
          <a:prstGeom prst="cube">
            <a:avLst>
              <a:gd name="adj" fmla="val 5450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TextBox 111"/>
          <p:cNvSpPr txBox="1"/>
          <p:nvPr/>
        </p:nvSpPr>
        <p:spPr>
          <a:xfrm>
            <a:off x="5574986" y="4815376"/>
            <a:ext cx="279292" cy="318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8</a:t>
            </a:r>
            <a:endParaRPr lang="en-CA" sz="1600"/>
          </a:p>
        </p:txBody>
      </p:sp>
      <p:sp>
        <p:nvSpPr>
          <p:cNvPr id="113" name="TextBox 112"/>
          <p:cNvSpPr txBox="1"/>
          <p:nvPr/>
        </p:nvSpPr>
        <p:spPr>
          <a:xfrm rot="18738449">
            <a:off x="5429696" y="5306761"/>
            <a:ext cx="269967" cy="3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8</a:t>
            </a:r>
            <a:endParaRPr lang="en-CA" sz="1600"/>
          </a:p>
        </p:txBody>
      </p:sp>
      <p:sp>
        <p:nvSpPr>
          <p:cNvPr id="114" name="TextBox 113"/>
          <p:cNvSpPr txBox="1"/>
          <p:nvPr/>
        </p:nvSpPr>
        <p:spPr>
          <a:xfrm>
            <a:off x="4830537" y="5502507"/>
            <a:ext cx="379039" cy="318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4</a:t>
            </a:r>
            <a:endParaRPr lang="en-CA" sz="1600"/>
          </a:p>
        </p:txBody>
      </p:sp>
      <p:cxnSp>
        <p:nvCxnSpPr>
          <p:cNvPr id="115" name="Straight Arrow Connector 114"/>
          <p:cNvCxnSpPr/>
          <p:nvPr/>
        </p:nvCxnSpPr>
        <p:spPr>
          <a:xfrm>
            <a:off x="2755817" y="5115370"/>
            <a:ext cx="731959" cy="103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>
            <a:off x="4180297" y="5110330"/>
            <a:ext cx="731959" cy="103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7945469" y="4403722"/>
            <a:ext cx="220435" cy="44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>
            <a:off x="7941706" y="4916570"/>
            <a:ext cx="223678" cy="131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 flipV="1">
            <a:off x="7970828" y="5400319"/>
            <a:ext cx="220435" cy="53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982152" y="5938940"/>
            <a:ext cx="223678" cy="81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ounded Rectangle 178"/>
          <p:cNvSpPr/>
          <p:nvPr/>
        </p:nvSpPr>
        <p:spPr>
          <a:xfrm>
            <a:off x="7603684" y="4106819"/>
            <a:ext cx="340837" cy="206756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CA" sz="1800">
                <a:solidFill>
                  <a:schemeClr val="tx1"/>
                </a:solidFill>
              </a:rPr>
              <a:t>SOFTMAX</a:t>
            </a:r>
            <a:endParaRPr lang="en-CA" sz="1800">
              <a:solidFill>
                <a:schemeClr val="tx1"/>
              </a:solidFill>
            </a:endParaRPr>
          </a:p>
        </p:txBody>
      </p:sp>
      <p:cxnSp>
        <p:nvCxnSpPr>
          <p:cNvPr id="180" name="Straight Arrow Connector 179"/>
          <p:cNvCxnSpPr/>
          <p:nvPr/>
        </p:nvCxnSpPr>
        <p:spPr>
          <a:xfrm>
            <a:off x="6782941" y="4519310"/>
            <a:ext cx="77733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flipV="1">
            <a:off x="6799117" y="4940440"/>
            <a:ext cx="744981" cy="283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/>
          <p:nvPr/>
        </p:nvCxnSpPr>
        <p:spPr>
          <a:xfrm flipV="1">
            <a:off x="6793510" y="5364406"/>
            <a:ext cx="756195" cy="32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/>
          <p:nvPr/>
        </p:nvCxnSpPr>
        <p:spPr>
          <a:xfrm>
            <a:off x="6787730" y="5768830"/>
            <a:ext cx="767755" cy="99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4" name="Object 4"/>
          <p:cNvGraphicFramePr>
            <a:graphicFrameLocks noChangeAspect="1"/>
          </p:cNvGraphicFramePr>
          <p:nvPr/>
        </p:nvGraphicFramePr>
        <p:xfrm>
          <a:off x="8173069" y="4257355"/>
          <a:ext cx="650445" cy="304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01" name="Equation" r:id="rId3" imgW="495000" imgH="241200" progId="Equation.3">
                  <p:embed/>
                </p:oleObj>
              </mc:Choice>
              <mc:Fallback>
                <p:oleObj name="Equation" r:id="rId3" imgW="495000" imgH="241200" progId="Equation.3">
                  <p:embed/>
                  <p:pic>
                    <p:nvPicPr>
                      <p:cNvPr id="18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73069" y="4257355"/>
                        <a:ext cx="650445" cy="3042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" name="Object 4"/>
          <p:cNvGraphicFramePr>
            <a:graphicFrameLocks noChangeAspect="1"/>
          </p:cNvGraphicFramePr>
          <p:nvPr/>
        </p:nvGraphicFramePr>
        <p:xfrm>
          <a:off x="8213427" y="4746672"/>
          <a:ext cx="615846" cy="304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02" name="Equation" r:id="rId5" imgW="469800" imgH="241200" progId="Equation.3">
                  <p:embed/>
                </p:oleObj>
              </mc:Choice>
              <mc:Fallback>
                <p:oleObj name="Equation" r:id="rId5" imgW="469800" imgH="241200" progId="Equation.3">
                  <p:embed/>
                  <p:pic>
                    <p:nvPicPr>
                      <p:cNvPr id="18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13427" y="4746672"/>
                        <a:ext cx="615846" cy="3043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6" name="Object 4"/>
          <p:cNvGraphicFramePr>
            <a:graphicFrameLocks noChangeAspect="1"/>
          </p:cNvGraphicFramePr>
          <p:nvPr/>
        </p:nvGraphicFramePr>
        <p:xfrm>
          <a:off x="8213911" y="5251100"/>
          <a:ext cx="650445" cy="304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03" name="Equation" r:id="rId7" imgW="495000" imgH="241200" progId="Equation.3">
                  <p:embed/>
                </p:oleObj>
              </mc:Choice>
              <mc:Fallback>
                <p:oleObj name="Equation" r:id="rId7" imgW="495000" imgH="241200" progId="Equation.3">
                  <p:embed/>
                  <p:pic>
                    <p:nvPicPr>
                      <p:cNvPr id="18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13911" y="5251100"/>
                        <a:ext cx="650445" cy="3042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7" name="Object 4"/>
          <p:cNvGraphicFramePr>
            <a:graphicFrameLocks noChangeAspect="1"/>
          </p:cNvGraphicFramePr>
          <p:nvPr/>
        </p:nvGraphicFramePr>
        <p:xfrm>
          <a:off x="8241210" y="5765670"/>
          <a:ext cx="632825" cy="304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04" name="Equation" r:id="rId9" imgW="482400" imgH="241200" progId="Equation.3">
                  <p:embed/>
                </p:oleObj>
              </mc:Choice>
              <mc:Fallback>
                <p:oleObj name="Equation" r:id="rId9" imgW="482400" imgH="241200" progId="Equation.3">
                  <p:embed/>
                  <p:pic>
                    <p:nvPicPr>
                      <p:cNvPr id="18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41210" y="5765670"/>
                        <a:ext cx="632825" cy="3043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8" name="Rectangle 187"/>
          <p:cNvSpPr/>
          <p:nvPr/>
        </p:nvSpPr>
        <p:spPr>
          <a:xfrm>
            <a:off x="6394341" y="4230215"/>
            <a:ext cx="448072" cy="181278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Oval 188"/>
          <p:cNvSpPr/>
          <p:nvPr/>
        </p:nvSpPr>
        <p:spPr>
          <a:xfrm>
            <a:off x="6446153" y="4775255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90" name="Straight Arrow Connector 189"/>
          <p:cNvCxnSpPr/>
          <p:nvPr/>
        </p:nvCxnSpPr>
        <p:spPr>
          <a:xfrm>
            <a:off x="5527839" y="5123525"/>
            <a:ext cx="791986" cy="100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1" name="Oval 190"/>
          <p:cNvSpPr/>
          <p:nvPr/>
        </p:nvSpPr>
        <p:spPr>
          <a:xfrm>
            <a:off x="6446153" y="4351288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Oval 191"/>
          <p:cNvSpPr/>
          <p:nvPr/>
        </p:nvSpPr>
        <p:spPr>
          <a:xfrm>
            <a:off x="6446153" y="5199640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3" name="Oval 192"/>
          <p:cNvSpPr/>
          <p:nvPr/>
        </p:nvSpPr>
        <p:spPr>
          <a:xfrm>
            <a:off x="6446153" y="5610780"/>
            <a:ext cx="342568" cy="33604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Down Arrow Callout 2"/>
          <p:cNvSpPr/>
          <p:nvPr/>
        </p:nvSpPr>
        <p:spPr>
          <a:xfrm>
            <a:off x="2938083" y="3134446"/>
            <a:ext cx="2985749" cy="1216842"/>
          </a:xfrm>
          <a:prstGeom prst="downArrowCallout">
            <a:avLst>
              <a:gd name="adj1" fmla="val 18738"/>
              <a:gd name="adj2" fmla="val 25000"/>
              <a:gd name="adj3" fmla="val 25000"/>
              <a:gd name="adj4" fmla="val 52453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>
                <a:solidFill>
                  <a:srgbClr val="C00000"/>
                </a:solidFill>
              </a:rPr>
              <a:t>À faire au tp2</a:t>
            </a:r>
            <a:endParaRPr lang="en-CA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220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"/>
          <p:cNvSpPr txBox="1">
            <a:spLocks noChangeArrowheads="1"/>
          </p:cNvSpPr>
          <p:nvPr/>
        </p:nvSpPr>
        <p:spPr bwMode="auto">
          <a:xfrm>
            <a:off x="296091" y="391584"/>
            <a:ext cx="8673738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300" kern="0" err="1">
                <a:solidFill>
                  <a:srgbClr val="000000"/>
                </a:solidFill>
                <a:latin typeface="+mj-lt"/>
              </a:rPr>
              <a:t>Paramètres</a:t>
            </a:r>
            <a:r>
              <a:rPr lang="en-US" sz="3300" kern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300" kern="0" err="1">
                <a:solidFill>
                  <a:srgbClr val="000000"/>
                </a:solidFill>
                <a:latin typeface="+mj-lt"/>
              </a:rPr>
              <a:t>partagés</a:t>
            </a:r>
            <a:r>
              <a:rPr lang="en-US" sz="3300" kern="0">
                <a:solidFill>
                  <a:srgbClr val="000000"/>
                </a:solidFill>
                <a:latin typeface="+mj-lt"/>
              </a:rPr>
              <a:t> : </a:t>
            </a:r>
            <a:r>
              <a:rPr lang="en-US" sz="3300" b="1" kern="0">
                <a:solidFill>
                  <a:srgbClr val="000000"/>
                </a:solidFill>
                <a:latin typeface="+mj-lt"/>
              </a:rPr>
              <a:t>les </a:t>
            </a:r>
            <a:r>
              <a:rPr lang="en-US" sz="3300" b="1" kern="0" err="1">
                <a:solidFill>
                  <a:srgbClr val="000000"/>
                </a:solidFill>
                <a:latin typeface="+mj-lt"/>
              </a:rPr>
              <a:t>neurones</a:t>
            </a:r>
            <a:r>
              <a:rPr lang="en-US" sz="3300" b="1" kern="0">
                <a:solidFill>
                  <a:srgbClr val="000000"/>
                </a:solidFill>
                <a:latin typeface="+mj-lt"/>
              </a:rPr>
              <a:t> de la </a:t>
            </a:r>
            <a:r>
              <a:rPr lang="en-US" sz="3300" b="1" kern="0" err="1">
                <a:solidFill>
                  <a:srgbClr val="000000"/>
                </a:solidFill>
                <a:latin typeface="+mj-lt"/>
              </a:rPr>
              <a:t>couche</a:t>
            </a:r>
            <a:r>
              <a:rPr lang="en-US" sz="3300" b="1" kern="0">
                <a:solidFill>
                  <a:srgbClr val="000000"/>
                </a:solidFill>
                <a:latin typeface="+mj-lt"/>
              </a:rPr>
              <a:t> 1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300" b="1" kern="0">
                <a:solidFill>
                  <a:srgbClr val="000000"/>
                </a:solidFill>
                <a:latin typeface="+mj-lt"/>
              </a:rPr>
              <a:t>				</a:t>
            </a:r>
            <a:r>
              <a:rPr lang="en-US" sz="3300" b="1" kern="0" err="1">
                <a:solidFill>
                  <a:srgbClr val="000000"/>
                </a:solidFill>
                <a:latin typeface="+mj-lt"/>
              </a:rPr>
              <a:t>partagent</a:t>
            </a:r>
            <a:r>
              <a:rPr lang="en-US" sz="3300" b="1" kern="0">
                <a:solidFill>
                  <a:srgbClr val="000000"/>
                </a:solidFill>
                <a:latin typeface="+mj-lt"/>
              </a:rPr>
              <a:t> les </a:t>
            </a:r>
            <a:r>
              <a:rPr lang="en-US" sz="3300" b="1" kern="0" err="1">
                <a:solidFill>
                  <a:srgbClr val="000000"/>
                </a:solidFill>
                <a:latin typeface="+mj-lt"/>
              </a:rPr>
              <a:t>mêmes</a:t>
            </a:r>
            <a:r>
              <a:rPr lang="en-US" sz="3300" b="1" kern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300" b="1" kern="0" err="1">
                <a:solidFill>
                  <a:srgbClr val="000000"/>
                </a:solidFill>
                <a:latin typeface="+mj-lt"/>
              </a:rPr>
              <a:t>poids</a:t>
            </a:r>
            <a:endParaRPr lang="fr-CA" sz="3300" b="1" kern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5921" y="1363017"/>
            <a:ext cx="141943" cy="2822238"/>
            <a:chOff x="275939" y="1373222"/>
            <a:chExt cx="229466" cy="4995538"/>
          </a:xfrm>
          <a:solidFill>
            <a:schemeClr val="accent4">
              <a:lumMod val="20000"/>
              <a:lumOff val="80000"/>
            </a:schemeClr>
          </a:solidFill>
        </p:grpSpPr>
        <p:grpSp>
          <p:nvGrpSpPr>
            <p:cNvPr id="7" name="Group 6"/>
            <p:cNvGrpSpPr/>
            <p:nvPr/>
          </p:nvGrpSpPr>
          <p:grpSpPr>
            <a:xfrm>
              <a:off x="275939" y="1373222"/>
              <a:ext cx="227670" cy="3465900"/>
              <a:chOff x="275938" y="1373221"/>
              <a:chExt cx="432219" cy="5571017"/>
            </a:xfrm>
            <a:grpFill/>
          </p:grpSpPr>
          <p:sp>
            <p:nvSpPr>
              <p:cNvPr id="32" name="Oval 31"/>
              <p:cNvSpPr/>
              <p:nvPr/>
            </p:nvSpPr>
            <p:spPr>
              <a:xfrm>
                <a:off x="275938" y="3332679"/>
                <a:ext cx="409098" cy="364151"/>
              </a:xfrm>
              <a:prstGeom prst="ellipse">
                <a:avLst/>
              </a:prstGeom>
              <a:grpFill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275938" y="3794512"/>
                <a:ext cx="409098" cy="364151"/>
              </a:xfrm>
              <a:prstGeom prst="ellipse">
                <a:avLst/>
              </a:prstGeom>
              <a:grpFill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79347" y="4220548"/>
                <a:ext cx="409098" cy="364151"/>
              </a:xfrm>
              <a:prstGeom prst="ellipse">
                <a:avLst/>
              </a:prstGeom>
              <a:grpFill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275938" y="2845289"/>
                <a:ext cx="409098" cy="364151"/>
              </a:xfrm>
              <a:prstGeom prst="ellipse">
                <a:avLst/>
              </a:prstGeom>
              <a:grpFill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275938" y="1860611"/>
                <a:ext cx="409098" cy="364151"/>
              </a:xfrm>
              <a:prstGeom prst="ellipse">
                <a:avLst/>
              </a:prstGeom>
              <a:grpFill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275938" y="2322444"/>
                <a:ext cx="409098" cy="364151"/>
              </a:xfrm>
              <a:prstGeom prst="ellipse">
                <a:avLst/>
              </a:prstGeom>
              <a:grpFill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275938" y="1373221"/>
                <a:ext cx="409098" cy="364151"/>
              </a:xfrm>
              <a:prstGeom prst="ellipse">
                <a:avLst/>
              </a:prstGeom>
              <a:grpFill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295650" y="5692218"/>
                <a:ext cx="409098" cy="364151"/>
              </a:xfrm>
              <a:prstGeom prst="ellipse">
                <a:avLst/>
              </a:prstGeom>
              <a:grpFill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295650" y="6154051"/>
                <a:ext cx="409098" cy="364151"/>
              </a:xfrm>
              <a:prstGeom prst="ellipse">
                <a:avLst/>
              </a:prstGeom>
              <a:grpFill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299059" y="6580087"/>
                <a:ext cx="409098" cy="364151"/>
              </a:xfrm>
              <a:prstGeom prst="ellipse">
                <a:avLst/>
              </a:prstGeom>
              <a:grpFill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295650" y="5204828"/>
                <a:ext cx="409098" cy="364151"/>
              </a:xfrm>
              <a:prstGeom prst="ellipse">
                <a:avLst/>
              </a:prstGeom>
              <a:grpFill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295650" y="4681983"/>
                <a:ext cx="409098" cy="364151"/>
              </a:xfrm>
              <a:prstGeom prst="ellipse">
                <a:avLst/>
              </a:prstGeom>
              <a:grpFill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</p:grpSp>
        <p:sp>
          <p:nvSpPr>
            <p:cNvPr id="164" name="Oval 163"/>
            <p:cNvSpPr/>
            <p:nvPr/>
          </p:nvSpPr>
          <p:spPr>
            <a:xfrm>
              <a:off x="288118" y="5589840"/>
              <a:ext cx="215491" cy="226549"/>
            </a:xfrm>
            <a:prstGeom prst="ellipse">
              <a:avLst/>
            </a:prstGeom>
            <a:grpFill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65" name="Oval 164"/>
            <p:cNvSpPr/>
            <p:nvPr/>
          </p:nvSpPr>
          <p:spPr>
            <a:xfrm>
              <a:off x="288118" y="5877161"/>
              <a:ext cx="215491" cy="226549"/>
            </a:xfrm>
            <a:prstGeom prst="ellipse">
              <a:avLst/>
            </a:prstGeom>
            <a:grpFill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67" name="Oval 166"/>
            <p:cNvSpPr/>
            <p:nvPr/>
          </p:nvSpPr>
          <p:spPr>
            <a:xfrm>
              <a:off x="289914" y="6142211"/>
              <a:ext cx="215491" cy="226549"/>
            </a:xfrm>
            <a:prstGeom prst="ellipse">
              <a:avLst/>
            </a:prstGeom>
            <a:grpFill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68" name="Oval 167"/>
            <p:cNvSpPr/>
            <p:nvPr/>
          </p:nvSpPr>
          <p:spPr>
            <a:xfrm>
              <a:off x="288118" y="5286620"/>
              <a:ext cx="215491" cy="226549"/>
            </a:xfrm>
            <a:prstGeom prst="ellipse">
              <a:avLst/>
            </a:prstGeom>
            <a:grpFill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70" name="Oval 169"/>
            <p:cNvSpPr/>
            <p:nvPr/>
          </p:nvSpPr>
          <p:spPr>
            <a:xfrm>
              <a:off x="288118" y="4961342"/>
              <a:ext cx="215491" cy="226549"/>
            </a:xfrm>
            <a:prstGeom prst="ellipse">
              <a:avLst/>
            </a:prstGeom>
            <a:grpFill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2425493" y="1776271"/>
            <a:ext cx="202041" cy="2612418"/>
            <a:chOff x="1652238" y="1685786"/>
            <a:chExt cx="272732" cy="4312459"/>
          </a:xfrm>
          <a:solidFill>
            <a:srgbClr val="FFC000"/>
          </a:solidFill>
        </p:grpSpPr>
        <p:grpSp>
          <p:nvGrpSpPr>
            <p:cNvPr id="24" name="Group 23"/>
            <p:cNvGrpSpPr/>
            <p:nvPr/>
          </p:nvGrpSpPr>
          <p:grpSpPr>
            <a:xfrm>
              <a:off x="1652238" y="1685786"/>
              <a:ext cx="272732" cy="2817409"/>
              <a:chOff x="1684429" y="1965854"/>
              <a:chExt cx="577750" cy="4553648"/>
            </a:xfrm>
            <a:grpFill/>
          </p:grpSpPr>
          <p:sp>
            <p:nvSpPr>
              <p:cNvPr id="42" name="Oval 41"/>
              <p:cNvSpPr/>
              <p:nvPr/>
            </p:nvSpPr>
            <p:spPr>
              <a:xfrm>
                <a:off x="1693148" y="2537197"/>
                <a:ext cx="545464" cy="490167"/>
              </a:xfrm>
              <a:prstGeom prst="ellipse">
                <a:avLst/>
              </a:prstGeom>
              <a:grpFill/>
              <a:ln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1693148" y="3088391"/>
                <a:ext cx="545464" cy="490167"/>
              </a:xfrm>
              <a:prstGeom prst="ellipse">
                <a:avLst/>
              </a:prstGeom>
              <a:grpFill/>
              <a:ln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700572" y="3702093"/>
                <a:ext cx="545464" cy="490167"/>
              </a:xfrm>
              <a:prstGeom prst="ellipse">
                <a:avLst/>
              </a:prstGeom>
              <a:grpFill/>
              <a:ln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1684429" y="1965854"/>
                <a:ext cx="545464" cy="490167"/>
              </a:xfrm>
              <a:prstGeom prst="ellipse">
                <a:avLst/>
              </a:prstGeom>
              <a:grpFill/>
              <a:ln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1709291" y="4864439"/>
                <a:ext cx="545464" cy="490167"/>
              </a:xfrm>
              <a:prstGeom prst="ellipse">
                <a:avLst/>
              </a:prstGeom>
              <a:grpFill/>
              <a:ln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1709291" y="5415633"/>
                <a:ext cx="545464" cy="490167"/>
              </a:xfrm>
              <a:prstGeom prst="ellipse">
                <a:avLst/>
              </a:prstGeom>
              <a:grpFill/>
              <a:ln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1716715" y="6029335"/>
                <a:ext cx="545464" cy="490167"/>
              </a:xfrm>
              <a:prstGeom prst="ellipse">
                <a:avLst/>
              </a:prstGeom>
              <a:grpFill/>
              <a:ln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1700572" y="4293096"/>
                <a:ext cx="545464" cy="490167"/>
              </a:xfrm>
              <a:prstGeom prst="ellipse">
                <a:avLst/>
              </a:prstGeom>
              <a:grpFill/>
              <a:ln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</p:grpSp>
        <p:grpSp>
          <p:nvGrpSpPr>
            <p:cNvPr id="177" name="Group 176"/>
            <p:cNvGrpSpPr/>
            <p:nvPr/>
          </p:nvGrpSpPr>
          <p:grpSpPr>
            <a:xfrm>
              <a:off x="1659472" y="4620734"/>
              <a:ext cx="265111" cy="1377511"/>
              <a:chOff x="1684429" y="1965854"/>
              <a:chExt cx="561607" cy="2226406"/>
            </a:xfrm>
            <a:grpFill/>
          </p:grpSpPr>
          <p:sp>
            <p:nvSpPr>
              <p:cNvPr id="184" name="Oval 183"/>
              <p:cNvSpPr/>
              <p:nvPr/>
            </p:nvSpPr>
            <p:spPr>
              <a:xfrm>
                <a:off x="1693148" y="2537197"/>
                <a:ext cx="545464" cy="490167"/>
              </a:xfrm>
              <a:prstGeom prst="ellipse">
                <a:avLst/>
              </a:prstGeom>
              <a:grpFill/>
              <a:ln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1693148" y="3088391"/>
                <a:ext cx="545464" cy="490167"/>
              </a:xfrm>
              <a:prstGeom prst="ellipse">
                <a:avLst/>
              </a:prstGeom>
              <a:grpFill/>
              <a:ln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1700572" y="3702093"/>
                <a:ext cx="545464" cy="490167"/>
              </a:xfrm>
              <a:prstGeom prst="ellipse">
                <a:avLst/>
              </a:prstGeom>
              <a:grpFill/>
              <a:ln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1684429" y="1965854"/>
                <a:ext cx="545464" cy="490167"/>
              </a:xfrm>
              <a:prstGeom prst="ellipse">
                <a:avLst/>
              </a:prstGeom>
              <a:grpFill/>
              <a:ln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</p:grpSp>
      </p:grpSp>
      <p:sp>
        <p:nvSpPr>
          <p:cNvPr id="192" name="Oval 191"/>
          <p:cNvSpPr/>
          <p:nvPr/>
        </p:nvSpPr>
        <p:spPr>
          <a:xfrm>
            <a:off x="1414566" y="4578120"/>
            <a:ext cx="133298" cy="12799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93" name="Oval 192"/>
          <p:cNvSpPr/>
          <p:nvPr/>
        </p:nvSpPr>
        <p:spPr>
          <a:xfrm>
            <a:off x="1414566" y="4406817"/>
            <a:ext cx="133298" cy="12799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94" name="Oval 193"/>
          <p:cNvSpPr/>
          <p:nvPr/>
        </p:nvSpPr>
        <p:spPr>
          <a:xfrm>
            <a:off x="1414566" y="4223051"/>
            <a:ext cx="133298" cy="12799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195" name="Straight Arrow Connector 194"/>
          <p:cNvCxnSpPr>
            <a:stCxn id="155" idx="6"/>
            <a:endCxn id="124" idx="2"/>
          </p:cNvCxnSpPr>
          <p:nvPr/>
        </p:nvCxnSpPr>
        <p:spPr>
          <a:xfrm>
            <a:off x="1539218" y="1427011"/>
            <a:ext cx="886274" cy="44112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/>
          <p:cNvCxnSpPr>
            <a:stCxn id="135" idx="6"/>
            <a:endCxn id="124" idx="2"/>
          </p:cNvCxnSpPr>
          <p:nvPr/>
        </p:nvCxnSpPr>
        <p:spPr>
          <a:xfrm>
            <a:off x="1539218" y="1598315"/>
            <a:ext cx="886274" cy="2698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>
            <a:stCxn id="138" idx="6"/>
            <a:endCxn id="124" idx="2"/>
          </p:cNvCxnSpPr>
          <p:nvPr/>
        </p:nvCxnSpPr>
        <p:spPr>
          <a:xfrm>
            <a:off x="1539218" y="1760637"/>
            <a:ext cx="886274" cy="1074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stCxn id="156" idx="6"/>
          </p:cNvCxnSpPr>
          <p:nvPr/>
        </p:nvCxnSpPr>
        <p:spPr>
          <a:xfrm>
            <a:off x="1545640" y="2945023"/>
            <a:ext cx="896787" cy="21378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158" idx="6"/>
          </p:cNvCxnSpPr>
          <p:nvPr/>
        </p:nvCxnSpPr>
        <p:spPr>
          <a:xfrm>
            <a:off x="1545640" y="3107347"/>
            <a:ext cx="896787" cy="514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159" idx="6"/>
          </p:cNvCxnSpPr>
          <p:nvPr/>
        </p:nvCxnSpPr>
        <p:spPr>
          <a:xfrm flipV="1">
            <a:off x="1546752" y="3158805"/>
            <a:ext cx="895677" cy="9828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/>
          <p:nvPr/>
        </p:nvCxnSpPr>
        <p:spPr>
          <a:xfrm>
            <a:off x="1550510" y="4293661"/>
            <a:ext cx="880342" cy="1398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 flipV="1">
            <a:off x="1555822" y="4307647"/>
            <a:ext cx="875029" cy="1481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/>
          <p:nvPr/>
        </p:nvCxnSpPr>
        <p:spPr>
          <a:xfrm flipV="1">
            <a:off x="1555822" y="4307647"/>
            <a:ext cx="875029" cy="3319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9" name="Object 2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5090442"/>
              </p:ext>
            </p:extLst>
          </p:nvPr>
        </p:nvGraphicFramePr>
        <p:xfrm>
          <a:off x="1836526" y="2292490"/>
          <a:ext cx="291655" cy="195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3" name="Equation" r:id="rId3" imgW="266469" imgH="203024" progId="Equation.3">
                  <p:embed/>
                </p:oleObj>
              </mc:Choice>
              <mc:Fallback>
                <p:oleObj name="Equation" r:id="rId3" imgW="266469" imgH="203024" progId="Equation.3">
                  <p:embed/>
                  <p:pic>
                    <p:nvPicPr>
                      <p:cNvPr id="229" name="Object 2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6526" y="2292490"/>
                        <a:ext cx="291655" cy="195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1" name="Oval 250"/>
          <p:cNvSpPr/>
          <p:nvPr/>
        </p:nvSpPr>
        <p:spPr>
          <a:xfrm>
            <a:off x="3471296" y="2573116"/>
            <a:ext cx="190751" cy="183717"/>
          </a:xfrm>
          <a:prstGeom prst="ellipse">
            <a:avLst/>
          </a:prstGeom>
          <a:solidFill>
            <a:srgbClr val="FFC000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52" name="Oval 251"/>
          <p:cNvSpPr/>
          <p:nvPr/>
        </p:nvSpPr>
        <p:spPr>
          <a:xfrm>
            <a:off x="3471296" y="2779707"/>
            <a:ext cx="190751" cy="183717"/>
          </a:xfrm>
          <a:prstGeom prst="ellipse">
            <a:avLst/>
          </a:prstGeom>
          <a:solidFill>
            <a:srgbClr val="FFC000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53" name="Oval 252"/>
          <p:cNvSpPr/>
          <p:nvPr/>
        </p:nvSpPr>
        <p:spPr>
          <a:xfrm>
            <a:off x="3473890" y="3009727"/>
            <a:ext cx="190751" cy="183717"/>
          </a:xfrm>
          <a:prstGeom prst="ellipse">
            <a:avLst/>
          </a:prstGeom>
          <a:solidFill>
            <a:srgbClr val="FFC000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54" name="Oval 253"/>
          <p:cNvSpPr/>
          <p:nvPr/>
        </p:nvSpPr>
        <p:spPr>
          <a:xfrm>
            <a:off x="3468246" y="2358972"/>
            <a:ext cx="190751" cy="183717"/>
          </a:xfrm>
          <a:prstGeom prst="ellipse">
            <a:avLst/>
          </a:prstGeom>
          <a:solidFill>
            <a:srgbClr val="FFC000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55" name="Oval 254"/>
          <p:cNvSpPr/>
          <p:nvPr/>
        </p:nvSpPr>
        <p:spPr>
          <a:xfrm>
            <a:off x="3476940" y="3445382"/>
            <a:ext cx="190751" cy="183717"/>
          </a:xfrm>
          <a:prstGeom prst="ellipse">
            <a:avLst/>
          </a:prstGeom>
          <a:solidFill>
            <a:srgbClr val="FFC000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56" name="Oval 255"/>
          <p:cNvSpPr/>
          <p:nvPr/>
        </p:nvSpPr>
        <p:spPr>
          <a:xfrm>
            <a:off x="3473890" y="3231239"/>
            <a:ext cx="190751" cy="183717"/>
          </a:xfrm>
          <a:prstGeom prst="ellipse">
            <a:avLst/>
          </a:prstGeom>
          <a:solidFill>
            <a:srgbClr val="FFC000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257" name="Straight Arrow Connector 256"/>
          <p:cNvCxnSpPr>
            <a:endCxn id="254" idx="2"/>
          </p:cNvCxnSpPr>
          <p:nvPr/>
        </p:nvCxnSpPr>
        <p:spPr>
          <a:xfrm>
            <a:off x="2600632" y="1851904"/>
            <a:ext cx="867614" cy="59892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/>
          <p:cNvCxnSpPr>
            <a:stCxn id="42" idx="6"/>
            <a:endCxn id="254" idx="2"/>
          </p:cNvCxnSpPr>
          <p:nvPr/>
        </p:nvCxnSpPr>
        <p:spPr>
          <a:xfrm>
            <a:off x="2619291" y="2082277"/>
            <a:ext cx="848955" cy="3685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Arrow Connector 258"/>
          <p:cNvCxnSpPr>
            <a:stCxn id="30" idx="6"/>
            <a:endCxn id="254" idx="2"/>
          </p:cNvCxnSpPr>
          <p:nvPr/>
        </p:nvCxnSpPr>
        <p:spPr>
          <a:xfrm>
            <a:off x="2619291" y="2288867"/>
            <a:ext cx="848955" cy="1619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171" idx="6"/>
          </p:cNvCxnSpPr>
          <p:nvPr/>
        </p:nvCxnSpPr>
        <p:spPr>
          <a:xfrm>
            <a:off x="2624935" y="2954544"/>
            <a:ext cx="861003" cy="15280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/>
          <p:cNvCxnSpPr>
            <a:stCxn id="173" idx="6"/>
          </p:cNvCxnSpPr>
          <p:nvPr/>
        </p:nvCxnSpPr>
        <p:spPr>
          <a:xfrm flipV="1">
            <a:off x="2624935" y="3107347"/>
            <a:ext cx="861003" cy="537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/>
          <p:cNvCxnSpPr>
            <a:stCxn id="174" idx="6"/>
          </p:cNvCxnSpPr>
          <p:nvPr/>
        </p:nvCxnSpPr>
        <p:spPr>
          <a:xfrm flipV="1">
            <a:off x="2627532" y="3107347"/>
            <a:ext cx="858407" cy="2838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5" name="Object 2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172226"/>
              </p:ext>
            </p:extLst>
          </p:nvPr>
        </p:nvGraphicFramePr>
        <p:xfrm>
          <a:off x="2888609" y="2610744"/>
          <a:ext cx="291655" cy="1950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4" name="Equation" r:id="rId5" imgW="266469" imgH="203024" progId="Equation.3">
                  <p:embed/>
                </p:oleObj>
              </mc:Choice>
              <mc:Fallback>
                <p:oleObj name="Equation" r:id="rId5" imgW="266469" imgH="203024" progId="Equation.3">
                  <p:embed/>
                  <p:pic>
                    <p:nvPicPr>
                      <p:cNvPr id="275" name="Object 2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8609" y="2610744"/>
                        <a:ext cx="291655" cy="1950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" name="Object 2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9147478"/>
              </p:ext>
            </p:extLst>
          </p:nvPr>
        </p:nvGraphicFramePr>
        <p:xfrm>
          <a:off x="3789396" y="2897594"/>
          <a:ext cx="291655" cy="1950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5" name="Equation" r:id="rId6" imgW="266469" imgH="203024" progId="Equation.3">
                  <p:embed/>
                </p:oleObj>
              </mc:Choice>
              <mc:Fallback>
                <p:oleObj name="Equation" r:id="rId6" imgW="266469" imgH="203024" progId="Equation.3">
                  <p:embed/>
                  <p:pic>
                    <p:nvPicPr>
                      <p:cNvPr id="276" name="Object 2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9396" y="2897594"/>
                        <a:ext cx="291655" cy="1950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7" name="Straight Arrow Connector 276"/>
          <p:cNvCxnSpPr/>
          <p:nvPr/>
        </p:nvCxnSpPr>
        <p:spPr>
          <a:xfrm>
            <a:off x="5234231" y="2853125"/>
            <a:ext cx="273309" cy="314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Oval 277"/>
          <p:cNvSpPr/>
          <p:nvPr/>
        </p:nvSpPr>
        <p:spPr>
          <a:xfrm>
            <a:off x="4830149" y="2688496"/>
            <a:ext cx="404083" cy="329044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279" name="Straight Arrow Connector 278"/>
          <p:cNvCxnSpPr/>
          <p:nvPr/>
        </p:nvCxnSpPr>
        <p:spPr>
          <a:xfrm>
            <a:off x="5234232" y="2397059"/>
            <a:ext cx="273309" cy="314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0" name="Object 2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6063606"/>
              </p:ext>
            </p:extLst>
          </p:nvPr>
        </p:nvGraphicFramePr>
        <p:xfrm>
          <a:off x="5502193" y="2306838"/>
          <a:ext cx="712675" cy="2110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6" name="Equation" r:id="rId7" imgW="774360" imgH="241200" progId="Equation.3">
                  <p:embed/>
                </p:oleObj>
              </mc:Choice>
              <mc:Fallback>
                <p:oleObj name="Equation" r:id="rId7" imgW="774360" imgH="241200" progId="Equation.3">
                  <p:embed/>
                  <p:pic>
                    <p:nvPicPr>
                      <p:cNvPr id="280" name="Object 2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2193" y="2306838"/>
                        <a:ext cx="712675" cy="2110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1" name="Oval 280"/>
          <p:cNvSpPr/>
          <p:nvPr/>
        </p:nvSpPr>
        <p:spPr>
          <a:xfrm>
            <a:off x="4830149" y="2232431"/>
            <a:ext cx="404083" cy="329044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282" name="Object 2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717244"/>
              </p:ext>
            </p:extLst>
          </p:nvPr>
        </p:nvGraphicFramePr>
        <p:xfrm>
          <a:off x="4950199" y="2285058"/>
          <a:ext cx="201100" cy="223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7" name="Equation" r:id="rId9" imgW="139680" imgH="177480" progId="Equation.3">
                  <p:embed/>
                </p:oleObj>
              </mc:Choice>
              <mc:Fallback>
                <p:oleObj name="Equation" r:id="rId9" imgW="139680" imgH="177480" progId="Equation.3">
                  <p:embed/>
                  <p:pic>
                    <p:nvPicPr>
                      <p:cNvPr id="282" name="Object 2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0199" y="2285058"/>
                        <a:ext cx="201100" cy="2237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3" name="Straight Arrow Connector 282"/>
          <p:cNvCxnSpPr/>
          <p:nvPr/>
        </p:nvCxnSpPr>
        <p:spPr>
          <a:xfrm>
            <a:off x="5234232" y="3365806"/>
            <a:ext cx="273309" cy="314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Oval 283"/>
          <p:cNvSpPr/>
          <p:nvPr/>
        </p:nvSpPr>
        <p:spPr>
          <a:xfrm>
            <a:off x="4830149" y="3201179"/>
            <a:ext cx="404083" cy="329044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285" name="Straight Arrow Connector 284"/>
          <p:cNvCxnSpPr/>
          <p:nvPr/>
        </p:nvCxnSpPr>
        <p:spPr>
          <a:xfrm>
            <a:off x="5234232" y="3880085"/>
            <a:ext cx="273309" cy="314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Oval 285"/>
          <p:cNvSpPr/>
          <p:nvPr/>
        </p:nvSpPr>
        <p:spPr>
          <a:xfrm>
            <a:off x="4830149" y="3715458"/>
            <a:ext cx="404083" cy="329044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graphicFrame>
        <p:nvGraphicFramePr>
          <p:cNvPr id="287" name="Object 2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508587"/>
              </p:ext>
            </p:extLst>
          </p:nvPr>
        </p:nvGraphicFramePr>
        <p:xfrm>
          <a:off x="4950199" y="2744381"/>
          <a:ext cx="201100" cy="223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8" name="Equation" r:id="rId11" imgW="139680" imgH="177480" progId="Equation.3">
                  <p:embed/>
                </p:oleObj>
              </mc:Choice>
              <mc:Fallback>
                <p:oleObj name="Equation" r:id="rId11" imgW="139680" imgH="177480" progId="Equation.3">
                  <p:embed/>
                  <p:pic>
                    <p:nvPicPr>
                      <p:cNvPr id="287" name="Object 2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0199" y="2744381"/>
                        <a:ext cx="201100" cy="2237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" name="Object 28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2399661"/>
              </p:ext>
            </p:extLst>
          </p:nvPr>
        </p:nvGraphicFramePr>
        <p:xfrm>
          <a:off x="4950199" y="3253365"/>
          <a:ext cx="201102" cy="223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9" name="Equation" r:id="rId13" imgW="139579" imgH="177646" progId="Equation.3">
                  <p:embed/>
                </p:oleObj>
              </mc:Choice>
              <mc:Fallback>
                <p:oleObj name="Equation" r:id="rId13" imgW="139579" imgH="177646" progId="Equation.3">
                  <p:embed/>
                  <p:pic>
                    <p:nvPicPr>
                      <p:cNvPr id="288" name="Object 2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0199" y="3253365"/>
                        <a:ext cx="201102" cy="2237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Object 28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480878"/>
              </p:ext>
            </p:extLst>
          </p:nvPr>
        </p:nvGraphicFramePr>
        <p:xfrm>
          <a:off x="4950199" y="3780943"/>
          <a:ext cx="201102" cy="223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0" name="Equation" r:id="rId14" imgW="139579" imgH="177646" progId="Equation.3">
                  <p:embed/>
                </p:oleObj>
              </mc:Choice>
              <mc:Fallback>
                <p:oleObj name="Equation" r:id="rId14" imgW="139579" imgH="177646" progId="Equation.3">
                  <p:embed/>
                  <p:pic>
                    <p:nvPicPr>
                      <p:cNvPr id="289" name="Object 2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0199" y="3780943"/>
                        <a:ext cx="201102" cy="2237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0" name="Object 28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1987550"/>
              </p:ext>
            </p:extLst>
          </p:nvPr>
        </p:nvGraphicFramePr>
        <p:xfrm>
          <a:off x="5502196" y="2743764"/>
          <a:ext cx="724433" cy="2110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1" name="Equation" r:id="rId15" imgW="787320" imgH="241200" progId="Equation.3">
                  <p:embed/>
                </p:oleObj>
              </mc:Choice>
              <mc:Fallback>
                <p:oleObj name="Equation" r:id="rId15" imgW="787320" imgH="241200" progId="Equation.3">
                  <p:embed/>
                  <p:pic>
                    <p:nvPicPr>
                      <p:cNvPr id="290" name="Object 2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2196" y="2743764"/>
                        <a:ext cx="724433" cy="2110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Object 29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114680"/>
              </p:ext>
            </p:extLst>
          </p:nvPr>
        </p:nvGraphicFramePr>
        <p:xfrm>
          <a:off x="5513953" y="3255285"/>
          <a:ext cx="712675" cy="2110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2" name="Equation" r:id="rId17" imgW="774360" imgH="241200" progId="Equation.3">
                  <p:embed/>
                </p:oleObj>
              </mc:Choice>
              <mc:Fallback>
                <p:oleObj name="Equation" r:id="rId17" imgW="774360" imgH="241200" progId="Equation.3">
                  <p:embed/>
                  <p:pic>
                    <p:nvPicPr>
                      <p:cNvPr id="291" name="Object 2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3953" y="3255285"/>
                        <a:ext cx="712675" cy="2110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2" name="Object 29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3068694"/>
              </p:ext>
            </p:extLst>
          </p:nvPr>
        </p:nvGraphicFramePr>
        <p:xfrm>
          <a:off x="5502196" y="3774267"/>
          <a:ext cx="724433" cy="2110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3" name="Equation" r:id="rId19" imgW="787320" imgH="241200" progId="Equation.3">
                  <p:embed/>
                </p:oleObj>
              </mc:Choice>
              <mc:Fallback>
                <p:oleObj name="Equation" r:id="rId19" imgW="787320" imgH="241200" progId="Equation.3">
                  <p:embed/>
                  <p:pic>
                    <p:nvPicPr>
                      <p:cNvPr id="292" name="Object 2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2196" y="3774267"/>
                        <a:ext cx="724433" cy="2110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3" name="Straight Arrow Connector 292"/>
          <p:cNvCxnSpPr/>
          <p:nvPr/>
        </p:nvCxnSpPr>
        <p:spPr>
          <a:xfrm flipV="1">
            <a:off x="4244451" y="2853021"/>
            <a:ext cx="585695" cy="2213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V="1">
            <a:off x="4296708" y="2396953"/>
            <a:ext cx="533440" cy="7508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4296708" y="2472033"/>
            <a:ext cx="533440" cy="3809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/>
          <p:nvPr/>
        </p:nvCxnSpPr>
        <p:spPr>
          <a:xfrm flipV="1">
            <a:off x="4296708" y="3365702"/>
            <a:ext cx="533440" cy="1797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/>
          <p:cNvCxnSpPr/>
          <p:nvPr/>
        </p:nvCxnSpPr>
        <p:spPr>
          <a:xfrm>
            <a:off x="4296708" y="3530222"/>
            <a:ext cx="533440" cy="34975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/>
          <p:nvPr/>
        </p:nvCxnSpPr>
        <p:spPr>
          <a:xfrm>
            <a:off x="4244451" y="3074326"/>
            <a:ext cx="585695" cy="29137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/>
          <p:nvPr/>
        </p:nvCxnSpPr>
        <p:spPr>
          <a:xfrm>
            <a:off x="4244451" y="3074327"/>
            <a:ext cx="585695" cy="8056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Arrow Connector 303"/>
          <p:cNvCxnSpPr/>
          <p:nvPr/>
        </p:nvCxnSpPr>
        <p:spPr>
          <a:xfrm>
            <a:off x="4244452" y="2764832"/>
            <a:ext cx="532352" cy="833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/>
          <p:cNvCxnSpPr>
            <a:endCxn id="284" idx="2"/>
          </p:cNvCxnSpPr>
          <p:nvPr/>
        </p:nvCxnSpPr>
        <p:spPr>
          <a:xfrm>
            <a:off x="4244451" y="2764832"/>
            <a:ext cx="585695" cy="6008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endCxn id="255" idx="2"/>
          </p:cNvCxnSpPr>
          <p:nvPr/>
        </p:nvCxnSpPr>
        <p:spPr>
          <a:xfrm flipV="1">
            <a:off x="2640341" y="3537240"/>
            <a:ext cx="836598" cy="32298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Arrow Connector 311"/>
          <p:cNvCxnSpPr>
            <a:endCxn id="255" idx="2"/>
          </p:cNvCxnSpPr>
          <p:nvPr/>
        </p:nvCxnSpPr>
        <p:spPr>
          <a:xfrm flipV="1">
            <a:off x="2640341" y="3537241"/>
            <a:ext cx="836598" cy="5295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endCxn id="255" idx="2"/>
          </p:cNvCxnSpPr>
          <p:nvPr/>
        </p:nvCxnSpPr>
        <p:spPr>
          <a:xfrm flipV="1">
            <a:off x="2642938" y="3537240"/>
            <a:ext cx="834001" cy="7595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4685422"/>
              </p:ext>
            </p:extLst>
          </p:nvPr>
        </p:nvGraphicFramePr>
        <p:xfrm>
          <a:off x="1848761" y="3708590"/>
          <a:ext cx="291655" cy="195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4" name="Equation" r:id="rId21" imgW="266469" imgH="203024" progId="Equation.3">
                  <p:embed/>
                </p:oleObj>
              </mc:Choice>
              <mc:Fallback>
                <p:oleObj name="Equation" r:id="rId21" imgW="266469" imgH="203024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8761" y="3708590"/>
                        <a:ext cx="291655" cy="195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1047910"/>
              </p:ext>
            </p:extLst>
          </p:nvPr>
        </p:nvGraphicFramePr>
        <p:xfrm>
          <a:off x="1814217" y="1417092"/>
          <a:ext cx="168139" cy="1920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5" name="Equation" r:id="rId22" imgW="190440" imgH="241200" progId="Equation.3">
                  <p:embed/>
                </p:oleObj>
              </mc:Choice>
              <mc:Fallback>
                <p:oleObj name="Equation" r:id="rId22" imgW="190440" imgH="2412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4217" y="1417092"/>
                        <a:ext cx="168139" cy="1920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496886"/>
              </p:ext>
            </p:extLst>
          </p:nvPr>
        </p:nvGraphicFramePr>
        <p:xfrm>
          <a:off x="1631930" y="1508987"/>
          <a:ext cx="168173" cy="182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6" name="Equation" r:id="rId24" imgW="190440" imgH="228600" progId="Equation.3">
                  <p:embed/>
                </p:oleObj>
              </mc:Choice>
              <mc:Fallback>
                <p:oleObj name="Equation" r:id="rId24" imgW="190440" imgH="228600" progId="Equation.3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1930" y="1508987"/>
                        <a:ext cx="168173" cy="1822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9116422"/>
              </p:ext>
            </p:extLst>
          </p:nvPr>
        </p:nvGraphicFramePr>
        <p:xfrm>
          <a:off x="1624285" y="1789292"/>
          <a:ext cx="168173" cy="182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7" name="Equation" r:id="rId26" imgW="190440" imgH="228600" progId="Equation.3">
                  <p:embed/>
                </p:oleObj>
              </mc:Choice>
              <mc:Fallback>
                <p:oleObj name="Equation" r:id="rId26" imgW="190440" imgH="22860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4285" y="1789292"/>
                        <a:ext cx="168173" cy="1822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2159351"/>
              </p:ext>
            </p:extLst>
          </p:nvPr>
        </p:nvGraphicFramePr>
        <p:xfrm>
          <a:off x="1624285" y="2947509"/>
          <a:ext cx="168173" cy="182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8" name="Equation" r:id="rId28" imgW="190440" imgH="228600" progId="Equation.3">
                  <p:embed/>
                </p:oleObj>
              </mc:Choice>
              <mc:Fallback>
                <p:oleObj name="Equation" r:id="rId28" imgW="190440" imgH="22860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4285" y="2947509"/>
                        <a:ext cx="168173" cy="1822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6085282"/>
              </p:ext>
            </p:extLst>
          </p:nvPr>
        </p:nvGraphicFramePr>
        <p:xfrm>
          <a:off x="1814185" y="2848141"/>
          <a:ext cx="168171" cy="1918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9" name="Equation" r:id="rId30" imgW="190440" imgH="241200" progId="Equation.3">
                  <p:embed/>
                </p:oleObj>
              </mc:Choice>
              <mc:Fallback>
                <p:oleObj name="Equation" r:id="rId30" imgW="190440" imgH="24120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4185" y="2848141"/>
                        <a:ext cx="168171" cy="1918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9599181"/>
              </p:ext>
            </p:extLst>
          </p:nvPr>
        </p:nvGraphicFramePr>
        <p:xfrm>
          <a:off x="1631248" y="3208924"/>
          <a:ext cx="169348" cy="182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0" name="Equation" r:id="rId32" imgW="190440" imgH="228600" progId="Equation.3">
                  <p:embed/>
                </p:oleObj>
              </mc:Choice>
              <mc:Fallback>
                <p:oleObj name="Equation" r:id="rId32" imgW="190440" imgH="228600" progId="Equation.3">
                  <p:embed/>
                  <p:pic>
                    <p:nvPicPr>
                      <p:cNvPr id="1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1248" y="3208924"/>
                        <a:ext cx="169348" cy="1822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0393411"/>
              </p:ext>
            </p:extLst>
          </p:nvPr>
        </p:nvGraphicFramePr>
        <p:xfrm>
          <a:off x="1621551" y="4226247"/>
          <a:ext cx="169348" cy="182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1" name="Equation" r:id="rId34" imgW="190500" imgH="228600" progId="Equation.3">
                  <p:embed/>
                </p:oleObj>
              </mc:Choice>
              <mc:Fallback>
                <p:oleObj name="Equation" r:id="rId34" imgW="190500" imgH="228600" progId="Equation.3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1551" y="4226247"/>
                        <a:ext cx="169348" cy="1822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4533963"/>
              </p:ext>
            </p:extLst>
          </p:nvPr>
        </p:nvGraphicFramePr>
        <p:xfrm>
          <a:off x="1623700" y="4425886"/>
          <a:ext cx="169348" cy="182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2" name="Equation" r:id="rId35" imgW="190500" imgH="228600" progId="Equation.3">
                  <p:embed/>
                </p:oleObj>
              </mc:Choice>
              <mc:Fallback>
                <p:oleObj name="Equation" r:id="rId35" imgW="190500" imgH="228600" progId="Equation.3">
                  <p:embed/>
                  <p:pic>
                    <p:nvPicPr>
                      <p:cNvPr id="16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3700" y="4425886"/>
                        <a:ext cx="169348" cy="1822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3578327"/>
              </p:ext>
            </p:extLst>
          </p:nvPr>
        </p:nvGraphicFramePr>
        <p:xfrm>
          <a:off x="1812069" y="4127141"/>
          <a:ext cx="168171" cy="1918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3" name="Equation" r:id="rId36" imgW="190417" imgH="241195" progId="Equation.3">
                  <p:embed/>
                </p:oleObj>
              </mc:Choice>
              <mc:Fallback>
                <p:oleObj name="Equation" r:id="rId36" imgW="190417" imgH="241195" progId="Equation.3">
                  <p:embed/>
                  <p:pic>
                    <p:nvPicPr>
                      <p:cNvPr id="17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2069" y="4127141"/>
                        <a:ext cx="168171" cy="1918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3908197"/>
              </p:ext>
            </p:extLst>
          </p:nvPr>
        </p:nvGraphicFramePr>
        <p:xfrm>
          <a:off x="2897939" y="3434073"/>
          <a:ext cx="291655" cy="1950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4" name="Equation" r:id="rId37" imgW="266469" imgH="203024" progId="Equation.3">
                  <p:embed/>
                </p:oleObj>
              </mc:Choice>
              <mc:Fallback>
                <p:oleObj name="Equation" r:id="rId37" imgW="266469" imgH="203024" progId="Equation.3">
                  <p:embed/>
                  <p:pic>
                    <p:nvPicPr>
                      <p:cNvPr id="21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7939" y="3434073"/>
                        <a:ext cx="291655" cy="1950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2149419"/>
              </p:ext>
            </p:extLst>
          </p:nvPr>
        </p:nvGraphicFramePr>
        <p:xfrm>
          <a:off x="2882051" y="1901157"/>
          <a:ext cx="178756" cy="1918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5" name="Equation" r:id="rId38" imgW="203040" imgH="241200" progId="Equation.3">
                  <p:embed/>
                </p:oleObj>
              </mc:Choice>
              <mc:Fallback>
                <p:oleObj name="Equation" r:id="rId38" imgW="203040" imgH="241200" progId="Equation.3">
                  <p:embed/>
                  <p:pic>
                    <p:nvPicPr>
                      <p:cNvPr id="22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2051" y="1901157"/>
                        <a:ext cx="178756" cy="1918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6895647"/>
              </p:ext>
            </p:extLst>
          </p:nvPr>
        </p:nvGraphicFramePr>
        <p:xfrm>
          <a:off x="2698590" y="1992802"/>
          <a:ext cx="179933" cy="182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6" name="Equation" r:id="rId40" imgW="203040" imgH="228600" progId="Equation.3">
                  <p:embed/>
                </p:oleObj>
              </mc:Choice>
              <mc:Fallback>
                <p:oleObj name="Equation" r:id="rId40" imgW="203040" imgH="228600" progId="Equation.3">
                  <p:embed/>
                  <p:pic>
                    <p:nvPicPr>
                      <p:cNvPr id="23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8590" y="1992802"/>
                        <a:ext cx="179933" cy="1822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4589147"/>
              </p:ext>
            </p:extLst>
          </p:nvPr>
        </p:nvGraphicFramePr>
        <p:xfrm>
          <a:off x="2668086" y="2311115"/>
          <a:ext cx="179933" cy="182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7" name="Equation" r:id="rId42" imgW="203040" imgH="228600" progId="Equation.3">
                  <p:embed/>
                </p:oleObj>
              </mc:Choice>
              <mc:Fallback>
                <p:oleObj name="Equation" r:id="rId42" imgW="203040" imgH="228600" progId="Equation.3">
                  <p:embed/>
                  <p:pic>
                    <p:nvPicPr>
                      <p:cNvPr id="26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8086" y="2311115"/>
                        <a:ext cx="179933" cy="1822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9880040"/>
              </p:ext>
            </p:extLst>
          </p:nvPr>
        </p:nvGraphicFramePr>
        <p:xfrm>
          <a:off x="2668086" y="3321083"/>
          <a:ext cx="179933" cy="182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8" name="Equation" r:id="rId44" imgW="203040" imgH="228600" progId="Equation.3">
                  <p:embed/>
                </p:oleObj>
              </mc:Choice>
              <mc:Fallback>
                <p:oleObj name="Equation" r:id="rId44" imgW="203040" imgH="228600" progId="Equation.3">
                  <p:embed/>
                  <p:pic>
                    <p:nvPicPr>
                      <p:cNvPr id="27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8086" y="3321083"/>
                        <a:ext cx="179933" cy="1822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8696581"/>
              </p:ext>
            </p:extLst>
          </p:nvPr>
        </p:nvGraphicFramePr>
        <p:xfrm>
          <a:off x="2655261" y="2989109"/>
          <a:ext cx="179933" cy="182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9" name="Equation" r:id="rId46" imgW="203040" imgH="228600" progId="Equation.3">
                  <p:embed/>
                </p:oleObj>
              </mc:Choice>
              <mc:Fallback>
                <p:oleObj name="Equation" r:id="rId46" imgW="203040" imgH="228600" progId="Equation.3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5261" y="2989109"/>
                        <a:ext cx="179933" cy="1822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8500706"/>
              </p:ext>
            </p:extLst>
          </p:nvPr>
        </p:nvGraphicFramePr>
        <p:xfrm>
          <a:off x="2881183" y="2851533"/>
          <a:ext cx="178756" cy="1918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0" name="Equation" r:id="rId48" imgW="203040" imgH="241200" progId="Equation.3">
                  <p:embed/>
                </p:oleObj>
              </mc:Choice>
              <mc:Fallback>
                <p:oleObj name="Equation" r:id="rId48" imgW="203040" imgH="241200" progId="Equation.3">
                  <p:embed/>
                  <p:pic>
                    <p:nvPicPr>
                      <p:cNvPr id="29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1183" y="2851533"/>
                        <a:ext cx="178756" cy="1918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5939538"/>
              </p:ext>
            </p:extLst>
          </p:nvPr>
        </p:nvGraphicFramePr>
        <p:xfrm>
          <a:off x="2649038" y="3862273"/>
          <a:ext cx="179933" cy="182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1" name="Equation" r:id="rId50" imgW="203112" imgH="228501" progId="Equation.3">
                  <p:embed/>
                </p:oleObj>
              </mc:Choice>
              <mc:Fallback>
                <p:oleObj name="Equation" r:id="rId50" imgW="203112" imgH="228501" progId="Equation.3">
                  <p:embed/>
                  <p:pic>
                    <p:nvPicPr>
                      <p:cNvPr id="31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9038" y="3862273"/>
                        <a:ext cx="179933" cy="1822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4" name="Object 2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4951777"/>
              </p:ext>
            </p:extLst>
          </p:nvPr>
        </p:nvGraphicFramePr>
        <p:xfrm>
          <a:off x="2721431" y="4209539"/>
          <a:ext cx="179933" cy="182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2" name="Equation" r:id="rId51" imgW="203112" imgH="228501" progId="Equation.3">
                  <p:embed/>
                </p:oleObj>
              </mc:Choice>
              <mc:Fallback>
                <p:oleObj name="Equation" r:id="rId51" imgW="203112" imgH="228501" progId="Equation.3">
                  <p:embed/>
                  <p:pic>
                    <p:nvPicPr>
                      <p:cNvPr id="224" name="Object 2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1431" y="4209539"/>
                        <a:ext cx="179933" cy="1822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" name="Object 2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2005883"/>
              </p:ext>
            </p:extLst>
          </p:nvPr>
        </p:nvGraphicFramePr>
        <p:xfrm>
          <a:off x="2668088" y="3642026"/>
          <a:ext cx="178756" cy="1918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3" name="Equation" r:id="rId52" imgW="203112" imgH="241195" progId="Equation.3">
                  <p:embed/>
                </p:oleObj>
              </mc:Choice>
              <mc:Fallback>
                <p:oleObj name="Equation" r:id="rId52" imgW="203112" imgH="241195" progId="Equation.3">
                  <p:embed/>
                  <p:pic>
                    <p:nvPicPr>
                      <p:cNvPr id="225" name="Object 2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8088" y="3642026"/>
                        <a:ext cx="178756" cy="1918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91189" y="6096645"/>
            <a:ext cx="669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err="1"/>
              <a:t>Faible</a:t>
            </a:r>
            <a:r>
              <a:rPr lang="en-US" sz="1800" b="1"/>
              <a:t> </a:t>
            </a:r>
            <a:r>
              <a:rPr lang="en-US" sz="1800" b="1" err="1"/>
              <a:t>nombre</a:t>
            </a:r>
            <a:r>
              <a:rPr lang="en-US" sz="1800" b="1"/>
              <a:t> de </a:t>
            </a:r>
            <a:r>
              <a:rPr lang="en-US" sz="1800" b="1" err="1"/>
              <a:t>paramètres</a:t>
            </a:r>
            <a:r>
              <a:rPr lang="en-US" sz="1800" b="1"/>
              <a:t> = on </a:t>
            </a:r>
            <a:r>
              <a:rPr lang="en-US" sz="1800" b="1" err="1"/>
              <a:t>peut</a:t>
            </a:r>
            <a:r>
              <a:rPr lang="en-US" sz="1800" b="1"/>
              <a:t> augmenter la </a:t>
            </a:r>
            <a:r>
              <a:rPr lang="en-US" sz="1800" b="1" err="1"/>
              <a:t>profondeur</a:t>
            </a:r>
            <a:r>
              <a:rPr lang="en-US" sz="1800" b="1"/>
              <a:t>!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585544" y="5700282"/>
            <a:ext cx="79557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>
                <a:latin typeface="+mj-lt"/>
              </a:rPr>
              <a:t>150-D </a:t>
            </a:r>
            <a:r>
              <a:rPr lang="en-US" sz="1500" err="1">
                <a:latin typeface="+mj-lt"/>
              </a:rPr>
              <a:t>en</a:t>
            </a:r>
            <a:r>
              <a:rPr lang="en-US" sz="1500">
                <a:latin typeface="+mj-lt"/>
              </a:rPr>
              <a:t> entrée avec 148 </a:t>
            </a:r>
            <a:r>
              <a:rPr lang="en-US" sz="1500" err="1">
                <a:latin typeface="+mj-lt"/>
              </a:rPr>
              <a:t>neurones</a:t>
            </a:r>
            <a:r>
              <a:rPr lang="en-US" sz="1500">
                <a:latin typeface="+mj-lt"/>
              </a:rPr>
              <a:t> </a:t>
            </a:r>
            <a:r>
              <a:rPr lang="en-US" sz="1500" err="1">
                <a:latin typeface="+mj-lt"/>
              </a:rPr>
              <a:t>dans</a:t>
            </a:r>
            <a:r>
              <a:rPr lang="en-US" sz="1500">
                <a:latin typeface="+mj-lt"/>
              </a:rPr>
              <a:t> la 1ère </a:t>
            </a:r>
            <a:r>
              <a:rPr lang="en-US" sz="1500" err="1">
                <a:latin typeface="+mj-lt"/>
              </a:rPr>
              <a:t>couche</a:t>
            </a:r>
            <a:r>
              <a:rPr lang="en-US" sz="1500">
                <a:latin typeface="+mj-lt"/>
              </a:rPr>
              <a:t> =&gt; </a:t>
            </a:r>
            <a:r>
              <a:rPr lang="en-US" sz="1500" b="1">
                <a:latin typeface="+mj-lt"/>
              </a:rPr>
              <a:t>3 </a:t>
            </a:r>
            <a:r>
              <a:rPr lang="en-US" sz="1500" b="1" err="1">
                <a:latin typeface="+mj-lt"/>
              </a:rPr>
              <a:t>paramètres</a:t>
            </a:r>
            <a:r>
              <a:rPr lang="en-US" sz="1500" b="1">
                <a:latin typeface="+mj-lt"/>
              </a:rPr>
              <a:t> </a:t>
            </a:r>
            <a:r>
              <a:rPr lang="en-US" sz="1500" b="1" err="1">
                <a:latin typeface="+mj-lt"/>
              </a:rPr>
              <a:t>dans</a:t>
            </a:r>
            <a:r>
              <a:rPr lang="en-US" sz="1500" b="1">
                <a:latin typeface="+mj-lt"/>
              </a:rPr>
              <a:t> la </a:t>
            </a:r>
            <a:r>
              <a:rPr lang="en-US" sz="1500" b="1" err="1">
                <a:latin typeface="+mj-lt"/>
              </a:rPr>
              <a:t>couche</a:t>
            </a:r>
            <a:r>
              <a:rPr lang="en-US" sz="1500" b="1">
                <a:latin typeface="+mj-lt"/>
              </a:rPr>
              <a:t> </a:t>
            </a:r>
            <a:r>
              <a:rPr lang="en-US" sz="1500" b="1" err="1">
                <a:latin typeface="+mj-lt"/>
              </a:rPr>
              <a:t>d’entrée</a:t>
            </a:r>
            <a:r>
              <a:rPr lang="en-US" sz="1500" b="1">
                <a:latin typeface="+mj-lt"/>
              </a:rPr>
              <a:t>!!</a:t>
            </a:r>
            <a:endParaRPr lang="en-CA" sz="1500" b="1">
              <a:latin typeface="+mj-lt"/>
            </a:endParaRPr>
          </a:p>
        </p:txBody>
      </p:sp>
      <p:sp>
        <p:nvSpPr>
          <p:cNvPr id="6" name="16-Point Star 5"/>
          <p:cNvSpPr/>
          <p:nvPr/>
        </p:nvSpPr>
        <p:spPr>
          <a:xfrm>
            <a:off x="6451624" y="1354895"/>
            <a:ext cx="2751909" cy="2465478"/>
          </a:xfrm>
          <a:prstGeom prst="star16">
            <a:avLst>
              <a:gd name="adj" fmla="val 44211"/>
            </a:avLst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/>
              <a:t>Convolution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144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509" y="2333897"/>
            <a:ext cx="7772400" cy="1143000"/>
          </a:xfrm>
        </p:spPr>
        <p:txBody>
          <a:bodyPr/>
          <a:lstStyle/>
          <a:p>
            <a:r>
              <a:rPr lang="fr-CA" sz="11500" i="1" err="1"/>
              <a:t>Pooling</a:t>
            </a:r>
            <a:endParaRPr lang="en-CA" sz="11500" i="1"/>
          </a:p>
        </p:txBody>
      </p:sp>
    </p:spTree>
    <p:extLst>
      <p:ext uri="{BB962C8B-B14F-4D97-AF65-F5344CB8AC3E}">
        <p14:creationId xmlns:p14="http://schemas.microsoft.com/office/powerpoint/2010/main" val="134003996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086" y="118219"/>
            <a:ext cx="4120844" cy="1143000"/>
          </a:xfrm>
        </p:spPr>
        <p:txBody>
          <a:bodyPr/>
          <a:lstStyle/>
          <a:p>
            <a:r>
              <a:rPr lang="fr-CA" sz="3600" dirty="0"/>
              <a:t>Champs "réceptif"</a:t>
            </a:r>
            <a:endParaRPr lang="fr-FR" dirty="0"/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9EC95937-D345-4416-AD76-FA13DC2CB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132" y="1368250"/>
            <a:ext cx="4792717" cy="365838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390798E-613D-42DF-B8ED-D0EC5D82AF28}"/>
              </a:ext>
            </a:extLst>
          </p:cNvPr>
          <p:cNvSpPr txBox="1"/>
          <p:nvPr/>
        </p:nvSpPr>
        <p:spPr>
          <a:xfrm>
            <a:off x="855280" y="6117021"/>
            <a:ext cx="8458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1000" dirty="0">
                <a:latin typeface="Times New Roman"/>
                <a:cs typeface="Times New Roman"/>
              </a:rPr>
              <a:t>https://www.researchgate.net/publication/316950618_Maritime_Semantic_Labeling_of_Optical_Remote_Sensing_Images_with_Multi-Scale_Fully_Convolutional_Network/figures?lo=1</a:t>
            </a:r>
            <a:endParaRPr lang="fr-FR" sz="100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3708432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be 7"/>
          <p:cNvSpPr/>
          <p:nvPr/>
        </p:nvSpPr>
        <p:spPr>
          <a:xfrm>
            <a:off x="2099202" y="1657492"/>
            <a:ext cx="774762" cy="2173815"/>
          </a:xfrm>
          <a:prstGeom prst="cube">
            <a:avLst>
              <a:gd name="adj" fmla="val 89620"/>
            </a:avLst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086" y="118219"/>
            <a:ext cx="8397240" cy="1143000"/>
          </a:xfrm>
        </p:spPr>
        <p:txBody>
          <a:bodyPr/>
          <a:lstStyle/>
          <a:p>
            <a:r>
              <a:rPr lang="fr-CA" sz="3600" dirty="0"/>
              <a:t>Réduction de la taille des cartes d’activation</a:t>
            </a:r>
            <a:endParaRPr lang="en-CA" sz="3600" dirty="0"/>
          </a:p>
        </p:txBody>
      </p:sp>
      <p:sp>
        <p:nvSpPr>
          <p:cNvPr id="7" name="Cube 6"/>
          <p:cNvSpPr/>
          <p:nvPr/>
        </p:nvSpPr>
        <p:spPr>
          <a:xfrm>
            <a:off x="1737148" y="1657492"/>
            <a:ext cx="1802752" cy="2173815"/>
          </a:xfrm>
          <a:prstGeom prst="cube">
            <a:avLst>
              <a:gd name="adj" fmla="val 38688"/>
            </a:avLst>
          </a:prstGeom>
          <a:solidFill>
            <a:srgbClr val="D6D6F5">
              <a:alpha val="40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/>
          </a:p>
        </p:txBody>
      </p:sp>
      <p:sp>
        <p:nvSpPr>
          <p:cNvPr id="9" name="TextBox 8"/>
          <p:cNvSpPr txBox="1"/>
          <p:nvPr/>
        </p:nvSpPr>
        <p:spPr>
          <a:xfrm>
            <a:off x="3513852" y="2319345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400" b="1" dirty="0"/>
              <a:t>128</a:t>
            </a:r>
            <a:endParaRPr lang="en-CA" sz="1400" b="1" dirty="0"/>
          </a:p>
        </p:txBody>
      </p:sp>
      <p:sp>
        <p:nvSpPr>
          <p:cNvPr id="10" name="TextBox 9"/>
          <p:cNvSpPr txBox="1"/>
          <p:nvPr/>
        </p:nvSpPr>
        <p:spPr>
          <a:xfrm rot="19025552">
            <a:off x="3191913" y="3330338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400" b="1" dirty="0"/>
              <a:t>128</a:t>
            </a:r>
            <a:endParaRPr lang="en-CA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842730" y="134971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400" b="1" dirty="0"/>
              <a:t>24</a:t>
            </a:r>
            <a:endParaRPr lang="en-CA" sz="1400" b="1" dirty="0"/>
          </a:p>
        </p:txBody>
      </p:sp>
      <p:sp>
        <p:nvSpPr>
          <p:cNvPr id="12" name="Cube 11"/>
          <p:cNvSpPr/>
          <p:nvPr/>
        </p:nvSpPr>
        <p:spPr>
          <a:xfrm>
            <a:off x="5937457" y="2268860"/>
            <a:ext cx="398730" cy="994324"/>
          </a:xfrm>
          <a:prstGeom prst="cube">
            <a:avLst>
              <a:gd name="adj" fmla="val 86747"/>
            </a:avLst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/>
          </a:p>
        </p:txBody>
      </p:sp>
      <p:sp>
        <p:nvSpPr>
          <p:cNvPr id="13" name="Cube 12"/>
          <p:cNvSpPr/>
          <p:nvPr/>
        </p:nvSpPr>
        <p:spPr>
          <a:xfrm>
            <a:off x="5577348" y="2268860"/>
            <a:ext cx="1532878" cy="994324"/>
          </a:xfrm>
          <a:prstGeom prst="cube">
            <a:avLst>
              <a:gd name="adj" fmla="val 38688"/>
            </a:avLst>
          </a:prstGeom>
          <a:solidFill>
            <a:srgbClr val="D6D6F5">
              <a:alpha val="40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/>
          </a:p>
        </p:txBody>
      </p:sp>
      <p:sp>
        <p:nvSpPr>
          <p:cNvPr id="14" name="TextBox 13"/>
          <p:cNvSpPr txBox="1"/>
          <p:nvPr/>
        </p:nvSpPr>
        <p:spPr>
          <a:xfrm>
            <a:off x="7045645" y="245824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400" b="1" dirty="0"/>
              <a:t>64</a:t>
            </a:r>
            <a:endParaRPr lang="en-CA" sz="1400" b="1" dirty="0"/>
          </a:p>
        </p:txBody>
      </p:sp>
      <p:sp>
        <p:nvSpPr>
          <p:cNvPr id="15" name="TextBox 14"/>
          <p:cNvSpPr txBox="1"/>
          <p:nvPr/>
        </p:nvSpPr>
        <p:spPr>
          <a:xfrm rot="19025552">
            <a:off x="6864173" y="294409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400" b="1" dirty="0"/>
              <a:t>64</a:t>
            </a:r>
            <a:endParaRPr lang="en-CA" sz="1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402156" y="196108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400" b="1" dirty="0"/>
              <a:t>24</a:t>
            </a:r>
            <a:endParaRPr lang="en-CA" sz="1400" b="1" dirty="0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7723914"/>
              </p:ext>
            </p:extLst>
          </p:nvPr>
        </p:nvGraphicFramePr>
        <p:xfrm>
          <a:off x="1491337" y="4344918"/>
          <a:ext cx="1587500" cy="161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69" r:id="rId3" imgW="1587240" imgH="1612440" progId="">
                  <p:embed/>
                </p:oleObj>
              </mc:Choice>
              <mc:Fallback>
                <p:oleObj r:id="rId3" imgW="1587240" imgH="1612440" progId="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91337" y="4344918"/>
                        <a:ext cx="1587500" cy="161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7383993"/>
              </p:ext>
            </p:extLst>
          </p:nvPr>
        </p:nvGraphicFramePr>
        <p:xfrm>
          <a:off x="5619301" y="4819763"/>
          <a:ext cx="824882" cy="8527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70" r:id="rId5" imgW="1587240" imgH="1612440" progId="">
                  <p:embed/>
                </p:oleObj>
              </mc:Choice>
              <mc:Fallback>
                <p:oleObj r:id="rId5" imgW="1587240" imgH="1612440" progId="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19301" y="4819763"/>
                        <a:ext cx="824882" cy="8527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037367" y="4938369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400" b="1" dirty="0"/>
              <a:t>128</a:t>
            </a:r>
            <a:endParaRPr lang="en-CA" sz="1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012554" y="5874541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400" b="1" dirty="0"/>
              <a:t>128</a:t>
            </a:r>
            <a:endParaRPr lang="en-CA" sz="1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780701" y="565004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400" b="1" dirty="0"/>
              <a:t>64</a:t>
            </a:r>
            <a:endParaRPr lang="en-CA" sz="1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5255099" y="509225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400" b="1" dirty="0"/>
              <a:t>64</a:t>
            </a:r>
            <a:endParaRPr lang="en-CA" sz="1400" b="1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084222" y="2857366"/>
            <a:ext cx="117079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241779" y="2845743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i="1" err="1"/>
              <a:t>pooling</a:t>
            </a:r>
            <a:endParaRPr lang="en-CA" sz="1600" i="1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676655" y="5237875"/>
            <a:ext cx="117079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834212" y="5226252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i="1" err="1"/>
              <a:t>pooling</a:t>
            </a:r>
            <a:endParaRPr lang="en-CA" sz="1600" i="1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6117648" y="3428548"/>
            <a:ext cx="39413" cy="9545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193416" y="3892731"/>
            <a:ext cx="0" cy="4247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808385" y="5049862"/>
            <a:ext cx="19351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600" dirty="0"/>
              <a:t>(Illustration pour une</a:t>
            </a:r>
          </a:p>
          <a:p>
            <a:pPr algn="ctr"/>
            <a:r>
              <a:rPr lang="fr-CA" sz="1600" dirty="0"/>
              <a:t>carte d’activation)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367261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8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0298"/>
            <a:ext cx="7772400" cy="1143000"/>
          </a:xfrm>
        </p:spPr>
        <p:txBody>
          <a:bodyPr/>
          <a:lstStyle/>
          <a:p>
            <a:pPr algn="l"/>
            <a:r>
              <a:rPr lang="fr-CA" i="1" dirty="0"/>
              <a:t>Max </a:t>
            </a:r>
            <a:r>
              <a:rPr lang="fr-CA" i="1" dirty="0" err="1"/>
              <a:t>pooling</a:t>
            </a:r>
            <a:endParaRPr lang="en-CA" i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671629"/>
              </p:ext>
            </p:extLst>
          </p:nvPr>
        </p:nvGraphicFramePr>
        <p:xfrm>
          <a:off x="478971" y="2123439"/>
          <a:ext cx="318733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417">
                  <a:extLst>
                    <a:ext uri="{9D8B030D-6E8A-4147-A177-3AD203B41FA5}">
                      <a16:colId xmlns:a16="http://schemas.microsoft.com/office/drawing/2014/main" val="2030142311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1548319699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2804625695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3501416529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2609225787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249544702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761549518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3167558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2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4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4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2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28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6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7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8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4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-3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-3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84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9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-9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8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-4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5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7A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5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7A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3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64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0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6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94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8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-8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9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-9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5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7A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5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7A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0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64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6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27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0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0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2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7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9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7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8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075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-1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-3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3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6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8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8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7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6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938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9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66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9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66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8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2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5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-1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-1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425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66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66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-2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8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3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7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4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-2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071009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635129"/>
              </p:ext>
            </p:extLst>
          </p:nvPr>
        </p:nvGraphicFramePr>
        <p:xfrm>
          <a:off x="6300652" y="2850967"/>
          <a:ext cx="1859280" cy="1511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2030142311"/>
                    </a:ext>
                  </a:extLst>
                </a:gridCol>
                <a:gridCol w="464820">
                  <a:extLst>
                    <a:ext uri="{9D8B030D-6E8A-4147-A177-3AD203B41FA5}">
                      <a16:colId xmlns:a16="http://schemas.microsoft.com/office/drawing/2014/main" val="2804625695"/>
                    </a:ext>
                  </a:extLst>
                </a:gridCol>
                <a:gridCol w="464820">
                  <a:extLst>
                    <a:ext uri="{9D8B030D-6E8A-4147-A177-3AD203B41FA5}">
                      <a16:colId xmlns:a16="http://schemas.microsoft.com/office/drawing/2014/main" val="2609225787"/>
                    </a:ext>
                  </a:extLst>
                </a:gridCol>
                <a:gridCol w="464820">
                  <a:extLst>
                    <a:ext uri="{9D8B030D-6E8A-4147-A177-3AD203B41FA5}">
                      <a16:colId xmlns:a16="http://schemas.microsoft.com/office/drawing/2014/main" val="3167558430"/>
                    </a:ext>
                  </a:extLst>
                </a:gridCol>
              </a:tblGrid>
              <a:tr h="377916">
                <a:tc>
                  <a:txBody>
                    <a:bodyPr/>
                    <a:lstStyle/>
                    <a:p>
                      <a:r>
                        <a:rPr lang="fr-CA" dirty="0"/>
                        <a:t>7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8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6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284241"/>
                  </a:ext>
                </a:extLst>
              </a:tr>
              <a:tr h="377916">
                <a:tc>
                  <a:txBody>
                    <a:bodyPr/>
                    <a:lstStyle/>
                    <a:p>
                      <a:r>
                        <a:rPr lang="fr-CA" dirty="0"/>
                        <a:t>9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9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5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7A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3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6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94201"/>
                  </a:ext>
                </a:extLst>
              </a:tr>
              <a:tr h="377916">
                <a:tc>
                  <a:txBody>
                    <a:bodyPr/>
                    <a:lstStyle/>
                    <a:p>
                      <a:r>
                        <a:rPr lang="fr-CA" dirty="0"/>
                        <a:t>0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6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9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8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938622"/>
                  </a:ext>
                </a:extLst>
              </a:tr>
              <a:tr h="377916">
                <a:tc>
                  <a:txBody>
                    <a:bodyPr/>
                    <a:lstStyle/>
                    <a:p>
                      <a:r>
                        <a:rPr lang="fr-CA" dirty="0"/>
                        <a:t>9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66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8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7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4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071009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3796937" y="3606799"/>
            <a:ext cx="222068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949336" y="3787754"/>
            <a:ext cx="1943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i="1" dirty="0"/>
              <a:t>Max pool </a:t>
            </a:r>
            <a:r>
              <a:rPr lang="fr-CA" sz="1800" dirty="0"/>
              <a:t>par filtre</a:t>
            </a:r>
          </a:p>
          <a:p>
            <a:r>
              <a:rPr lang="fr-CA" sz="1800" dirty="0"/>
              <a:t>2x2 avec stride =2 </a:t>
            </a:r>
          </a:p>
        </p:txBody>
      </p:sp>
    </p:spTree>
    <p:extLst>
      <p:ext uri="{BB962C8B-B14F-4D97-AF65-F5344CB8AC3E}">
        <p14:creationId xmlns:p14="http://schemas.microsoft.com/office/powerpoint/2010/main" val="346527441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0298"/>
            <a:ext cx="7772400" cy="1143000"/>
          </a:xfrm>
        </p:spPr>
        <p:txBody>
          <a:bodyPr/>
          <a:lstStyle/>
          <a:p>
            <a:pPr algn="l"/>
            <a:r>
              <a:rPr lang="fr-CA" i="1" dirty="0" err="1"/>
              <a:t>Mean</a:t>
            </a:r>
            <a:r>
              <a:rPr lang="fr-CA" i="1" dirty="0"/>
              <a:t> </a:t>
            </a:r>
            <a:r>
              <a:rPr lang="fr-CA" i="1" dirty="0" err="1"/>
              <a:t>pooling</a:t>
            </a:r>
            <a:endParaRPr lang="en-CA" i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482991"/>
              </p:ext>
            </p:extLst>
          </p:nvPr>
        </p:nvGraphicFramePr>
        <p:xfrm>
          <a:off x="478971" y="2123439"/>
          <a:ext cx="318733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417">
                  <a:extLst>
                    <a:ext uri="{9D8B030D-6E8A-4147-A177-3AD203B41FA5}">
                      <a16:colId xmlns:a16="http://schemas.microsoft.com/office/drawing/2014/main" val="2030142311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1548319699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2804625695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3501416529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2609225787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249544702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761549518"/>
                    </a:ext>
                  </a:extLst>
                </a:gridCol>
                <a:gridCol w="398417">
                  <a:extLst>
                    <a:ext uri="{9D8B030D-6E8A-4147-A177-3AD203B41FA5}">
                      <a16:colId xmlns:a16="http://schemas.microsoft.com/office/drawing/2014/main" val="3167558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2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4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4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2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28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6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7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8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4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-3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-3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84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9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-9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8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-4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5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7A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5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7A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3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64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0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6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94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8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-8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9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-9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5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7A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5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7A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0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64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6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327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0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0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2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7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9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7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8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075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-1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-3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3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6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8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8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7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6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938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9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66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9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66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8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2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5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-1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-1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425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66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66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-2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8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3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7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4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-2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071009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195915"/>
              </p:ext>
            </p:extLst>
          </p:nvPr>
        </p:nvGraphicFramePr>
        <p:xfrm>
          <a:off x="6300652" y="2850967"/>
          <a:ext cx="1859280" cy="1511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2030142311"/>
                    </a:ext>
                  </a:extLst>
                </a:gridCol>
                <a:gridCol w="464820">
                  <a:extLst>
                    <a:ext uri="{9D8B030D-6E8A-4147-A177-3AD203B41FA5}">
                      <a16:colId xmlns:a16="http://schemas.microsoft.com/office/drawing/2014/main" val="2804625695"/>
                    </a:ext>
                  </a:extLst>
                </a:gridCol>
                <a:gridCol w="464820">
                  <a:extLst>
                    <a:ext uri="{9D8B030D-6E8A-4147-A177-3AD203B41FA5}">
                      <a16:colId xmlns:a16="http://schemas.microsoft.com/office/drawing/2014/main" val="2609225787"/>
                    </a:ext>
                  </a:extLst>
                </a:gridCol>
                <a:gridCol w="464820">
                  <a:extLst>
                    <a:ext uri="{9D8B030D-6E8A-4147-A177-3AD203B41FA5}">
                      <a16:colId xmlns:a16="http://schemas.microsoft.com/office/drawing/2014/main" val="3167558430"/>
                    </a:ext>
                  </a:extLst>
                </a:gridCol>
              </a:tblGrid>
              <a:tr h="377916">
                <a:tc>
                  <a:txBody>
                    <a:bodyPr/>
                    <a:lstStyle/>
                    <a:p>
                      <a:r>
                        <a:rPr lang="fr-CA" dirty="0"/>
                        <a:t>4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5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4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284241"/>
                  </a:ext>
                </a:extLst>
              </a:tr>
              <a:tr h="377916">
                <a:tc>
                  <a:txBody>
                    <a:bodyPr/>
                    <a:lstStyle/>
                    <a:p>
                      <a:r>
                        <a:rPr lang="fr-CA" dirty="0"/>
                        <a:t>0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5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7A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6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94201"/>
                  </a:ext>
                </a:extLst>
              </a:tr>
              <a:tr h="377916">
                <a:tc>
                  <a:txBody>
                    <a:bodyPr/>
                    <a:lstStyle/>
                    <a:p>
                      <a:r>
                        <a:rPr lang="fr-CA" dirty="0"/>
                        <a:t>-1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8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8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7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938622"/>
                  </a:ext>
                </a:extLst>
              </a:tr>
              <a:tr h="377916">
                <a:tc>
                  <a:txBody>
                    <a:bodyPr/>
                    <a:lstStyle/>
                    <a:p>
                      <a:r>
                        <a:rPr lang="fr-CA" dirty="0"/>
                        <a:t>5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66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4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4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1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071009"/>
                  </a:ext>
                </a:extLst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3796937" y="3606799"/>
            <a:ext cx="222068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49336" y="3787754"/>
            <a:ext cx="1943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/>
              <a:t>Moyenne par filtre</a:t>
            </a:r>
          </a:p>
          <a:p>
            <a:r>
              <a:rPr lang="fr-CA" sz="1800" dirty="0"/>
              <a:t>2x2 avec stride =2 </a:t>
            </a:r>
          </a:p>
        </p:txBody>
      </p:sp>
    </p:spTree>
    <p:extLst>
      <p:ext uri="{BB962C8B-B14F-4D97-AF65-F5344CB8AC3E}">
        <p14:creationId xmlns:p14="http://schemas.microsoft.com/office/powerpoint/2010/main" val="82551813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685800" y="200298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fr-CA" i="1" kern="0" dirty="0"/>
              <a:t>Global </a:t>
            </a:r>
            <a:r>
              <a:rPr lang="fr-CA" i="1" kern="0" dirty="0" err="1"/>
              <a:t>pooling</a:t>
            </a:r>
            <a:endParaRPr lang="en-CA" i="1" kern="0" dirty="0"/>
          </a:p>
        </p:txBody>
      </p:sp>
      <p:sp>
        <p:nvSpPr>
          <p:cNvPr id="5" name="Cube 4"/>
          <p:cNvSpPr/>
          <p:nvPr/>
        </p:nvSpPr>
        <p:spPr>
          <a:xfrm>
            <a:off x="1842757" y="3123547"/>
            <a:ext cx="1032147" cy="2932770"/>
          </a:xfrm>
          <a:prstGeom prst="cube">
            <a:avLst>
              <a:gd name="adj" fmla="val 90751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Cube 5"/>
          <p:cNvSpPr/>
          <p:nvPr/>
        </p:nvSpPr>
        <p:spPr>
          <a:xfrm>
            <a:off x="1935435" y="3123547"/>
            <a:ext cx="1032147" cy="2932770"/>
          </a:xfrm>
          <a:prstGeom prst="cube">
            <a:avLst>
              <a:gd name="adj" fmla="val 90751"/>
            </a:avLst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Cube 6"/>
          <p:cNvSpPr/>
          <p:nvPr/>
        </p:nvSpPr>
        <p:spPr>
          <a:xfrm>
            <a:off x="2028113" y="3123547"/>
            <a:ext cx="1032147" cy="2932770"/>
          </a:xfrm>
          <a:prstGeom prst="cube">
            <a:avLst>
              <a:gd name="adj" fmla="val 90751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Cube 7"/>
          <p:cNvSpPr/>
          <p:nvPr/>
        </p:nvSpPr>
        <p:spPr>
          <a:xfrm>
            <a:off x="2119675" y="3123547"/>
            <a:ext cx="1032147" cy="2932770"/>
          </a:xfrm>
          <a:prstGeom prst="cube">
            <a:avLst>
              <a:gd name="adj" fmla="val 90751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Cube 8"/>
          <p:cNvSpPr/>
          <p:nvPr/>
        </p:nvSpPr>
        <p:spPr>
          <a:xfrm>
            <a:off x="2215643" y="3123547"/>
            <a:ext cx="1032147" cy="2932770"/>
          </a:xfrm>
          <a:prstGeom prst="cube">
            <a:avLst>
              <a:gd name="adj" fmla="val 90751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398418" y="1343298"/>
            <a:ext cx="85667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i="1" dirty="0"/>
              <a:t>Max</a:t>
            </a:r>
            <a:r>
              <a:rPr lang="fr-CA" dirty="0"/>
              <a:t> ou </a:t>
            </a:r>
            <a:r>
              <a:rPr lang="fr-CA" i="1" dirty="0" err="1"/>
              <a:t>Mean</a:t>
            </a:r>
            <a:r>
              <a:rPr lang="fr-CA" i="1" dirty="0"/>
              <a:t> </a:t>
            </a:r>
            <a:r>
              <a:rPr lang="fr-CA" i="1" dirty="0" err="1"/>
              <a:t>pooling</a:t>
            </a:r>
            <a:r>
              <a:rPr lang="fr-CA" i="1" dirty="0"/>
              <a:t> </a:t>
            </a:r>
            <a:r>
              <a:rPr lang="fr-CA" dirty="0"/>
              <a:t>« </a:t>
            </a:r>
            <a:r>
              <a:rPr lang="fr-CA" i="1" dirty="0" err="1"/>
              <a:t>valid</a:t>
            </a:r>
            <a:r>
              <a:rPr lang="fr-CA" dirty="0"/>
              <a:t> » avec un filtre de la taille des canaux</a:t>
            </a:r>
          </a:p>
          <a:p>
            <a:endParaRPr lang="fr-CA"/>
          </a:p>
          <a:p>
            <a:r>
              <a:rPr lang="fr-CA" b="1" dirty="0">
                <a:solidFill>
                  <a:srgbClr val="FF0000"/>
                </a:solidFill>
              </a:rPr>
              <a:t>Résultat</a:t>
            </a:r>
            <a:r>
              <a:rPr lang="fr-CA" dirty="0"/>
              <a:t> : un </a:t>
            </a:r>
            <a:r>
              <a:rPr lang="fr-CA" b="1" dirty="0">
                <a:solidFill>
                  <a:srgbClr val="FF0000"/>
                </a:solidFill>
              </a:rPr>
              <a:t>vecteur</a:t>
            </a:r>
            <a:r>
              <a:rPr lang="fr-CA" dirty="0"/>
              <a:t> de la taille du nombre de canaux</a:t>
            </a:r>
            <a:endParaRPr lang="en-CA" dirty="0"/>
          </a:p>
        </p:txBody>
      </p:sp>
      <p:sp>
        <p:nvSpPr>
          <p:cNvPr id="11" name="Cube 10"/>
          <p:cNvSpPr/>
          <p:nvPr/>
        </p:nvSpPr>
        <p:spPr>
          <a:xfrm>
            <a:off x="2305720" y="3123547"/>
            <a:ext cx="1032147" cy="2932770"/>
          </a:xfrm>
          <a:prstGeom prst="cube">
            <a:avLst>
              <a:gd name="adj" fmla="val 90751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Cube 11"/>
          <p:cNvSpPr/>
          <p:nvPr/>
        </p:nvSpPr>
        <p:spPr>
          <a:xfrm>
            <a:off x="2405038" y="3123547"/>
            <a:ext cx="1032147" cy="2932770"/>
          </a:xfrm>
          <a:prstGeom prst="cube">
            <a:avLst>
              <a:gd name="adj" fmla="val 90751"/>
            </a:avLst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Cube 12"/>
          <p:cNvSpPr/>
          <p:nvPr/>
        </p:nvSpPr>
        <p:spPr>
          <a:xfrm>
            <a:off x="2491138" y="3123547"/>
            <a:ext cx="1032147" cy="2932770"/>
          </a:xfrm>
          <a:prstGeom prst="cube">
            <a:avLst>
              <a:gd name="adj" fmla="val 90751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3471157" y="3802741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/>
              <a:t>100</a:t>
            </a:r>
            <a:endParaRPr lang="en-CA" sz="1800" dirty="0"/>
          </a:p>
        </p:txBody>
      </p:sp>
      <p:sp>
        <p:nvSpPr>
          <p:cNvPr id="15" name="Rectangle 14"/>
          <p:cNvSpPr/>
          <p:nvPr/>
        </p:nvSpPr>
        <p:spPr>
          <a:xfrm rot="18816523">
            <a:off x="2941023" y="5552071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/>
              <a:t>100</a:t>
            </a:r>
            <a:endParaRPr lang="en-CA" sz="1800" dirty="0"/>
          </a:p>
        </p:txBody>
      </p:sp>
      <p:sp>
        <p:nvSpPr>
          <p:cNvPr id="16" name="Rectangle 15"/>
          <p:cNvSpPr/>
          <p:nvPr/>
        </p:nvSpPr>
        <p:spPr>
          <a:xfrm>
            <a:off x="2070984" y="6056317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/>
              <a:t>8</a:t>
            </a:r>
            <a:endParaRPr lang="en-CA" sz="1800" dirty="0"/>
          </a:p>
        </p:txBody>
      </p:sp>
      <p:cxnSp>
        <p:nvCxnSpPr>
          <p:cNvPr id="18" name="Straight Arrow Connector 17"/>
          <p:cNvCxnSpPr>
            <a:endCxn id="26" idx="2"/>
          </p:cNvCxnSpPr>
          <p:nvPr/>
        </p:nvCxnSpPr>
        <p:spPr>
          <a:xfrm flipV="1">
            <a:off x="3151822" y="4458182"/>
            <a:ext cx="3320220" cy="557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6472042" y="4354312"/>
            <a:ext cx="684275" cy="159631"/>
            <a:chOff x="5693497" y="5669747"/>
            <a:chExt cx="684275" cy="159631"/>
          </a:xfrm>
        </p:grpSpPr>
        <p:sp>
          <p:nvSpPr>
            <p:cNvPr id="26" name="Cube 25"/>
            <p:cNvSpPr/>
            <p:nvPr/>
          </p:nvSpPr>
          <p:spPr>
            <a:xfrm>
              <a:off x="5693497" y="5669755"/>
              <a:ext cx="128659" cy="159623"/>
            </a:xfrm>
            <a:prstGeom prst="cube">
              <a:avLst>
                <a:gd name="adj" fmla="val 37386"/>
              </a:avLst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Cube 27"/>
            <p:cNvSpPr/>
            <p:nvPr/>
          </p:nvSpPr>
          <p:spPr>
            <a:xfrm>
              <a:off x="5773297" y="5669754"/>
              <a:ext cx="128659" cy="159623"/>
            </a:xfrm>
            <a:prstGeom prst="cube">
              <a:avLst>
                <a:gd name="adj" fmla="val 37386"/>
              </a:avLst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Cube 28"/>
            <p:cNvSpPr/>
            <p:nvPr/>
          </p:nvSpPr>
          <p:spPr>
            <a:xfrm>
              <a:off x="5847903" y="5669752"/>
              <a:ext cx="128659" cy="159623"/>
            </a:xfrm>
            <a:prstGeom prst="cube">
              <a:avLst>
                <a:gd name="adj" fmla="val 37386"/>
              </a:avLst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Cube 29"/>
            <p:cNvSpPr/>
            <p:nvPr/>
          </p:nvSpPr>
          <p:spPr>
            <a:xfrm>
              <a:off x="5927703" y="5669751"/>
              <a:ext cx="128659" cy="159623"/>
            </a:xfrm>
            <a:prstGeom prst="cube">
              <a:avLst>
                <a:gd name="adj" fmla="val 37386"/>
              </a:avLst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Cube 30"/>
            <p:cNvSpPr/>
            <p:nvPr/>
          </p:nvSpPr>
          <p:spPr>
            <a:xfrm>
              <a:off x="6014907" y="5669751"/>
              <a:ext cx="128659" cy="159623"/>
            </a:xfrm>
            <a:prstGeom prst="cube">
              <a:avLst>
                <a:gd name="adj" fmla="val 37386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Cube 31"/>
            <p:cNvSpPr/>
            <p:nvPr/>
          </p:nvSpPr>
          <p:spPr>
            <a:xfrm>
              <a:off x="6094707" y="5669750"/>
              <a:ext cx="128659" cy="159623"/>
            </a:xfrm>
            <a:prstGeom prst="cube">
              <a:avLst>
                <a:gd name="adj" fmla="val 37386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Cube 32"/>
            <p:cNvSpPr/>
            <p:nvPr/>
          </p:nvSpPr>
          <p:spPr>
            <a:xfrm>
              <a:off x="6169313" y="5669748"/>
              <a:ext cx="128659" cy="159623"/>
            </a:xfrm>
            <a:prstGeom prst="cube">
              <a:avLst>
                <a:gd name="adj" fmla="val 37386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Cube 33"/>
            <p:cNvSpPr/>
            <p:nvPr/>
          </p:nvSpPr>
          <p:spPr>
            <a:xfrm>
              <a:off x="6249113" y="5669747"/>
              <a:ext cx="128659" cy="159623"/>
            </a:xfrm>
            <a:prstGeom prst="cube">
              <a:avLst>
                <a:gd name="adj" fmla="val 37386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7" name="Rectangle 36"/>
          <p:cNvSpPr/>
          <p:nvPr/>
        </p:nvSpPr>
        <p:spPr>
          <a:xfrm>
            <a:off x="4003486" y="4619471"/>
            <a:ext cx="20377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i="1" dirty="0"/>
              <a:t>Global </a:t>
            </a:r>
            <a:r>
              <a:rPr lang="fr-CA" i="1" dirty="0" err="1"/>
              <a:t>pooling</a:t>
            </a:r>
            <a:endParaRPr lang="fr-CA" i="1"/>
          </a:p>
          <a:p>
            <a:pPr algn="ctr"/>
            <a:r>
              <a:rPr lang="fr-CA" sz="1600" dirty="0"/>
              <a:t>(</a:t>
            </a:r>
            <a:r>
              <a:rPr lang="fr-CA" sz="1600" i="1" dirty="0"/>
              <a:t>max </a:t>
            </a:r>
            <a:r>
              <a:rPr lang="fr-CA" sz="1600" dirty="0"/>
              <a:t>ou </a:t>
            </a:r>
            <a:r>
              <a:rPr lang="fr-CA" sz="1600" i="1" dirty="0" err="1"/>
              <a:t>mean</a:t>
            </a:r>
            <a:r>
              <a:rPr lang="fr-CA" sz="1600" dirty="0"/>
              <a:t>)</a:t>
            </a:r>
            <a:endParaRPr lang="en-CA" sz="1600" dirty="0"/>
          </a:p>
        </p:txBody>
      </p:sp>
      <p:sp>
        <p:nvSpPr>
          <p:cNvPr id="38" name="Rectangle 37"/>
          <p:cNvSpPr/>
          <p:nvPr/>
        </p:nvSpPr>
        <p:spPr>
          <a:xfrm>
            <a:off x="7065267" y="4114896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/>
              <a:t>1</a:t>
            </a:r>
          </a:p>
        </p:txBody>
      </p:sp>
      <p:sp>
        <p:nvSpPr>
          <p:cNvPr id="39" name="Rectangle 38"/>
          <p:cNvSpPr/>
          <p:nvPr/>
        </p:nvSpPr>
        <p:spPr>
          <a:xfrm rot="18816523">
            <a:off x="7096473" y="4405265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/>
              <a:t>1</a:t>
            </a:r>
            <a:endParaRPr lang="en-CA" sz="1800" dirty="0"/>
          </a:p>
        </p:txBody>
      </p:sp>
      <p:sp>
        <p:nvSpPr>
          <p:cNvPr id="40" name="Rectangle 39"/>
          <p:cNvSpPr/>
          <p:nvPr/>
        </p:nvSpPr>
        <p:spPr>
          <a:xfrm>
            <a:off x="6654967" y="4589931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/>
              <a:t>8</a:t>
            </a: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204298779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0" y="1584960"/>
            <a:ext cx="9118740" cy="43997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50034" y="5984758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/>
              <a:t>Crédit : cs231 Stanford</a:t>
            </a:r>
            <a:endParaRPr lang="en-CA" sz="12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5800" y="200298"/>
            <a:ext cx="7772400" cy="1143000"/>
          </a:xfrm>
        </p:spPr>
        <p:txBody>
          <a:bodyPr/>
          <a:lstStyle/>
          <a:p>
            <a:pPr algn="l"/>
            <a:r>
              <a:rPr lang="fr-CA" dirty="0"/>
              <a:t>Illustration d’un CNN complet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5973313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17074"/>
            <a:ext cx="9144000" cy="1143000"/>
          </a:xfrm>
        </p:spPr>
        <p:txBody>
          <a:bodyPr/>
          <a:lstStyle/>
          <a:p>
            <a:br>
              <a:rPr lang="fr-CA"/>
            </a:br>
            <a:r>
              <a:rPr lang="fr-CA" b="1" dirty="0">
                <a:solidFill>
                  <a:srgbClr val="FF0000"/>
                </a:solidFill>
              </a:rPr>
              <a:t>Multiplication matricielle parcimonieuse</a:t>
            </a:r>
            <a:endParaRPr lang="en-CA" sz="11500" b="1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5868" y="5613793"/>
            <a:ext cx="88522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/>
              <a:t>https://towardsdatascience.com/a-comprehensive-introduction-to-different-types-of-convolutions-in-deep-learning-669281e58215</a:t>
            </a:r>
          </a:p>
        </p:txBody>
      </p:sp>
    </p:spTree>
    <p:extLst>
      <p:ext uri="{BB962C8B-B14F-4D97-AF65-F5344CB8AC3E}">
        <p14:creationId xmlns:p14="http://schemas.microsoft.com/office/powerpoint/2010/main" val="425516660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" y="130629"/>
            <a:ext cx="8641080" cy="1143000"/>
          </a:xfrm>
        </p:spPr>
        <p:txBody>
          <a:bodyPr/>
          <a:lstStyle/>
          <a:p>
            <a:pPr algn="l"/>
            <a:r>
              <a:rPr lang="fr-CA" sz="3600" dirty="0"/>
              <a:t>Il est </a:t>
            </a:r>
            <a:r>
              <a:rPr lang="fr-CA" sz="3600" b="1" dirty="0">
                <a:solidFill>
                  <a:srgbClr val="FF0000"/>
                </a:solidFill>
              </a:rPr>
              <a:t>plus rapide </a:t>
            </a:r>
            <a:r>
              <a:rPr lang="fr-CA" sz="3600" dirty="0"/>
              <a:t>de multiplier des matrices que de les convoluer.</a:t>
            </a:r>
            <a:endParaRPr lang="en-CA" sz="36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180801"/>
              </p:ext>
            </p:extLst>
          </p:nvPr>
        </p:nvGraphicFramePr>
        <p:xfrm>
          <a:off x="1158241" y="2328871"/>
          <a:ext cx="2542904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X9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379245"/>
              </p:ext>
            </p:extLst>
          </p:nvPr>
        </p:nvGraphicFramePr>
        <p:xfrm>
          <a:off x="4184470" y="2328871"/>
          <a:ext cx="1907178" cy="151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16828" y="1323033"/>
            <a:ext cx="7545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/>
              <a:t>Ex.: convolution « </a:t>
            </a:r>
            <a:r>
              <a:rPr lang="fr-CA" sz="1800" i="1" dirty="0" err="1"/>
              <a:t>valid</a:t>
            </a:r>
            <a:r>
              <a:rPr lang="fr-CA" sz="1800" dirty="0"/>
              <a:t> », un canal d’entrée et une carte d’activation, filtre 3x3</a:t>
            </a:r>
            <a:endParaRPr lang="en-CA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927850"/>
              </p:ext>
            </p:extLst>
          </p:nvPr>
        </p:nvGraphicFramePr>
        <p:xfrm>
          <a:off x="6814458" y="2328871"/>
          <a:ext cx="1271452" cy="1008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Y1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Y2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Y3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Y4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3773530" y="2920035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*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6164034" y="2854323"/>
            <a:ext cx="357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=</a:t>
            </a:r>
            <a:endParaRPr lang="en-CA" dirty="0"/>
          </a:p>
        </p:txBody>
      </p:sp>
      <p:sp>
        <p:nvSpPr>
          <p:cNvPr id="10" name="TextBox 9"/>
          <p:cNvSpPr txBox="1"/>
          <p:nvPr/>
        </p:nvSpPr>
        <p:spPr>
          <a:xfrm>
            <a:off x="1066819" y="1741769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Entrée</a:t>
            </a:r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4184470" y="1770799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Filtre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2135440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" y="130629"/>
            <a:ext cx="8641080" cy="1143000"/>
          </a:xfrm>
        </p:spPr>
        <p:txBody>
          <a:bodyPr/>
          <a:lstStyle/>
          <a:p>
            <a:pPr algn="l"/>
            <a:r>
              <a:rPr lang="fr-CA" sz="3600" dirty="0"/>
              <a:t>Il est </a:t>
            </a:r>
            <a:r>
              <a:rPr lang="fr-CA" sz="3600" b="1" dirty="0">
                <a:solidFill>
                  <a:srgbClr val="FF0000"/>
                </a:solidFill>
              </a:rPr>
              <a:t>plus rapide </a:t>
            </a:r>
            <a:r>
              <a:rPr lang="fr-CA" sz="3600" dirty="0"/>
              <a:t>de multiplier des matrices que de les convoluer.</a:t>
            </a:r>
            <a:endParaRPr lang="en-CA" sz="36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932158"/>
              </p:ext>
            </p:extLst>
          </p:nvPr>
        </p:nvGraphicFramePr>
        <p:xfrm>
          <a:off x="1201784" y="2328871"/>
          <a:ext cx="2542904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X9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190185"/>
              </p:ext>
            </p:extLst>
          </p:nvPr>
        </p:nvGraphicFramePr>
        <p:xfrm>
          <a:off x="4228013" y="2328871"/>
          <a:ext cx="1907178" cy="151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16828" y="1323033"/>
            <a:ext cx="7545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/>
              <a:t>Ex.: convolution « </a:t>
            </a:r>
            <a:r>
              <a:rPr lang="fr-CA" sz="1800" i="1" dirty="0" err="1"/>
              <a:t>valid</a:t>
            </a:r>
            <a:r>
              <a:rPr lang="fr-CA" sz="1800" dirty="0"/>
              <a:t> », un canal d’entrée et une carte d’activation, filtre 3x3</a:t>
            </a:r>
            <a:endParaRPr lang="en-CA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084490"/>
              </p:ext>
            </p:extLst>
          </p:nvPr>
        </p:nvGraphicFramePr>
        <p:xfrm>
          <a:off x="6858001" y="2328871"/>
          <a:ext cx="1271452" cy="1008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Y0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Y1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Y2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Y3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3817073" y="2920035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*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6207577" y="2854323"/>
            <a:ext cx="357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=</a:t>
            </a:r>
            <a:endParaRPr lang="en-CA" dirty="0"/>
          </a:p>
        </p:txBody>
      </p:sp>
      <p:sp>
        <p:nvSpPr>
          <p:cNvPr id="10" name="TextBox 9"/>
          <p:cNvSpPr txBox="1"/>
          <p:nvPr/>
        </p:nvSpPr>
        <p:spPr>
          <a:xfrm>
            <a:off x="1110362" y="1741769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Entrée</a:t>
            </a:r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4228013" y="1770799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Filtre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0" y="4662209"/>
            <a:ext cx="9332683" cy="1785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/>
              <a:t>On peut </a:t>
            </a:r>
            <a:r>
              <a:rPr lang="fr-CA" sz="1800" b="1" dirty="0">
                <a:solidFill>
                  <a:srgbClr val="FF0000"/>
                </a:solidFill>
              </a:rPr>
              <a:t>remplacer </a:t>
            </a:r>
            <a:r>
              <a:rPr lang="fr-CA" sz="1800" dirty="0"/>
              <a:t>une</a:t>
            </a:r>
            <a:r>
              <a:rPr lang="fr-CA" sz="1800" b="1" dirty="0">
                <a:solidFill>
                  <a:srgbClr val="FF0000"/>
                </a:solidFill>
              </a:rPr>
              <a:t> convolution </a:t>
            </a:r>
            <a:r>
              <a:rPr lang="fr-CA" sz="1800" dirty="0"/>
              <a:t>par une </a:t>
            </a:r>
            <a:r>
              <a:rPr lang="fr-CA" sz="1800" b="1" dirty="0">
                <a:solidFill>
                  <a:srgbClr val="FF0000"/>
                </a:solidFill>
              </a:rPr>
              <a:t>multiplication matrice-matrice </a:t>
            </a:r>
            <a:r>
              <a:rPr lang="fr-CA" sz="1800" dirty="0"/>
              <a:t>ou</a:t>
            </a:r>
            <a:r>
              <a:rPr lang="fr-CA" sz="1800" b="1" dirty="0">
                <a:solidFill>
                  <a:srgbClr val="FF0000"/>
                </a:solidFill>
              </a:rPr>
              <a:t> matrice-vecteur</a:t>
            </a:r>
          </a:p>
          <a:p>
            <a:r>
              <a:rPr lang="fr-CA" sz="1800" dirty="0"/>
              <a:t>De façons :</a:t>
            </a:r>
          </a:p>
          <a:p>
            <a:endParaRPr lang="fr-CA" sz="1800"/>
          </a:p>
          <a:p>
            <a:r>
              <a:rPr lang="fr-CA" sz="2800" dirty="0"/>
              <a:t>1- en </a:t>
            </a:r>
            <a:r>
              <a:rPr lang="fr-CA" sz="2800" b="1" u="sng" dirty="0">
                <a:solidFill>
                  <a:srgbClr val="FF0000"/>
                </a:solidFill>
              </a:rPr>
              <a:t>linéarisant</a:t>
            </a:r>
            <a:r>
              <a:rPr lang="fr-CA" sz="2800" dirty="0"/>
              <a:t> l’entrée et en « </a:t>
            </a:r>
            <a:r>
              <a:rPr lang="fr-CA" sz="2800" b="1" u="sng" dirty="0">
                <a:solidFill>
                  <a:srgbClr val="FF0000"/>
                </a:solidFill>
              </a:rPr>
              <a:t>matriçant</a:t>
            </a:r>
            <a:r>
              <a:rPr lang="fr-CA" sz="2800" dirty="0"/>
              <a:t> » le filtre</a:t>
            </a:r>
          </a:p>
          <a:p>
            <a:r>
              <a:rPr lang="fr-CA" sz="2800" dirty="0"/>
              <a:t>2- en </a:t>
            </a:r>
            <a:r>
              <a:rPr lang="fr-CA" sz="2800" b="1" u="sng" dirty="0">
                <a:solidFill>
                  <a:srgbClr val="FF0000"/>
                </a:solidFill>
              </a:rPr>
              <a:t>linéarisant</a:t>
            </a:r>
            <a:r>
              <a:rPr lang="fr-CA" sz="2800" dirty="0"/>
              <a:t> le filtre et en « </a:t>
            </a:r>
            <a:r>
              <a:rPr lang="fr-CA" sz="2800" b="1" u="sng" dirty="0">
                <a:solidFill>
                  <a:srgbClr val="FF0000"/>
                </a:solidFill>
              </a:rPr>
              <a:t>matriçant</a:t>
            </a:r>
            <a:r>
              <a:rPr lang="fr-CA" sz="2800" dirty="0"/>
              <a:t> » l’entrée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399527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755469" y="2821667"/>
            <a:ext cx="7772400" cy="1143000"/>
          </a:xfrm>
        </p:spPr>
        <p:txBody>
          <a:bodyPr/>
          <a:lstStyle/>
          <a:p>
            <a:pPr eaLnBrk="1" hangingPunct="1"/>
            <a:r>
              <a:rPr lang="fr-CA" altLang="en-US" sz="6000"/>
              <a:t>Convolution</a:t>
            </a:r>
            <a:br>
              <a:rPr lang="fr-CA" altLang="en-US" sz="6000"/>
            </a:br>
            <a:r>
              <a:rPr lang="fr-CA" altLang="en-US" sz="6000"/>
              <a:t>et </a:t>
            </a:r>
            <a:br>
              <a:rPr lang="fr-CA" altLang="en-US" sz="6000"/>
            </a:br>
            <a:r>
              <a:rPr lang="fr-CA" altLang="en-US" sz="6000"/>
              <a:t>couche </a:t>
            </a:r>
            <a:r>
              <a:rPr lang="fr-CA" altLang="en-US" sz="6000" err="1"/>
              <a:t>convolutionnelle</a:t>
            </a:r>
            <a:br>
              <a:rPr lang="fr-CA" altLang="en-US" sz="6000"/>
            </a:br>
            <a:r>
              <a:rPr lang="fr-CA" altLang="en-US" sz="6000" b="1">
                <a:solidFill>
                  <a:srgbClr val="FF0000"/>
                </a:solidFill>
              </a:rPr>
              <a:t>1D</a:t>
            </a:r>
          </a:p>
        </p:txBody>
      </p:sp>
    </p:spTree>
    <p:extLst>
      <p:ext uri="{BB962C8B-B14F-4D97-AF65-F5344CB8AC3E}">
        <p14:creationId xmlns:p14="http://schemas.microsoft.com/office/powerpoint/2010/main" val="295509568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" y="130629"/>
            <a:ext cx="8641080" cy="1143000"/>
          </a:xfrm>
        </p:spPr>
        <p:txBody>
          <a:bodyPr/>
          <a:lstStyle/>
          <a:p>
            <a:pPr algn="l"/>
            <a:r>
              <a:rPr lang="fr-CA" sz="3600" dirty="0"/>
              <a:t>Rappel</a:t>
            </a:r>
            <a:endParaRPr lang="en-CA" sz="36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264873"/>
              </p:ext>
            </p:extLst>
          </p:nvPr>
        </p:nvGraphicFramePr>
        <p:xfrm>
          <a:off x="740229" y="2111102"/>
          <a:ext cx="2542904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X9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143375"/>
              </p:ext>
            </p:extLst>
          </p:nvPr>
        </p:nvGraphicFramePr>
        <p:xfrm>
          <a:off x="796296" y="2172062"/>
          <a:ext cx="1907178" cy="151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16828" y="1323033"/>
            <a:ext cx="7545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/>
              <a:t>Ex.: convolution « </a:t>
            </a:r>
            <a:r>
              <a:rPr lang="fr-CA" sz="1800" i="1" dirty="0" err="1"/>
              <a:t>valid</a:t>
            </a:r>
            <a:r>
              <a:rPr lang="fr-CA" sz="1800" dirty="0"/>
              <a:t> », un canal d’entrée et une carte d’activation, filtre 3x3</a:t>
            </a:r>
            <a:endParaRPr lang="en-CA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40659"/>
              </p:ext>
            </p:extLst>
          </p:nvPr>
        </p:nvGraphicFramePr>
        <p:xfrm>
          <a:off x="6396446" y="2111102"/>
          <a:ext cx="1271452" cy="1008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1" dirty="0">
                          <a:solidFill>
                            <a:srgbClr val="FF0000"/>
                          </a:solidFill>
                        </a:rPr>
                        <a:t>Y0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Y1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Y2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Y3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237211" y="4583927"/>
            <a:ext cx="86629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000" b="1" dirty="0">
                <a:solidFill>
                  <a:srgbClr val="FF0000"/>
                </a:solidFill>
              </a:rPr>
              <a:t>Y0</a:t>
            </a:r>
            <a:r>
              <a:rPr lang="fr-CA" sz="2000" dirty="0"/>
              <a:t>=W0.X0+W1.X1+W2.X2+W3.X4+W4.X5+W5.X6+W6.X8+W7.X9+W8.X10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92759419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" y="130629"/>
            <a:ext cx="8641080" cy="1143000"/>
          </a:xfrm>
        </p:spPr>
        <p:txBody>
          <a:bodyPr/>
          <a:lstStyle/>
          <a:p>
            <a:pPr algn="l"/>
            <a:r>
              <a:rPr lang="fr-CA" sz="3600" dirty="0"/>
              <a:t>Rappel</a:t>
            </a:r>
            <a:endParaRPr lang="en-CA" sz="36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934758"/>
              </p:ext>
            </p:extLst>
          </p:nvPr>
        </p:nvGraphicFramePr>
        <p:xfrm>
          <a:off x="740229" y="2111102"/>
          <a:ext cx="2542904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X9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99439"/>
              </p:ext>
            </p:extLst>
          </p:nvPr>
        </p:nvGraphicFramePr>
        <p:xfrm>
          <a:off x="1410791" y="2167413"/>
          <a:ext cx="1907178" cy="151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16828" y="1323033"/>
            <a:ext cx="7545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/>
              <a:t>Ex.: convolution « </a:t>
            </a:r>
            <a:r>
              <a:rPr lang="fr-CA" sz="1800" i="1" dirty="0" err="1"/>
              <a:t>valid</a:t>
            </a:r>
            <a:r>
              <a:rPr lang="fr-CA" sz="1800" dirty="0"/>
              <a:t> », un canal d’entrée et une carte d’activation, filtre 3x3</a:t>
            </a:r>
            <a:endParaRPr lang="en-CA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812143"/>
              </p:ext>
            </p:extLst>
          </p:nvPr>
        </p:nvGraphicFramePr>
        <p:xfrm>
          <a:off x="6396446" y="2111102"/>
          <a:ext cx="1271452" cy="1008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Y0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1" dirty="0">
                          <a:solidFill>
                            <a:srgbClr val="FF0000"/>
                          </a:solidFill>
                        </a:rPr>
                        <a:t>Y1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Y2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Y3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259080" y="4575051"/>
            <a:ext cx="87911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000" b="1" dirty="0">
                <a:solidFill>
                  <a:srgbClr val="FF0000"/>
                </a:solidFill>
              </a:rPr>
              <a:t>Y1</a:t>
            </a:r>
            <a:r>
              <a:rPr lang="fr-CA" sz="2000" dirty="0"/>
              <a:t>=W0.X1+W1.X2+W2.X3+W3.X5+W4.X6+W5.X7+W6.X9+W7.X10+W8.X11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63352276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" y="130629"/>
            <a:ext cx="8641080" cy="1143000"/>
          </a:xfrm>
        </p:spPr>
        <p:txBody>
          <a:bodyPr/>
          <a:lstStyle/>
          <a:p>
            <a:pPr algn="l"/>
            <a:r>
              <a:rPr lang="fr-CA" sz="3600" dirty="0"/>
              <a:t>Rappel</a:t>
            </a:r>
            <a:endParaRPr lang="en-CA" sz="36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266540"/>
              </p:ext>
            </p:extLst>
          </p:nvPr>
        </p:nvGraphicFramePr>
        <p:xfrm>
          <a:off x="740229" y="2111102"/>
          <a:ext cx="2542904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X9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47502"/>
              </p:ext>
            </p:extLst>
          </p:nvPr>
        </p:nvGraphicFramePr>
        <p:xfrm>
          <a:off x="787587" y="2667546"/>
          <a:ext cx="1907178" cy="151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16828" y="1323033"/>
            <a:ext cx="7545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/>
              <a:t>Ex.: convolution « </a:t>
            </a:r>
            <a:r>
              <a:rPr lang="fr-CA" sz="1800" i="1" dirty="0" err="1"/>
              <a:t>valid</a:t>
            </a:r>
            <a:r>
              <a:rPr lang="fr-CA" sz="1800" dirty="0"/>
              <a:t> », un canal d’entrée et une carte d’activation, filtre 3x3</a:t>
            </a:r>
            <a:endParaRPr lang="en-CA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743101"/>
              </p:ext>
            </p:extLst>
          </p:nvPr>
        </p:nvGraphicFramePr>
        <p:xfrm>
          <a:off x="6396446" y="2111102"/>
          <a:ext cx="1271452" cy="1008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Y0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Y1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1" dirty="0">
                          <a:solidFill>
                            <a:srgbClr val="FF0000"/>
                          </a:solidFill>
                        </a:rPr>
                        <a:t>Y2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Y3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05820" y="4650921"/>
            <a:ext cx="90381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000" b="1" dirty="0">
                <a:solidFill>
                  <a:srgbClr val="FF0000"/>
                </a:solidFill>
              </a:rPr>
              <a:t>Y2</a:t>
            </a:r>
            <a:r>
              <a:rPr lang="fr-CA" sz="2000" dirty="0"/>
              <a:t>=W0.X4+W1.X5+W2.X6+W3.X8+W4.X9+W5.X10+W6.X12+W7.X13+W8.X14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95213791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" y="130629"/>
            <a:ext cx="8641080" cy="1143000"/>
          </a:xfrm>
        </p:spPr>
        <p:txBody>
          <a:bodyPr/>
          <a:lstStyle/>
          <a:p>
            <a:pPr algn="l"/>
            <a:r>
              <a:rPr lang="fr-CA" sz="3600" dirty="0"/>
              <a:t>Rappel</a:t>
            </a:r>
            <a:endParaRPr lang="en-CA" sz="36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4408493"/>
              </p:ext>
            </p:extLst>
          </p:nvPr>
        </p:nvGraphicFramePr>
        <p:xfrm>
          <a:off x="740229" y="2111102"/>
          <a:ext cx="2542904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X9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516193"/>
              </p:ext>
            </p:extLst>
          </p:nvPr>
        </p:nvGraphicFramePr>
        <p:xfrm>
          <a:off x="1419500" y="2658834"/>
          <a:ext cx="1907178" cy="151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16828" y="1323033"/>
            <a:ext cx="8347157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fr-CA" sz="1800" dirty="0">
                <a:latin typeface="Times New Roman"/>
                <a:cs typeface="Times New Roman"/>
              </a:rPr>
              <a:t>Ex.: convolution « </a:t>
            </a:r>
            <a:r>
              <a:rPr lang="fr-CA" sz="1800" i="1" dirty="0" err="1">
                <a:latin typeface="Times New Roman"/>
                <a:cs typeface="Times New Roman"/>
              </a:rPr>
              <a:t>valid</a:t>
            </a:r>
            <a:r>
              <a:rPr lang="fr-CA" sz="1800" dirty="0">
                <a:latin typeface="Times New Roman"/>
                <a:cs typeface="Times New Roman"/>
              </a:rPr>
              <a:t> », un canal d’entrée et une carte d’activation, filtre 3x3, stride 1</a:t>
            </a:r>
            <a:endParaRPr lang="en-CA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831681"/>
              </p:ext>
            </p:extLst>
          </p:nvPr>
        </p:nvGraphicFramePr>
        <p:xfrm>
          <a:off x="6396446" y="2111102"/>
          <a:ext cx="1271452" cy="1008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Y0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Y1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Y2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1" dirty="0">
                          <a:solidFill>
                            <a:srgbClr val="FF0000"/>
                          </a:solidFill>
                        </a:rPr>
                        <a:t>Y3</a:t>
                      </a:r>
                      <a:endParaRPr lang="en-CA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05820" y="4650921"/>
            <a:ext cx="91759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000" b="1" dirty="0">
                <a:solidFill>
                  <a:srgbClr val="FF0000"/>
                </a:solidFill>
              </a:rPr>
              <a:t>Y3</a:t>
            </a:r>
            <a:r>
              <a:rPr lang="fr-CA" sz="2000" dirty="0"/>
              <a:t>=W0.X5+W1.X6+W2.X7+W3.X9+W4.X10+W5.X11+W6.X13+W7.X14+W8.X15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01882195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666" y="367112"/>
            <a:ext cx="7429106" cy="1143000"/>
          </a:xfrm>
        </p:spPr>
        <p:txBody>
          <a:bodyPr/>
          <a:lstStyle/>
          <a:p>
            <a:pPr algn="l"/>
            <a:r>
              <a:rPr lang="fr-CA" sz="3200" dirty="0">
                <a:ea typeface="+mj-lt"/>
                <a:cs typeface="+mj-lt"/>
              </a:rPr>
              <a:t>Linéarisation de l’entrée et « matriçage » du filtre</a:t>
            </a:r>
          </a:p>
          <a:p>
            <a:pPr algn="l"/>
            <a:endParaRPr lang="fr-CA" sz="3200" dirty="0">
              <a:cs typeface="Times New Roman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684418"/>
              </p:ext>
            </p:extLst>
          </p:nvPr>
        </p:nvGraphicFramePr>
        <p:xfrm>
          <a:off x="661401" y="2268757"/>
          <a:ext cx="2542904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X9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590874"/>
              </p:ext>
            </p:extLst>
          </p:nvPr>
        </p:nvGraphicFramePr>
        <p:xfrm>
          <a:off x="572104" y="2205576"/>
          <a:ext cx="1907178" cy="151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16828" y="1323033"/>
            <a:ext cx="7046502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fr-CA" sz="1800" dirty="0">
                <a:latin typeface="Times New Roman"/>
                <a:cs typeface="Times New Roman"/>
              </a:rPr>
              <a:t>Ex.: convolution « </a:t>
            </a:r>
            <a:r>
              <a:rPr lang="fr-CA" sz="1800" i="1" dirty="0" err="1">
                <a:latin typeface="Times New Roman"/>
                <a:cs typeface="Times New Roman"/>
              </a:rPr>
              <a:t>valid</a:t>
            </a:r>
            <a:r>
              <a:rPr lang="fr-CA" sz="1800" dirty="0">
                <a:latin typeface="Times New Roman"/>
                <a:cs typeface="Times New Roman"/>
              </a:rPr>
              <a:t> », un canal d’entrée et une carte d’activation, filtre 3x3, stride 1</a:t>
            </a:r>
            <a:endParaRPr lang="en-CA" sz="1800" dirty="0"/>
          </a:p>
        </p:txBody>
      </p:sp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99A2348D-315F-4F74-AB1E-8890EE72B5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217818"/>
              </p:ext>
            </p:extLst>
          </p:nvPr>
        </p:nvGraphicFramePr>
        <p:xfrm>
          <a:off x="359211" y="4970478"/>
          <a:ext cx="7094208" cy="3539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388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3186044678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1384218434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1308761405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2439815779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842491361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2272300620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4276187149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1806861811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3549519575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3724410541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2123026750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2332030295"/>
                    </a:ext>
                  </a:extLst>
                </a:gridCol>
              </a:tblGrid>
              <a:tr h="353967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W8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</a:tbl>
          </a:graphicData>
        </a:graphic>
      </p:graphicFrame>
      <p:graphicFrame>
        <p:nvGraphicFramePr>
          <p:cNvPr id="11" name="Table 6">
            <a:extLst>
              <a:ext uri="{FF2B5EF4-FFF2-40B4-BE49-F238E27FC236}">
                <a16:creationId xmlns:a16="http://schemas.microsoft.com/office/drawing/2014/main" id="{C477388B-8E77-4CE4-85A5-05F876D5CE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581820"/>
              </p:ext>
            </p:extLst>
          </p:nvPr>
        </p:nvGraphicFramePr>
        <p:xfrm>
          <a:off x="8520491" y="4832526"/>
          <a:ext cx="465936" cy="353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93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</a:tblGrid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Y0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774386"/>
                  </a:ext>
                </a:extLst>
              </a:tr>
            </a:tbl>
          </a:graphicData>
        </a:graphic>
      </p:graphicFrame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9AF05E5C-BF34-402A-A956-01AF8247F4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102292"/>
              </p:ext>
            </p:extLst>
          </p:nvPr>
        </p:nvGraphicFramePr>
        <p:xfrm>
          <a:off x="7717870" y="544474"/>
          <a:ext cx="513805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805">
                  <a:extLst>
                    <a:ext uri="{9D8B030D-6E8A-4147-A177-3AD203B41FA5}">
                      <a16:colId xmlns:a16="http://schemas.microsoft.com/office/drawing/2014/main" val="618823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b="0" dirty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688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400" b="0" dirty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119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b="0" dirty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612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X3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597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X4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749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X5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254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X6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484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X7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495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X8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569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X9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63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X10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140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X11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085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X12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278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X13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43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X14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24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X15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37559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EAE226A5-A56A-4992-9EEB-8400D130A08B}"/>
              </a:ext>
            </a:extLst>
          </p:cNvPr>
          <p:cNvSpPr/>
          <p:nvPr/>
        </p:nvSpPr>
        <p:spPr>
          <a:xfrm>
            <a:off x="8211969" y="5533978"/>
            <a:ext cx="357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=</a:t>
            </a:r>
            <a:endParaRPr lang="en-CA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373CF5-3729-4ED5-9C69-697A79E4482F}"/>
              </a:ext>
            </a:extLst>
          </p:cNvPr>
          <p:cNvSpPr/>
          <p:nvPr/>
        </p:nvSpPr>
        <p:spPr>
          <a:xfrm>
            <a:off x="7464556" y="5621840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/>
              <a:t>x</a:t>
            </a: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428368594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666" y="367112"/>
            <a:ext cx="7429106" cy="1143000"/>
          </a:xfrm>
        </p:spPr>
        <p:txBody>
          <a:bodyPr/>
          <a:lstStyle/>
          <a:p>
            <a:pPr algn="l"/>
            <a:r>
              <a:rPr lang="fr-CA" sz="3200" dirty="0">
                <a:ea typeface="+mj-lt"/>
                <a:cs typeface="+mj-lt"/>
              </a:rPr>
              <a:t>Linéarisation de l’entrée et « matriçage » du filtre</a:t>
            </a:r>
          </a:p>
          <a:p>
            <a:pPr algn="l"/>
            <a:endParaRPr lang="fr-CA" sz="3200" dirty="0">
              <a:cs typeface="Times New Roman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61401" y="2268757"/>
          <a:ext cx="2542904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X9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514773"/>
              </p:ext>
            </p:extLst>
          </p:nvPr>
        </p:nvGraphicFramePr>
        <p:xfrm>
          <a:off x="1409647" y="2146455"/>
          <a:ext cx="1907178" cy="151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16828" y="1323033"/>
            <a:ext cx="7046502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fr-CA" sz="1800" dirty="0">
                <a:latin typeface="Times New Roman"/>
                <a:cs typeface="Times New Roman"/>
              </a:rPr>
              <a:t>Ex.: convolution « </a:t>
            </a:r>
            <a:r>
              <a:rPr lang="fr-CA" sz="1800" i="1" dirty="0" err="1">
                <a:latin typeface="Times New Roman"/>
                <a:cs typeface="Times New Roman"/>
              </a:rPr>
              <a:t>valid</a:t>
            </a:r>
            <a:r>
              <a:rPr lang="fr-CA" sz="1800" dirty="0">
                <a:latin typeface="Times New Roman"/>
                <a:cs typeface="Times New Roman"/>
              </a:rPr>
              <a:t> », un canal d’entrée et une carte d’activation, filtre 3x3, stride 1</a:t>
            </a:r>
            <a:endParaRPr lang="en-CA" sz="1800" dirty="0"/>
          </a:p>
        </p:txBody>
      </p:sp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99A2348D-315F-4F74-AB1E-8890EE72B572}"/>
              </a:ext>
            </a:extLst>
          </p:cNvPr>
          <p:cNvGraphicFramePr>
            <a:graphicFrameLocks noGrp="1"/>
          </p:cNvGraphicFramePr>
          <p:nvPr/>
        </p:nvGraphicFramePr>
        <p:xfrm>
          <a:off x="359211" y="4970478"/>
          <a:ext cx="7094208" cy="707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388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3186044678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1384218434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1308761405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2439815779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842491361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2272300620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4276187149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1806861811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3549519575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3724410541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2123026750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2332030295"/>
                    </a:ext>
                  </a:extLst>
                </a:gridCol>
              </a:tblGrid>
              <a:tr h="353967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W8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353967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W8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</a:tbl>
          </a:graphicData>
        </a:graphic>
      </p:graphicFrame>
      <p:graphicFrame>
        <p:nvGraphicFramePr>
          <p:cNvPr id="11" name="Table 6">
            <a:extLst>
              <a:ext uri="{FF2B5EF4-FFF2-40B4-BE49-F238E27FC236}">
                <a16:creationId xmlns:a16="http://schemas.microsoft.com/office/drawing/2014/main" id="{C477388B-8E77-4CE4-85A5-05F876D5CEA7}"/>
              </a:ext>
            </a:extLst>
          </p:cNvPr>
          <p:cNvGraphicFramePr>
            <a:graphicFrameLocks noGrp="1"/>
          </p:cNvGraphicFramePr>
          <p:nvPr/>
        </p:nvGraphicFramePr>
        <p:xfrm>
          <a:off x="8520491" y="4832526"/>
          <a:ext cx="465936" cy="707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93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</a:tblGrid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Y0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774386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Y1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472197"/>
                  </a:ext>
                </a:extLst>
              </a:tr>
            </a:tbl>
          </a:graphicData>
        </a:graphic>
      </p:graphicFrame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9AF05E5C-BF34-402A-A956-01AF8247F445}"/>
              </a:ext>
            </a:extLst>
          </p:cNvPr>
          <p:cNvGraphicFramePr>
            <a:graphicFrameLocks noGrp="1"/>
          </p:cNvGraphicFramePr>
          <p:nvPr/>
        </p:nvGraphicFramePr>
        <p:xfrm>
          <a:off x="7717870" y="544474"/>
          <a:ext cx="513805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805">
                  <a:extLst>
                    <a:ext uri="{9D8B030D-6E8A-4147-A177-3AD203B41FA5}">
                      <a16:colId xmlns:a16="http://schemas.microsoft.com/office/drawing/2014/main" val="618823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b="0" dirty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688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400" b="0" dirty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119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b="0" dirty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612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X3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597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X4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749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X5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254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X6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484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X7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495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X8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569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X9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63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X10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140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X11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085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X12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278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X13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43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X14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24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X15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37559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EAE226A5-A56A-4992-9EEB-8400D130A08B}"/>
              </a:ext>
            </a:extLst>
          </p:cNvPr>
          <p:cNvSpPr/>
          <p:nvPr/>
        </p:nvSpPr>
        <p:spPr>
          <a:xfrm>
            <a:off x="8211969" y="5533978"/>
            <a:ext cx="357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=</a:t>
            </a:r>
            <a:endParaRPr lang="en-CA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373CF5-3729-4ED5-9C69-697A79E4482F}"/>
              </a:ext>
            </a:extLst>
          </p:cNvPr>
          <p:cNvSpPr/>
          <p:nvPr/>
        </p:nvSpPr>
        <p:spPr>
          <a:xfrm>
            <a:off x="7464556" y="5621840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/>
              <a:t>x</a:t>
            </a: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357344702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666" y="367112"/>
            <a:ext cx="7429106" cy="1143000"/>
          </a:xfrm>
        </p:spPr>
        <p:txBody>
          <a:bodyPr/>
          <a:lstStyle/>
          <a:p>
            <a:pPr algn="l"/>
            <a:r>
              <a:rPr lang="fr-CA" sz="3200" dirty="0">
                <a:ea typeface="+mj-lt"/>
                <a:cs typeface="+mj-lt"/>
              </a:rPr>
              <a:t>Linéarisation de l’entrée et « matriçage » du filtre</a:t>
            </a:r>
          </a:p>
          <a:p>
            <a:pPr algn="l"/>
            <a:endParaRPr lang="fr-CA" sz="3200" dirty="0">
              <a:cs typeface="Times New Roman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61401" y="2268757"/>
          <a:ext cx="2542904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X9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420566"/>
              </p:ext>
            </p:extLst>
          </p:nvPr>
        </p:nvGraphicFramePr>
        <p:xfrm>
          <a:off x="522836" y="2954438"/>
          <a:ext cx="1907178" cy="151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16828" y="1323033"/>
            <a:ext cx="7046502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fr-CA" sz="1800" dirty="0">
                <a:latin typeface="Times New Roman"/>
                <a:cs typeface="Times New Roman"/>
              </a:rPr>
              <a:t>Ex.: convolution « </a:t>
            </a:r>
            <a:r>
              <a:rPr lang="fr-CA" sz="1800" i="1" dirty="0" err="1">
                <a:latin typeface="Times New Roman"/>
                <a:cs typeface="Times New Roman"/>
              </a:rPr>
              <a:t>valid</a:t>
            </a:r>
            <a:r>
              <a:rPr lang="fr-CA" sz="1800" dirty="0">
                <a:latin typeface="Times New Roman"/>
                <a:cs typeface="Times New Roman"/>
              </a:rPr>
              <a:t> », un canal d’entrée et une carte d’activation, filtre 3x3, stride 1</a:t>
            </a:r>
            <a:endParaRPr lang="en-CA" sz="1800" dirty="0"/>
          </a:p>
        </p:txBody>
      </p:sp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99A2348D-315F-4F74-AB1E-8890EE72B572}"/>
              </a:ext>
            </a:extLst>
          </p:cNvPr>
          <p:cNvGraphicFramePr>
            <a:graphicFrameLocks noGrp="1"/>
          </p:cNvGraphicFramePr>
          <p:nvPr/>
        </p:nvGraphicFramePr>
        <p:xfrm>
          <a:off x="359211" y="4970478"/>
          <a:ext cx="7094208" cy="10619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388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3186044678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1384218434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1308761405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2439815779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842491361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2272300620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4276187149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1806861811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3549519575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3724410541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2123026750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2332030295"/>
                    </a:ext>
                  </a:extLst>
                </a:gridCol>
              </a:tblGrid>
              <a:tr h="353967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W8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353967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W8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353967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W8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</a:tbl>
          </a:graphicData>
        </a:graphic>
      </p:graphicFrame>
      <p:graphicFrame>
        <p:nvGraphicFramePr>
          <p:cNvPr id="11" name="Table 6">
            <a:extLst>
              <a:ext uri="{FF2B5EF4-FFF2-40B4-BE49-F238E27FC236}">
                <a16:creationId xmlns:a16="http://schemas.microsoft.com/office/drawing/2014/main" id="{C477388B-8E77-4CE4-85A5-05F876D5CEA7}"/>
              </a:ext>
            </a:extLst>
          </p:cNvPr>
          <p:cNvGraphicFramePr>
            <a:graphicFrameLocks noGrp="1"/>
          </p:cNvGraphicFramePr>
          <p:nvPr/>
        </p:nvGraphicFramePr>
        <p:xfrm>
          <a:off x="8520491" y="4832526"/>
          <a:ext cx="465936" cy="1061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93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</a:tblGrid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Y0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774386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Y1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472197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Y2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</a:tbl>
          </a:graphicData>
        </a:graphic>
      </p:graphicFrame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9AF05E5C-BF34-402A-A956-01AF8247F445}"/>
              </a:ext>
            </a:extLst>
          </p:cNvPr>
          <p:cNvGraphicFramePr>
            <a:graphicFrameLocks noGrp="1"/>
          </p:cNvGraphicFramePr>
          <p:nvPr/>
        </p:nvGraphicFramePr>
        <p:xfrm>
          <a:off x="7717870" y="544474"/>
          <a:ext cx="513805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805">
                  <a:extLst>
                    <a:ext uri="{9D8B030D-6E8A-4147-A177-3AD203B41FA5}">
                      <a16:colId xmlns:a16="http://schemas.microsoft.com/office/drawing/2014/main" val="618823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b="0" dirty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688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400" b="0" dirty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119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b="0" dirty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612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X3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597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X4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749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X5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254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X6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484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X7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495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X8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569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X9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63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X10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140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X11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085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X12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278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X13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43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X14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24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X15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37559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EAE226A5-A56A-4992-9EEB-8400D130A08B}"/>
              </a:ext>
            </a:extLst>
          </p:cNvPr>
          <p:cNvSpPr/>
          <p:nvPr/>
        </p:nvSpPr>
        <p:spPr>
          <a:xfrm>
            <a:off x="8211969" y="5533978"/>
            <a:ext cx="357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=</a:t>
            </a:r>
            <a:endParaRPr lang="en-CA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373CF5-3729-4ED5-9C69-697A79E4482F}"/>
              </a:ext>
            </a:extLst>
          </p:cNvPr>
          <p:cNvSpPr/>
          <p:nvPr/>
        </p:nvSpPr>
        <p:spPr>
          <a:xfrm>
            <a:off x="7464556" y="5621840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/>
              <a:t>x</a:t>
            </a: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417111179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666" y="367112"/>
            <a:ext cx="7429106" cy="1143000"/>
          </a:xfrm>
        </p:spPr>
        <p:txBody>
          <a:bodyPr/>
          <a:lstStyle/>
          <a:p>
            <a:pPr algn="l"/>
            <a:r>
              <a:rPr lang="fr-CA" sz="3200" dirty="0">
                <a:ea typeface="+mj-lt"/>
                <a:cs typeface="+mj-lt"/>
              </a:rPr>
              <a:t>Linéarisation de l’entrée et « matriçage » du filtre</a:t>
            </a:r>
          </a:p>
          <a:p>
            <a:pPr algn="l"/>
            <a:endParaRPr lang="fr-CA" sz="3200" dirty="0">
              <a:cs typeface="Times New Roman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61401" y="2268757"/>
          <a:ext cx="2542904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X9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006436"/>
              </p:ext>
            </p:extLst>
          </p:nvPr>
        </p:nvGraphicFramePr>
        <p:xfrm>
          <a:off x="1468767" y="2944584"/>
          <a:ext cx="1907178" cy="151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16828" y="1323033"/>
            <a:ext cx="7046502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fr-CA" sz="1800" dirty="0">
                <a:latin typeface="Times New Roman"/>
                <a:cs typeface="Times New Roman"/>
              </a:rPr>
              <a:t>Ex.: convolution « </a:t>
            </a:r>
            <a:r>
              <a:rPr lang="fr-CA" sz="1800" i="1" dirty="0" err="1">
                <a:latin typeface="Times New Roman"/>
                <a:cs typeface="Times New Roman"/>
              </a:rPr>
              <a:t>valid</a:t>
            </a:r>
            <a:r>
              <a:rPr lang="fr-CA" sz="1800" dirty="0">
                <a:latin typeface="Times New Roman"/>
                <a:cs typeface="Times New Roman"/>
              </a:rPr>
              <a:t> », un canal d’entrée et une carte d’activation, filtre 3x3, stride 1</a:t>
            </a:r>
            <a:endParaRPr lang="en-CA" sz="1800" dirty="0"/>
          </a:p>
        </p:txBody>
      </p:sp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99A2348D-315F-4F74-AB1E-8890EE72B572}"/>
              </a:ext>
            </a:extLst>
          </p:cNvPr>
          <p:cNvGraphicFramePr>
            <a:graphicFrameLocks noGrp="1"/>
          </p:cNvGraphicFramePr>
          <p:nvPr/>
        </p:nvGraphicFramePr>
        <p:xfrm>
          <a:off x="359211" y="4970478"/>
          <a:ext cx="7094208" cy="1415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388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3186044678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1384218434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1308761405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2439815779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842491361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2272300620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4276187149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1806861811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3549519575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3724410541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2123026750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2332030295"/>
                    </a:ext>
                  </a:extLst>
                </a:gridCol>
              </a:tblGrid>
              <a:tr h="353967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W8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353967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W8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353967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W8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353967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W8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11" name="Table 6">
            <a:extLst>
              <a:ext uri="{FF2B5EF4-FFF2-40B4-BE49-F238E27FC236}">
                <a16:creationId xmlns:a16="http://schemas.microsoft.com/office/drawing/2014/main" id="{C477388B-8E77-4CE4-85A5-05F876D5CEA7}"/>
              </a:ext>
            </a:extLst>
          </p:cNvPr>
          <p:cNvGraphicFramePr>
            <a:graphicFrameLocks noGrp="1"/>
          </p:cNvGraphicFramePr>
          <p:nvPr/>
        </p:nvGraphicFramePr>
        <p:xfrm>
          <a:off x="8520491" y="4832526"/>
          <a:ext cx="465936" cy="1415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93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</a:tblGrid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Y0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774386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Y1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472197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Y2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Y3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9AF05E5C-BF34-402A-A956-01AF8247F445}"/>
              </a:ext>
            </a:extLst>
          </p:cNvPr>
          <p:cNvGraphicFramePr>
            <a:graphicFrameLocks noGrp="1"/>
          </p:cNvGraphicFramePr>
          <p:nvPr/>
        </p:nvGraphicFramePr>
        <p:xfrm>
          <a:off x="7717870" y="544474"/>
          <a:ext cx="513805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805">
                  <a:extLst>
                    <a:ext uri="{9D8B030D-6E8A-4147-A177-3AD203B41FA5}">
                      <a16:colId xmlns:a16="http://schemas.microsoft.com/office/drawing/2014/main" val="618823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b="0" dirty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688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400" b="0" dirty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119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b="0" dirty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612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X3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597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X4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749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X5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254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X6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484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X7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495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X8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569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X9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63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X10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140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X11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085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X12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278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X13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43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X14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24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X15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37559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EAE226A5-A56A-4992-9EEB-8400D130A08B}"/>
              </a:ext>
            </a:extLst>
          </p:cNvPr>
          <p:cNvSpPr/>
          <p:nvPr/>
        </p:nvSpPr>
        <p:spPr>
          <a:xfrm>
            <a:off x="8211969" y="5533978"/>
            <a:ext cx="357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=</a:t>
            </a:r>
            <a:endParaRPr lang="en-CA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373CF5-3729-4ED5-9C69-697A79E4482F}"/>
              </a:ext>
            </a:extLst>
          </p:cNvPr>
          <p:cNvSpPr/>
          <p:nvPr/>
        </p:nvSpPr>
        <p:spPr>
          <a:xfrm>
            <a:off x="7464556" y="5621840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/>
              <a:t>x</a:t>
            </a: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12546870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548" y="62540"/>
            <a:ext cx="8760824" cy="1143000"/>
          </a:xfrm>
        </p:spPr>
        <p:txBody>
          <a:bodyPr/>
          <a:lstStyle/>
          <a:p>
            <a:pPr algn="l"/>
            <a:r>
              <a:rPr lang="fr-CA" sz="3200" dirty="0"/>
              <a:t>Linéarisation de l’entrée et « matriçage » du filtre</a:t>
            </a:r>
            <a:endParaRPr lang="en-CA" sz="32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178859"/>
              </p:ext>
            </p:extLst>
          </p:nvPr>
        </p:nvGraphicFramePr>
        <p:xfrm>
          <a:off x="1201784" y="2328871"/>
          <a:ext cx="2542904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X9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55420"/>
              </p:ext>
            </p:extLst>
          </p:nvPr>
        </p:nvGraphicFramePr>
        <p:xfrm>
          <a:off x="4220665" y="2350133"/>
          <a:ext cx="1271452" cy="1008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16828" y="1323033"/>
            <a:ext cx="7545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/>
              <a:t>Ex.: convolution « </a:t>
            </a:r>
            <a:r>
              <a:rPr lang="fr-CA" sz="1800" i="1" dirty="0" err="1"/>
              <a:t>valid</a:t>
            </a:r>
            <a:r>
              <a:rPr lang="fr-CA" sz="1800" dirty="0"/>
              <a:t> », un canal d’entrée et une carte d’activation, </a:t>
            </a:r>
            <a:r>
              <a:rPr lang="fr-CA" sz="1800" b="1" dirty="0">
                <a:solidFill>
                  <a:srgbClr val="FF0000"/>
                </a:solidFill>
              </a:rPr>
              <a:t>filtre 2x2</a:t>
            </a:r>
            <a:endParaRPr lang="en-CA" sz="1800" b="1" dirty="0">
              <a:solidFill>
                <a:srgbClr val="FF0000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009411"/>
              </p:ext>
            </p:extLst>
          </p:nvPr>
        </p:nvGraphicFramePr>
        <p:xfrm>
          <a:off x="6527076" y="2313099"/>
          <a:ext cx="1641564" cy="151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188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547188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547188">
                  <a:extLst>
                    <a:ext uri="{9D8B030D-6E8A-4147-A177-3AD203B41FA5}">
                      <a16:colId xmlns:a16="http://schemas.microsoft.com/office/drawing/2014/main" val="40041480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Y0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Y1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Y2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Y3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Y4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Y5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Y6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Y7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Y8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197585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3809725" y="2941297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*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876652" y="2838551"/>
            <a:ext cx="357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=</a:t>
            </a:r>
            <a:endParaRPr lang="en-CA" dirty="0"/>
          </a:p>
        </p:txBody>
      </p:sp>
      <p:sp>
        <p:nvSpPr>
          <p:cNvPr id="10" name="TextBox 9"/>
          <p:cNvSpPr txBox="1"/>
          <p:nvPr/>
        </p:nvSpPr>
        <p:spPr>
          <a:xfrm>
            <a:off x="1110362" y="1741769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Entrée</a:t>
            </a:r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4220665" y="1792061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Filtre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6509844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 bwMode="auto">
          <a:xfrm>
            <a:off x="339423" y="180033"/>
            <a:ext cx="880457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fr-CA" sz="3600" kern="0" dirty="0"/>
              <a:t>Linéarisation de l’entrée et « matriçage »</a:t>
            </a:r>
            <a:br>
              <a:rPr lang="fr-CA" sz="3600" kern="0"/>
            </a:br>
            <a:r>
              <a:rPr lang="fr-CA" sz="3600" kern="0" dirty="0"/>
              <a:t>du filtre</a:t>
            </a:r>
            <a:endParaRPr lang="en-CA" sz="3600" kern="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904543"/>
              </p:ext>
            </p:extLst>
          </p:nvPr>
        </p:nvGraphicFramePr>
        <p:xfrm>
          <a:off x="160927" y="2260118"/>
          <a:ext cx="7094208" cy="31857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388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3186044678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1384218434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1308761405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2439815779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842491361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2272300620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4276187149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1806861811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3549519575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3724410541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2123026750"/>
                    </a:ext>
                  </a:extLst>
                </a:gridCol>
                <a:gridCol w="443388">
                  <a:extLst>
                    <a:ext uri="{9D8B030D-6E8A-4147-A177-3AD203B41FA5}">
                      <a16:colId xmlns:a16="http://schemas.microsoft.com/office/drawing/2014/main" val="2332030295"/>
                    </a:ext>
                  </a:extLst>
                </a:gridCol>
              </a:tblGrid>
              <a:tr h="353967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353967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353967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353967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  <a:tr h="353967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627064"/>
                  </a:ext>
                </a:extLst>
              </a:tr>
              <a:tr h="353967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9254415"/>
                  </a:ext>
                </a:extLst>
              </a:tr>
              <a:tr h="353967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831776"/>
                  </a:ext>
                </a:extLst>
              </a:tr>
              <a:tr h="353967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964497"/>
                  </a:ext>
                </a:extLst>
              </a:tr>
              <a:tr h="353967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73832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160927" y="1323033"/>
            <a:ext cx="7579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/>
              <a:t>Ex.: convolution « </a:t>
            </a:r>
            <a:r>
              <a:rPr lang="fr-CA" sz="1800" i="1" dirty="0" err="1"/>
              <a:t>valid</a:t>
            </a:r>
            <a:r>
              <a:rPr lang="fr-CA" sz="1800" dirty="0"/>
              <a:t> », un canal d’entrée et une carte d’activation, </a:t>
            </a:r>
            <a:r>
              <a:rPr lang="fr-CA" sz="1800" b="1" dirty="0">
                <a:solidFill>
                  <a:srgbClr val="FF0000"/>
                </a:solidFill>
              </a:rPr>
              <a:t>filtre 2x2</a:t>
            </a:r>
            <a:endParaRPr lang="en-CA" sz="1800" b="1" dirty="0">
              <a:solidFill>
                <a:srgbClr val="FF0000"/>
              </a:solidFill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932114"/>
              </p:ext>
            </p:extLst>
          </p:nvPr>
        </p:nvGraphicFramePr>
        <p:xfrm>
          <a:off x="8525687" y="2260118"/>
          <a:ext cx="465936" cy="3185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93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</a:tblGrid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Y0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774386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Y1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472197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Y2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Y3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Y4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969505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Y5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723988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Y6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896330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Y7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175842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Y8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444325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408978"/>
              </p:ext>
            </p:extLst>
          </p:nvPr>
        </p:nvGraphicFramePr>
        <p:xfrm>
          <a:off x="7639043" y="702129"/>
          <a:ext cx="513805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805">
                  <a:extLst>
                    <a:ext uri="{9D8B030D-6E8A-4147-A177-3AD203B41FA5}">
                      <a16:colId xmlns:a16="http://schemas.microsoft.com/office/drawing/2014/main" val="618823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b="0" dirty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688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400" b="0" dirty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119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b="0" dirty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612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X3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597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X4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749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X5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254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X6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484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X7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495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X8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569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X9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63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X10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140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X11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085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X12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278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X13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43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X14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24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X15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37559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8152848" y="3405633"/>
            <a:ext cx="357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=</a:t>
            </a:r>
            <a:endParaRPr lang="en-CA" dirty="0"/>
          </a:p>
        </p:txBody>
      </p:sp>
      <p:sp>
        <p:nvSpPr>
          <p:cNvPr id="16" name="Rectangle 15"/>
          <p:cNvSpPr/>
          <p:nvPr/>
        </p:nvSpPr>
        <p:spPr>
          <a:xfrm>
            <a:off x="7297048" y="3483642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/>
              <a:t>x</a:t>
            </a: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4186829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542928" y="335260"/>
            <a:ext cx="22637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fr-CM" altLang="en-US" b="1">
                <a:latin typeface="Times New Roman"/>
                <a:cs typeface="Times New Roman"/>
              </a:rPr>
              <a:t>Convolution 1D</a:t>
            </a:r>
            <a:endParaRPr lang="fr-CM" altLang="en-US" b="1"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8325" y="5657850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Rectangle 181"/>
          <p:cNvSpPr/>
          <p:nvPr/>
        </p:nvSpPr>
        <p:spPr>
          <a:xfrm>
            <a:off x="7714845" y="5750719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9839AE0-3E82-4D8C-9DE8-CB5BAB33896E}"/>
              </a:ext>
            </a:extLst>
          </p:cNvPr>
          <p:cNvSpPr txBox="1"/>
          <p:nvPr/>
        </p:nvSpPr>
        <p:spPr>
          <a:xfrm>
            <a:off x="461698" y="1035353"/>
            <a:ext cx="413814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 New Roman"/>
                <a:cs typeface="Times New Roman"/>
              </a:rPr>
              <a:t>"</a:t>
            </a:r>
            <a:r>
              <a:rPr lang="en-US" err="1">
                <a:latin typeface="Times New Roman"/>
                <a:cs typeface="Times New Roman"/>
              </a:rPr>
              <a:t>représentation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mathématique</a:t>
            </a:r>
            <a:r>
              <a:rPr lang="en-US">
                <a:latin typeface="Times New Roman"/>
                <a:cs typeface="Times New Roman"/>
              </a:rPr>
              <a:t> de la notion de </a:t>
            </a:r>
            <a:r>
              <a:rPr lang="en-US" err="1">
                <a:latin typeface="Times New Roman"/>
                <a:cs typeface="Times New Roman"/>
              </a:rPr>
              <a:t>filtre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linéaire</a:t>
            </a:r>
            <a:r>
              <a:rPr lang="en-US">
                <a:latin typeface="Times New Roman"/>
                <a:cs typeface="Times New Roman"/>
              </a:rPr>
              <a:t>"</a:t>
            </a:r>
          </a:p>
        </p:txBody>
      </p:sp>
      <p:pic>
        <p:nvPicPr>
          <p:cNvPr id="4" name="Image 5">
            <a:extLst>
              <a:ext uri="{FF2B5EF4-FFF2-40B4-BE49-F238E27FC236}">
                <a16:creationId xmlns:a16="http://schemas.microsoft.com/office/drawing/2014/main" id="{0E54DD38-B2A4-4CC7-B575-795852494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781" y="796092"/>
            <a:ext cx="4070874" cy="2061422"/>
          </a:xfrm>
          <a:prstGeom prst="rect">
            <a:avLst/>
          </a:prstGeom>
        </p:spPr>
      </p:pic>
      <p:pic>
        <p:nvPicPr>
          <p:cNvPr id="6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F060C474-7019-4537-AD73-7A67CF811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40" y="2495835"/>
            <a:ext cx="4152180" cy="456873"/>
          </a:xfrm>
          <a:prstGeom prst="rect">
            <a:avLst/>
          </a:prstGeom>
        </p:spPr>
      </p:pic>
      <p:pic>
        <p:nvPicPr>
          <p:cNvPr id="8" name="Image 8">
            <a:extLst>
              <a:ext uri="{FF2B5EF4-FFF2-40B4-BE49-F238E27FC236}">
                <a16:creationId xmlns:a16="http://schemas.microsoft.com/office/drawing/2014/main" id="{0864A956-96C5-4B1D-9D1A-880F66077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473" y="3716043"/>
            <a:ext cx="6104962" cy="176363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5592640-94C9-4C56-BD44-071014392B37}"/>
              </a:ext>
            </a:extLst>
          </p:cNvPr>
          <p:cNvSpPr txBox="1"/>
          <p:nvPr/>
        </p:nvSpPr>
        <p:spPr>
          <a:xfrm>
            <a:off x="5258834" y="6251848"/>
            <a:ext cx="288801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1200">
                <a:latin typeface="Times New Roman"/>
                <a:cs typeface="Times New Roman"/>
              </a:rPr>
              <a:t>https://en.wikipedia.org/wiki/Convolution</a:t>
            </a:r>
            <a:endParaRPr lang="fr-FR" sz="120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6426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/>
      <p:bldP spid="5" grpId="0" animBg="1"/>
      <p:bldP spid="182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415658"/>
              </p:ext>
            </p:extLst>
          </p:nvPr>
        </p:nvGraphicFramePr>
        <p:xfrm>
          <a:off x="4220665" y="2350133"/>
          <a:ext cx="1271452" cy="1008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16828" y="1323033"/>
            <a:ext cx="7680308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fr-CA" sz="1800" dirty="0">
                <a:latin typeface="Times New Roman"/>
                <a:cs typeface="Times New Roman"/>
              </a:rPr>
              <a:t>Ex.: convolution « </a:t>
            </a:r>
            <a:r>
              <a:rPr lang="fr-CA" sz="1800" i="1" dirty="0" err="1">
                <a:latin typeface="Times New Roman"/>
                <a:cs typeface="Times New Roman"/>
              </a:rPr>
              <a:t>valid</a:t>
            </a:r>
            <a:r>
              <a:rPr lang="fr-CA" sz="1800" dirty="0">
                <a:latin typeface="Times New Roman"/>
                <a:cs typeface="Times New Roman"/>
              </a:rPr>
              <a:t> », un canal d’entrée et </a:t>
            </a:r>
            <a:r>
              <a:rPr lang="fr-CA"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deux canaux en sortie</a:t>
            </a:r>
            <a:r>
              <a:rPr lang="fr-CA" sz="1800" dirty="0">
                <a:latin typeface="Times New Roman"/>
                <a:cs typeface="Times New Roman"/>
              </a:rPr>
              <a:t>, filtre 2x2</a:t>
            </a:r>
            <a:endParaRPr lang="en-CA" sz="1800" dirty="0">
              <a:latin typeface="Times New Roman"/>
              <a:cs typeface="Times New Roman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699872"/>
              </p:ext>
            </p:extLst>
          </p:nvPr>
        </p:nvGraphicFramePr>
        <p:xfrm>
          <a:off x="6527076" y="2313099"/>
          <a:ext cx="1641564" cy="151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188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547188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547188">
                  <a:extLst>
                    <a:ext uri="{9D8B030D-6E8A-4147-A177-3AD203B41FA5}">
                      <a16:colId xmlns:a16="http://schemas.microsoft.com/office/drawing/2014/main" val="40041480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Y0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Y1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Y2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Y3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Y4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Y5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Y6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Y7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Y8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197585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3533909" y="2706165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*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876652" y="2838551"/>
            <a:ext cx="357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=</a:t>
            </a:r>
            <a:endParaRPr lang="en-CA" dirty="0"/>
          </a:p>
        </p:txBody>
      </p:sp>
      <p:sp>
        <p:nvSpPr>
          <p:cNvPr id="10" name="TextBox 9"/>
          <p:cNvSpPr txBox="1"/>
          <p:nvPr/>
        </p:nvSpPr>
        <p:spPr>
          <a:xfrm>
            <a:off x="1110362" y="1741769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Entrée</a:t>
            </a:r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4220665" y="1792061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Filtre</a:t>
            </a:r>
            <a:endParaRPr lang="en-CA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73743"/>
              </p:ext>
            </p:extLst>
          </p:nvPr>
        </p:nvGraphicFramePr>
        <p:xfrm>
          <a:off x="4220665" y="3512091"/>
          <a:ext cx="1271452" cy="1008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87475"/>
              </p:ext>
            </p:extLst>
          </p:nvPr>
        </p:nvGraphicFramePr>
        <p:xfrm>
          <a:off x="825077" y="2291836"/>
          <a:ext cx="2542904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X9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712602"/>
              </p:ext>
            </p:extLst>
          </p:nvPr>
        </p:nvGraphicFramePr>
        <p:xfrm>
          <a:off x="6527076" y="4016281"/>
          <a:ext cx="1641564" cy="151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188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547188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547188">
                  <a:extLst>
                    <a:ext uri="{9D8B030D-6E8A-4147-A177-3AD203B41FA5}">
                      <a16:colId xmlns:a16="http://schemas.microsoft.com/office/drawing/2014/main" val="40041480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sz="1600" b="0" dirty="0">
                          <a:solidFill>
                            <a:schemeClr val="tx1"/>
                          </a:solidFill>
                        </a:rPr>
                        <a:t>Y9</a:t>
                      </a:r>
                      <a:endParaRPr lang="en-CA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0" dirty="0">
                          <a:solidFill>
                            <a:schemeClr val="tx1"/>
                          </a:solidFill>
                        </a:rPr>
                        <a:t>Y10</a:t>
                      </a:r>
                      <a:endParaRPr lang="en-CA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0" dirty="0">
                          <a:solidFill>
                            <a:schemeClr val="tx1"/>
                          </a:solidFill>
                        </a:rPr>
                        <a:t>Y11</a:t>
                      </a:r>
                      <a:endParaRPr lang="en-CA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sz="1600" b="0" dirty="0">
                          <a:solidFill>
                            <a:schemeClr val="tx1"/>
                          </a:solidFill>
                        </a:rPr>
                        <a:t>Y12</a:t>
                      </a:r>
                      <a:endParaRPr lang="en-CA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0" dirty="0">
                          <a:solidFill>
                            <a:schemeClr val="tx1"/>
                          </a:solidFill>
                        </a:rPr>
                        <a:t>Y13</a:t>
                      </a:r>
                      <a:endParaRPr lang="en-CA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0" dirty="0">
                          <a:solidFill>
                            <a:schemeClr val="tx1"/>
                          </a:solidFill>
                        </a:rPr>
                        <a:t>Y14</a:t>
                      </a:r>
                      <a:endParaRPr lang="en-CA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sz="1600" b="0" dirty="0">
                          <a:solidFill>
                            <a:schemeClr val="tx1"/>
                          </a:solidFill>
                        </a:rPr>
                        <a:t>Y15</a:t>
                      </a:r>
                      <a:endParaRPr lang="en-CA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0" dirty="0">
                          <a:solidFill>
                            <a:schemeClr val="tx1"/>
                          </a:solidFill>
                        </a:rPr>
                        <a:t>Y16</a:t>
                      </a:r>
                      <a:endParaRPr lang="en-CA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0" dirty="0">
                          <a:solidFill>
                            <a:schemeClr val="tx1"/>
                          </a:solidFill>
                        </a:rPr>
                        <a:t>Y17</a:t>
                      </a:r>
                      <a:endParaRPr lang="en-CA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197585"/>
                  </a:ext>
                </a:extLst>
              </a:tr>
            </a:tbl>
          </a:graphicData>
        </a:graphic>
      </p:graphicFrame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52548" y="62540"/>
            <a:ext cx="8760824" cy="1143000"/>
          </a:xfrm>
        </p:spPr>
        <p:txBody>
          <a:bodyPr/>
          <a:lstStyle/>
          <a:p>
            <a:pPr algn="l"/>
            <a:r>
              <a:rPr lang="fr-CA" sz="3200" dirty="0"/>
              <a:t>Linéarisation de l’entrée et « matriçage » du filtre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326348621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 bwMode="auto">
          <a:xfrm>
            <a:off x="339423" y="180033"/>
            <a:ext cx="880457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fr-CA" sz="3600" kern="0" dirty="0"/>
              <a:t>Linéarisation de l’entrée et « matriçage »</a:t>
            </a:r>
            <a:br>
              <a:rPr lang="fr-CA" sz="3600" kern="0"/>
            </a:br>
            <a:r>
              <a:rPr lang="fr-CA" sz="3600" kern="0" dirty="0"/>
              <a:t>du filtre</a:t>
            </a:r>
            <a:endParaRPr lang="en-CA" sz="3600" kern="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715474"/>
              </p:ext>
            </p:extLst>
          </p:nvPr>
        </p:nvGraphicFramePr>
        <p:xfrm>
          <a:off x="160927" y="2260119"/>
          <a:ext cx="6854912" cy="3039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432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3186044678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1384218434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1308761405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2439815779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842491361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2272300620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4276187149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1806861811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3549519575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3724410541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2123026750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2332030295"/>
                    </a:ext>
                  </a:extLst>
                </a:gridCol>
              </a:tblGrid>
              <a:tr h="337672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337672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337672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337672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  <a:tr h="337672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627064"/>
                  </a:ext>
                </a:extLst>
              </a:tr>
              <a:tr h="337672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9254415"/>
                  </a:ext>
                </a:extLst>
              </a:tr>
              <a:tr h="337672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831776"/>
                  </a:ext>
                </a:extLst>
              </a:tr>
              <a:tr h="337672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964497"/>
                  </a:ext>
                </a:extLst>
              </a:tr>
              <a:tr h="337672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73832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47540"/>
              </p:ext>
            </p:extLst>
          </p:nvPr>
        </p:nvGraphicFramePr>
        <p:xfrm>
          <a:off x="8122712" y="2187549"/>
          <a:ext cx="474618" cy="3185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618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</a:tblGrid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>
                          <a:solidFill>
                            <a:schemeClr val="tx1"/>
                          </a:solidFill>
                        </a:rPr>
                        <a:t>Y0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774386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>
                          <a:solidFill>
                            <a:schemeClr val="tx1"/>
                          </a:solidFill>
                        </a:rPr>
                        <a:t>Y1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472197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>
                          <a:solidFill>
                            <a:schemeClr val="tx1"/>
                          </a:solidFill>
                        </a:rPr>
                        <a:t>Y2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>
                          <a:solidFill>
                            <a:schemeClr val="tx1"/>
                          </a:solidFill>
                        </a:rPr>
                        <a:t>Y3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>
                          <a:solidFill>
                            <a:schemeClr val="tx1"/>
                          </a:solidFill>
                        </a:rPr>
                        <a:t>Y4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969505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>
                          <a:solidFill>
                            <a:schemeClr val="tx1"/>
                          </a:solidFill>
                        </a:rPr>
                        <a:t>Y5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723988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>
                          <a:solidFill>
                            <a:schemeClr val="tx1"/>
                          </a:solidFill>
                        </a:rPr>
                        <a:t>Y6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896330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>
                          <a:solidFill>
                            <a:schemeClr val="tx1"/>
                          </a:solidFill>
                        </a:rPr>
                        <a:t>Y7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175842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>
                          <a:solidFill>
                            <a:schemeClr val="tx1"/>
                          </a:solidFill>
                        </a:rPr>
                        <a:t>Y8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444325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394749"/>
              </p:ext>
            </p:extLst>
          </p:nvPr>
        </p:nvGraphicFramePr>
        <p:xfrm>
          <a:off x="7392302" y="751533"/>
          <a:ext cx="513805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805">
                  <a:extLst>
                    <a:ext uri="{9D8B030D-6E8A-4147-A177-3AD203B41FA5}">
                      <a16:colId xmlns:a16="http://schemas.microsoft.com/office/drawing/2014/main" val="618823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b="0" dirty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688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400" b="0" dirty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119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b="0" dirty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612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X3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597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X4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749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X5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254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X6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484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X7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495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X8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569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X9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63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X10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140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X11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085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X12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278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X13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43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X14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24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X15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37559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7837692" y="3391309"/>
            <a:ext cx="357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=</a:t>
            </a:r>
            <a:endParaRPr lang="en-CA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023539"/>
              </p:ext>
            </p:extLst>
          </p:nvPr>
        </p:nvGraphicFramePr>
        <p:xfrm>
          <a:off x="442129" y="2656359"/>
          <a:ext cx="6854912" cy="3039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432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3186044678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1384218434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1308761405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2439815779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842491361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2272300620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4276187149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1806861811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3549519575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3724410541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2123026750"/>
                    </a:ext>
                  </a:extLst>
                </a:gridCol>
                <a:gridCol w="428432">
                  <a:extLst>
                    <a:ext uri="{9D8B030D-6E8A-4147-A177-3AD203B41FA5}">
                      <a16:colId xmlns:a16="http://schemas.microsoft.com/office/drawing/2014/main" val="2332030295"/>
                    </a:ext>
                  </a:extLst>
                </a:gridCol>
              </a:tblGrid>
              <a:tr h="337672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337672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337672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337672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  <a:tr h="337672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627064"/>
                  </a:ext>
                </a:extLst>
              </a:tr>
              <a:tr h="337672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9254415"/>
                  </a:ext>
                </a:extLst>
              </a:tr>
              <a:tr h="337672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831776"/>
                  </a:ext>
                </a:extLst>
              </a:tr>
              <a:tr h="337672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964497"/>
                  </a:ext>
                </a:extLst>
              </a:tr>
              <a:tr h="337672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73832"/>
                  </a:ext>
                </a:extLst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416828" y="1323033"/>
            <a:ext cx="45768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/>
              <a:t>Ex.: convolution « </a:t>
            </a:r>
            <a:r>
              <a:rPr lang="fr-CA" sz="1800" i="1" dirty="0" err="1"/>
              <a:t>valid</a:t>
            </a:r>
            <a:r>
              <a:rPr lang="fr-CA" sz="1800" dirty="0"/>
              <a:t> », un canal d’entrée et </a:t>
            </a:r>
          </a:p>
          <a:p>
            <a:r>
              <a:rPr lang="fr-CA" sz="1800" b="1" dirty="0">
                <a:solidFill>
                  <a:srgbClr val="FF0000"/>
                </a:solidFill>
              </a:rPr>
              <a:t>deux cartes d’activation</a:t>
            </a:r>
            <a:r>
              <a:rPr lang="fr-CA" sz="1800" dirty="0"/>
              <a:t>, filtre 2x2</a:t>
            </a:r>
            <a:endParaRPr lang="en-CA" sz="1800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440632"/>
              </p:ext>
            </p:extLst>
          </p:nvPr>
        </p:nvGraphicFramePr>
        <p:xfrm>
          <a:off x="8639900" y="2187549"/>
          <a:ext cx="474618" cy="3185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618">
                  <a:extLst>
                    <a:ext uri="{9D8B030D-6E8A-4147-A177-3AD203B41FA5}">
                      <a16:colId xmlns:a16="http://schemas.microsoft.com/office/drawing/2014/main" val="802671995"/>
                    </a:ext>
                  </a:extLst>
                </a:gridCol>
              </a:tblGrid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>
                          <a:solidFill>
                            <a:schemeClr val="tx1"/>
                          </a:solidFill>
                        </a:rPr>
                        <a:t>Y9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774386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>
                          <a:solidFill>
                            <a:schemeClr val="tx1"/>
                          </a:solidFill>
                        </a:rPr>
                        <a:t>Y10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472197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>
                          <a:solidFill>
                            <a:schemeClr val="tx1"/>
                          </a:solidFill>
                        </a:rPr>
                        <a:t>Y11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>
                          <a:solidFill>
                            <a:schemeClr val="tx1"/>
                          </a:solidFill>
                        </a:rPr>
                        <a:t>Y12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>
                          <a:solidFill>
                            <a:schemeClr val="tx1"/>
                          </a:solidFill>
                        </a:rPr>
                        <a:t>Y13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969505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>
                          <a:solidFill>
                            <a:schemeClr val="tx1"/>
                          </a:solidFill>
                        </a:rPr>
                        <a:t>Y14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723988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>
                          <a:solidFill>
                            <a:schemeClr val="tx1"/>
                          </a:solidFill>
                        </a:rPr>
                        <a:t>Y15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896330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>
                          <a:solidFill>
                            <a:schemeClr val="tx1"/>
                          </a:solidFill>
                        </a:rPr>
                        <a:t>Y16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175842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>
                          <a:solidFill>
                            <a:schemeClr val="tx1"/>
                          </a:solidFill>
                        </a:rPr>
                        <a:t>Y17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4443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264583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465565"/>
              </p:ext>
            </p:extLst>
          </p:nvPr>
        </p:nvGraphicFramePr>
        <p:xfrm>
          <a:off x="4220665" y="2350133"/>
          <a:ext cx="1271452" cy="1008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25536" y="1258579"/>
            <a:ext cx="73789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/>
              <a:t>Ex.: convolution « </a:t>
            </a:r>
            <a:r>
              <a:rPr lang="fr-CA" sz="1800" i="1" dirty="0" err="1"/>
              <a:t>valid</a:t>
            </a:r>
            <a:r>
              <a:rPr lang="fr-CA" sz="1800" dirty="0"/>
              <a:t> », un canal d’entrée, une carte d’activation, filtre 2x2</a:t>
            </a:r>
          </a:p>
          <a:p>
            <a:r>
              <a:rPr lang="fr-CA" sz="1800" dirty="0"/>
              <a:t>     </a:t>
            </a:r>
            <a:r>
              <a:rPr lang="fr-CA" sz="1800" b="1" i="1" dirty="0">
                <a:solidFill>
                  <a:srgbClr val="FF0000"/>
                </a:solidFill>
              </a:rPr>
              <a:t>mini-batch</a:t>
            </a:r>
            <a:r>
              <a:rPr lang="fr-CA" sz="1800" b="1" dirty="0">
                <a:solidFill>
                  <a:srgbClr val="FF0000"/>
                </a:solidFill>
              </a:rPr>
              <a:t> de 2 entrées</a:t>
            </a:r>
            <a:r>
              <a:rPr lang="fr-CA" sz="1800" dirty="0"/>
              <a:t>.</a:t>
            </a:r>
            <a:endParaRPr lang="en-CA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301224"/>
              </p:ext>
            </p:extLst>
          </p:nvPr>
        </p:nvGraphicFramePr>
        <p:xfrm>
          <a:off x="6527076" y="2313099"/>
          <a:ext cx="1641564" cy="151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188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547188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547188">
                  <a:extLst>
                    <a:ext uri="{9D8B030D-6E8A-4147-A177-3AD203B41FA5}">
                      <a16:colId xmlns:a16="http://schemas.microsoft.com/office/drawing/2014/main" val="40041480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Y0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Y1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Y2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Y3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Y4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Y5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Y6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Y7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Y8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197585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3533909" y="2706165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*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876652" y="2838551"/>
            <a:ext cx="357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=</a:t>
            </a:r>
            <a:endParaRPr lang="en-CA" dirty="0"/>
          </a:p>
        </p:txBody>
      </p:sp>
      <p:sp>
        <p:nvSpPr>
          <p:cNvPr id="10" name="TextBox 9"/>
          <p:cNvSpPr txBox="1"/>
          <p:nvPr/>
        </p:nvSpPr>
        <p:spPr>
          <a:xfrm>
            <a:off x="1110362" y="1741769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Entrée</a:t>
            </a:r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4220665" y="1792061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Filtre</a:t>
            </a:r>
            <a:endParaRPr lang="en-CA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182831"/>
              </p:ext>
            </p:extLst>
          </p:nvPr>
        </p:nvGraphicFramePr>
        <p:xfrm>
          <a:off x="825077" y="2291836"/>
          <a:ext cx="2542904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X9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394697"/>
              </p:ext>
            </p:extLst>
          </p:nvPr>
        </p:nvGraphicFramePr>
        <p:xfrm>
          <a:off x="6527076" y="4016281"/>
          <a:ext cx="1641564" cy="151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188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547188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547188">
                  <a:extLst>
                    <a:ext uri="{9D8B030D-6E8A-4147-A177-3AD203B41FA5}">
                      <a16:colId xmlns:a16="http://schemas.microsoft.com/office/drawing/2014/main" val="40041480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sz="1600" b="0" dirty="0">
                          <a:solidFill>
                            <a:schemeClr val="tx1"/>
                          </a:solidFill>
                        </a:rPr>
                        <a:t>Y9</a:t>
                      </a:r>
                      <a:endParaRPr lang="en-CA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0" dirty="0">
                          <a:solidFill>
                            <a:schemeClr val="tx1"/>
                          </a:solidFill>
                        </a:rPr>
                        <a:t>Y10</a:t>
                      </a:r>
                      <a:endParaRPr lang="en-CA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0" dirty="0">
                          <a:solidFill>
                            <a:schemeClr val="tx1"/>
                          </a:solidFill>
                        </a:rPr>
                        <a:t>Y11</a:t>
                      </a:r>
                      <a:endParaRPr lang="en-CA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sz="1600" b="0" dirty="0">
                          <a:solidFill>
                            <a:schemeClr val="tx1"/>
                          </a:solidFill>
                        </a:rPr>
                        <a:t>Y12</a:t>
                      </a:r>
                      <a:endParaRPr lang="en-CA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0" dirty="0">
                          <a:solidFill>
                            <a:schemeClr val="tx1"/>
                          </a:solidFill>
                        </a:rPr>
                        <a:t>Y13</a:t>
                      </a:r>
                      <a:endParaRPr lang="en-CA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0" dirty="0">
                          <a:solidFill>
                            <a:schemeClr val="tx1"/>
                          </a:solidFill>
                        </a:rPr>
                        <a:t>Y14</a:t>
                      </a:r>
                      <a:endParaRPr lang="en-CA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sz="1600" b="0" dirty="0">
                          <a:solidFill>
                            <a:schemeClr val="tx1"/>
                          </a:solidFill>
                        </a:rPr>
                        <a:t>Y15</a:t>
                      </a:r>
                      <a:endParaRPr lang="en-CA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0" dirty="0">
                          <a:solidFill>
                            <a:schemeClr val="tx1"/>
                          </a:solidFill>
                        </a:rPr>
                        <a:t>Y16</a:t>
                      </a:r>
                      <a:endParaRPr lang="en-CA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0" dirty="0">
                          <a:solidFill>
                            <a:schemeClr val="tx1"/>
                          </a:solidFill>
                        </a:rPr>
                        <a:t>Y17</a:t>
                      </a:r>
                      <a:endParaRPr lang="en-CA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197585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497534"/>
              </p:ext>
            </p:extLst>
          </p:nvPr>
        </p:nvGraphicFramePr>
        <p:xfrm>
          <a:off x="825077" y="4399604"/>
          <a:ext cx="2542904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X19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X20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X21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X22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X23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X24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X25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X26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X27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X28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X29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X30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X21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252548" y="62540"/>
            <a:ext cx="8760824" cy="1143000"/>
          </a:xfrm>
        </p:spPr>
        <p:txBody>
          <a:bodyPr/>
          <a:lstStyle/>
          <a:p>
            <a:pPr algn="l"/>
            <a:r>
              <a:rPr lang="fr-CA" sz="3200" dirty="0"/>
              <a:t>Linéarisation de l’entrée et « matriçage » du filtre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325877428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 bwMode="auto">
          <a:xfrm>
            <a:off x="339423" y="180033"/>
            <a:ext cx="880457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fr-CA" sz="3600" kern="0" dirty="0"/>
              <a:t>Linéarisation de l’entrée et « matriçage »</a:t>
            </a:r>
            <a:br>
              <a:rPr lang="fr-CA" sz="3600" kern="0"/>
            </a:br>
            <a:r>
              <a:rPr lang="fr-CA" sz="3600" kern="0" dirty="0"/>
              <a:t>du filtre</a:t>
            </a:r>
            <a:endParaRPr lang="en-CA" sz="3600" kern="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5236"/>
              </p:ext>
            </p:extLst>
          </p:nvPr>
        </p:nvGraphicFramePr>
        <p:xfrm>
          <a:off x="117382" y="2260119"/>
          <a:ext cx="6753680" cy="2947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105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422105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422105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422105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  <a:gridCol w="422105">
                  <a:extLst>
                    <a:ext uri="{9D8B030D-6E8A-4147-A177-3AD203B41FA5}">
                      <a16:colId xmlns:a16="http://schemas.microsoft.com/office/drawing/2014/main" val="3186044678"/>
                    </a:ext>
                  </a:extLst>
                </a:gridCol>
                <a:gridCol w="422105">
                  <a:extLst>
                    <a:ext uri="{9D8B030D-6E8A-4147-A177-3AD203B41FA5}">
                      <a16:colId xmlns:a16="http://schemas.microsoft.com/office/drawing/2014/main" val="1384218434"/>
                    </a:ext>
                  </a:extLst>
                </a:gridCol>
                <a:gridCol w="422105">
                  <a:extLst>
                    <a:ext uri="{9D8B030D-6E8A-4147-A177-3AD203B41FA5}">
                      <a16:colId xmlns:a16="http://schemas.microsoft.com/office/drawing/2014/main" val="1308761405"/>
                    </a:ext>
                  </a:extLst>
                </a:gridCol>
                <a:gridCol w="422105">
                  <a:extLst>
                    <a:ext uri="{9D8B030D-6E8A-4147-A177-3AD203B41FA5}">
                      <a16:colId xmlns:a16="http://schemas.microsoft.com/office/drawing/2014/main" val="2439815779"/>
                    </a:ext>
                  </a:extLst>
                </a:gridCol>
                <a:gridCol w="422105">
                  <a:extLst>
                    <a:ext uri="{9D8B030D-6E8A-4147-A177-3AD203B41FA5}">
                      <a16:colId xmlns:a16="http://schemas.microsoft.com/office/drawing/2014/main" val="842491361"/>
                    </a:ext>
                  </a:extLst>
                </a:gridCol>
                <a:gridCol w="422105">
                  <a:extLst>
                    <a:ext uri="{9D8B030D-6E8A-4147-A177-3AD203B41FA5}">
                      <a16:colId xmlns:a16="http://schemas.microsoft.com/office/drawing/2014/main" val="2272300620"/>
                    </a:ext>
                  </a:extLst>
                </a:gridCol>
                <a:gridCol w="422105">
                  <a:extLst>
                    <a:ext uri="{9D8B030D-6E8A-4147-A177-3AD203B41FA5}">
                      <a16:colId xmlns:a16="http://schemas.microsoft.com/office/drawing/2014/main" val="4276187149"/>
                    </a:ext>
                  </a:extLst>
                </a:gridCol>
                <a:gridCol w="422105">
                  <a:extLst>
                    <a:ext uri="{9D8B030D-6E8A-4147-A177-3AD203B41FA5}">
                      <a16:colId xmlns:a16="http://schemas.microsoft.com/office/drawing/2014/main" val="1806861811"/>
                    </a:ext>
                  </a:extLst>
                </a:gridCol>
                <a:gridCol w="422105">
                  <a:extLst>
                    <a:ext uri="{9D8B030D-6E8A-4147-A177-3AD203B41FA5}">
                      <a16:colId xmlns:a16="http://schemas.microsoft.com/office/drawing/2014/main" val="3549519575"/>
                    </a:ext>
                  </a:extLst>
                </a:gridCol>
                <a:gridCol w="422105">
                  <a:extLst>
                    <a:ext uri="{9D8B030D-6E8A-4147-A177-3AD203B41FA5}">
                      <a16:colId xmlns:a16="http://schemas.microsoft.com/office/drawing/2014/main" val="3724410541"/>
                    </a:ext>
                  </a:extLst>
                </a:gridCol>
                <a:gridCol w="422105">
                  <a:extLst>
                    <a:ext uri="{9D8B030D-6E8A-4147-A177-3AD203B41FA5}">
                      <a16:colId xmlns:a16="http://schemas.microsoft.com/office/drawing/2014/main" val="2123026750"/>
                    </a:ext>
                  </a:extLst>
                </a:gridCol>
                <a:gridCol w="422105">
                  <a:extLst>
                    <a:ext uri="{9D8B030D-6E8A-4147-A177-3AD203B41FA5}">
                      <a16:colId xmlns:a16="http://schemas.microsoft.com/office/drawing/2014/main" val="2332030295"/>
                    </a:ext>
                  </a:extLst>
                </a:gridCol>
              </a:tblGrid>
              <a:tr h="327512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327512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327512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327512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  <a:tr h="327512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627064"/>
                  </a:ext>
                </a:extLst>
              </a:tr>
              <a:tr h="327512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9254415"/>
                  </a:ext>
                </a:extLst>
              </a:tr>
              <a:tr h="327512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831776"/>
                  </a:ext>
                </a:extLst>
              </a:tr>
              <a:tr h="327512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964497"/>
                  </a:ext>
                </a:extLst>
              </a:tr>
              <a:tr h="327512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73832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164810"/>
              </p:ext>
            </p:extLst>
          </p:nvPr>
        </p:nvGraphicFramePr>
        <p:xfrm>
          <a:off x="7093103" y="959195"/>
          <a:ext cx="865862" cy="5549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931">
                  <a:extLst>
                    <a:ext uri="{9D8B030D-6E8A-4147-A177-3AD203B41FA5}">
                      <a16:colId xmlns:a16="http://schemas.microsoft.com/office/drawing/2014/main" val="618823873"/>
                    </a:ext>
                  </a:extLst>
                </a:gridCol>
                <a:gridCol w="432931">
                  <a:extLst>
                    <a:ext uri="{9D8B030D-6E8A-4147-A177-3AD203B41FA5}">
                      <a16:colId xmlns:a16="http://schemas.microsoft.com/office/drawing/2014/main" val="239750565"/>
                    </a:ext>
                  </a:extLst>
                </a:gridCol>
              </a:tblGrid>
              <a:tr h="346841"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>
                          <a:solidFill>
                            <a:schemeClr val="tx1"/>
                          </a:solidFill>
                        </a:rPr>
                        <a:t>X16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688332"/>
                  </a:ext>
                </a:extLst>
              </a:tr>
              <a:tr h="3468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100" b="0" dirty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100" b="0" dirty="0">
                          <a:solidFill>
                            <a:schemeClr val="tx1"/>
                          </a:solidFill>
                        </a:rPr>
                        <a:t>X17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119438"/>
                  </a:ext>
                </a:extLst>
              </a:tr>
              <a:tr h="346841"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>
                          <a:solidFill>
                            <a:schemeClr val="tx1"/>
                          </a:solidFill>
                        </a:rPr>
                        <a:t>X18</a:t>
                      </a:r>
                      <a:endParaRPr lang="en-CA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612792"/>
                  </a:ext>
                </a:extLst>
              </a:tr>
              <a:tr h="346841">
                <a:tc>
                  <a:txBody>
                    <a:bodyPr/>
                    <a:lstStyle/>
                    <a:p>
                      <a:pPr algn="ctr"/>
                      <a:r>
                        <a:rPr lang="fr-CA" sz="1100" dirty="0"/>
                        <a:t>X3</a:t>
                      </a:r>
                      <a:endParaRPr lang="en-CA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>
                          <a:solidFill>
                            <a:schemeClr val="tx1"/>
                          </a:solidFill>
                        </a:rPr>
                        <a:t>X19</a:t>
                      </a:r>
                      <a:endParaRPr lang="en-CA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597905"/>
                  </a:ext>
                </a:extLst>
              </a:tr>
              <a:tr h="346841">
                <a:tc>
                  <a:txBody>
                    <a:bodyPr/>
                    <a:lstStyle/>
                    <a:p>
                      <a:pPr algn="ctr"/>
                      <a:r>
                        <a:rPr lang="fr-CA" sz="1100" dirty="0"/>
                        <a:t>X4</a:t>
                      </a:r>
                      <a:endParaRPr lang="en-CA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>
                          <a:solidFill>
                            <a:schemeClr val="tx1"/>
                          </a:solidFill>
                        </a:rPr>
                        <a:t>X20</a:t>
                      </a:r>
                      <a:endParaRPr lang="en-CA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749214"/>
                  </a:ext>
                </a:extLst>
              </a:tr>
              <a:tr h="346841">
                <a:tc>
                  <a:txBody>
                    <a:bodyPr/>
                    <a:lstStyle/>
                    <a:p>
                      <a:pPr algn="ctr"/>
                      <a:r>
                        <a:rPr lang="fr-CA" sz="1100" dirty="0"/>
                        <a:t>X5</a:t>
                      </a:r>
                      <a:endParaRPr lang="en-CA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>
                          <a:solidFill>
                            <a:schemeClr val="tx1"/>
                          </a:solidFill>
                        </a:rPr>
                        <a:t>X21</a:t>
                      </a:r>
                      <a:endParaRPr lang="en-CA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254953"/>
                  </a:ext>
                </a:extLst>
              </a:tr>
              <a:tr h="346841">
                <a:tc>
                  <a:txBody>
                    <a:bodyPr/>
                    <a:lstStyle/>
                    <a:p>
                      <a:pPr algn="ctr"/>
                      <a:r>
                        <a:rPr lang="fr-CA" sz="1100" dirty="0"/>
                        <a:t>X6</a:t>
                      </a:r>
                      <a:endParaRPr lang="en-CA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>
                          <a:solidFill>
                            <a:schemeClr val="tx1"/>
                          </a:solidFill>
                        </a:rPr>
                        <a:t>X22</a:t>
                      </a:r>
                      <a:endParaRPr lang="en-CA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484759"/>
                  </a:ext>
                </a:extLst>
              </a:tr>
              <a:tr h="346841">
                <a:tc>
                  <a:txBody>
                    <a:bodyPr/>
                    <a:lstStyle/>
                    <a:p>
                      <a:pPr algn="ctr"/>
                      <a:r>
                        <a:rPr lang="fr-CA" sz="1100" dirty="0"/>
                        <a:t>X7</a:t>
                      </a:r>
                      <a:endParaRPr lang="en-CA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>
                          <a:solidFill>
                            <a:schemeClr val="tx1"/>
                          </a:solidFill>
                        </a:rPr>
                        <a:t>X23</a:t>
                      </a:r>
                      <a:endParaRPr lang="en-CA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495800"/>
                  </a:ext>
                </a:extLst>
              </a:tr>
              <a:tr h="346841">
                <a:tc>
                  <a:txBody>
                    <a:bodyPr/>
                    <a:lstStyle/>
                    <a:p>
                      <a:pPr algn="ctr"/>
                      <a:r>
                        <a:rPr lang="fr-CA" sz="1100" dirty="0"/>
                        <a:t>X8</a:t>
                      </a:r>
                      <a:endParaRPr lang="en-CA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>
                          <a:solidFill>
                            <a:schemeClr val="tx1"/>
                          </a:solidFill>
                        </a:rPr>
                        <a:t>X24</a:t>
                      </a:r>
                      <a:endParaRPr lang="en-CA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569565"/>
                  </a:ext>
                </a:extLst>
              </a:tr>
              <a:tr h="346841">
                <a:tc>
                  <a:txBody>
                    <a:bodyPr/>
                    <a:lstStyle/>
                    <a:p>
                      <a:pPr algn="ctr"/>
                      <a:r>
                        <a:rPr lang="fr-CA" sz="1100" dirty="0"/>
                        <a:t>X9</a:t>
                      </a:r>
                      <a:endParaRPr lang="en-CA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>
                          <a:solidFill>
                            <a:schemeClr val="tx1"/>
                          </a:solidFill>
                        </a:rPr>
                        <a:t>X25</a:t>
                      </a:r>
                      <a:endParaRPr lang="en-CA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635746"/>
                  </a:ext>
                </a:extLst>
              </a:tr>
              <a:tr h="346841">
                <a:tc>
                  <a:txBody>
                    <a:bodyPr/>
                    <a:lstStyle/>
                    <a:p>
                      <a:pPr algn="ctr"/>
                      <a:r>
                        <a:rPr lang="fr-CA" sz="1100" dirty="0"/>
                        <a:t>X10</a:t>
                      </a:r>
                      <a:endParaRPr lang="en-CA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>
                          <a:solidFill>
                            <a:schemeClr val="tx1"/>
                          </a:solidFill>
                        </a:rPr>
                        <a:t>X26</a:t>
                      </a:r>
                      <a:endParaRPr lang="en-CA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140841"/>
                  </a:ext>
                </a:extLst>
              </a:tr>
              <a:tr h="346841">
                <a:tc>
                  <a:txBody>
                    <a:bodyPr/>
                    <a:lstStyle/>
                    <a:p>
                      <a:pPr algn="ctr"/>
                      <a:r>
                        <a:rPr lang="fr-CA" sz="1100" dirty="0"/>
                        <a:t>X11</a:t>
                      </a:r>
                      <a:endParaRPr lang="en-CA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>
                          <a:solidFill>
                            <a:schemeClr val="tx1"/>
                          </a:solidFill>
                        </a:rPr>
                        <a:t>X27</a:t>
                      </a:r>
                      <a:endParaRPr lang="en-CA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085815"/>
                  </a:ext>
                </a:extLst>
              </a:tr>
              <a:tr h="346841">
                <a:tc>
                  <a:txBody>
                    <a:bodyPr/>
                    <a:lstStyle/>
                    <a:p>
                      <a:pPr algn="ctr"/>
                      <a:r>
                        <a:rPr lang="fr-CA" sz="1100" dirty="0"/>
                        <a:t>X12</a:t>
                      </a:r>
                      <a:endParaRPr lang="en-CA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>
                          <a:solidFill>
                            <a:schemeClr val="tx1"/>
                          </a:solidFill>
                        </a:rPr>
                        <a:t>X28</a:t>
                      </a:r>
                      <a:endParaRPr lang="en-CA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278596"/>
                  </a:ext>
                </a:extLst>
              </a:tr>
              <a:tr h="346841">
                <a:tc>
                  <a:txBody>
                    <a:bodyPr/>
                    <a:lstStyle/>
                    <a:p>
                      <a:pPr algn="ctr"/>
                      <a:r>
                        <a:rPr lang="fr-CA" sz="1100" dirty="0"/>
                        <a:t>X13</a:t>
                      </a:r>
                      <a:endParaRPr lang="en-CA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>
                          <a:solidFill>
                            <a:schemeClr val="tx1"/>
                          </a:solidFill>
                        </a:rPr>
                        <a:t>X29</a:t>
                      </a:r>
                      <a:endParaRPr lang="en-CA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430443"/>
                  </a:ext>
                </a:extLst>
              </a:tr>
              <a:tr h="346841">
                <a:tc>
                  <a:txBody>
                    <a:bodyPr/>
                    <a:lstStyle/>
                    <a:p>
                      <a:pPr algn="ctr"/>
                      <a:r>
                        <a:rPr lang="fr-CA" sz="1100" dirty="0"/>
                        <a:t>X14</a:t>
                      </a:r>
                      <a:endParaRPr lang="en-CA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>
                          <a:solidFill>
                            <a:schemeClr val="tx1"/>
                          </a:solidFill>
                        </a:rPr>
                        <a:t>X30</a:t>
                      </a:r>
                      <a:endParaRPr lang="en-CA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24662"/>
                  </a:ext>
                </a:extLst>
              </a:tr>
              <a:tr h="346841">
                <a:tc>
                  <a:txBody>
                    <a:bodyPr/>
                    <a:lstStyle/>
                    <a:p>
                      <a:pPr algn="ctr"/>
                      <a:r>
                        <a:rPr lang="fr-CA" sz="1100" dirty="0"/>
                        <a:t>X15</a:t>
                      </a:r>
                      <a:endParaRPr lang="en-CA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>
                          <a:solidFill>
                            <a:schemeClr val="tx1"/>
                          </a:solidFill>
                        </a:rPr>
                        <a:t>X31</a:t>
                      </a:r>
                      <a:endParaRPr lang="en-CA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37559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8152848" y="3405633"/>
            <a:ext cx="357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=</a:t>
            </a:r>
            <a:endParaRPr lang="en-CA" dirty="0"/>
          </a:p>
        </p:txBody>
      </p:sp>
      <p:sp>
        <p:nvSpPr>
          <p:cNvPr id="16" name="Rectangle 15"/>
          <p:cNvSpPr/>
          <p:nvPr/>
        </p:nvSpPr>
        <p:spPr>
          <a:xfrm>
            <a:off x="6831896" y="3483643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/>
              <a:t>x</a:t>
            </a:r>
            <a:endParaRPr lang="en-CA" sz="18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905970"/>
              </p:ext>
            </p:extLst>
          </p:nvPr>
        </p:nvGraphicFramePr>
        <p:xfrm>
          <a:off x="8166254" y="2146906"/>
          <a:ext cx="949236" cy="3185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618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474618">
                  <a:extLst>
                    <a:ext uri="{9D8B030D-6E8A-4147-A177-3AD203B41FA5}">
                      <a16:colId xmlns:a16="http://schemas.microsoft.com/office/drawing/2014/main" val="802671995"/>
                    </a:ext>
                  </a:extLst>
                </a:gridCol>
              </a:tblGrid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>
                          <a:solidFill>
                            <a:schemeClr val="tx1"/>
                          </a:solidFill>
                        </a:rPr>
                        <a:t>Y0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>
                          <a:solidFill>
                            <a:schemeClr val="tx1"/>
                          </a:solidFill>
                        </a:rPr>
                        <a:t>Y9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774386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>
                          <a:solidFill>
                            <a:schemeClr val="tx1"/>
                          </a:solidFill>
                        </a:rPr>
                        <a:t>Y1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>
                          <a:solidFill>
                            <a:schemeClr val="tx1"/>
                          </a:solidFill>
                        </a:rPr>
                        <a:t>Y10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472197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>
                          <a:solidFill>
                            <a:schemeClr val="tx1"/>
                          </a:solidFill>
                        </a:rPr>
                        <a:t>Y2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>
                          <a:solidFill>
                            <a:schemeClr val="tx1"/>
                          </a:solidFill>
                        </a:rPr>
                        <a:t>Y11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>
                          <a:solidFill>
                            <a:schemeClr val="tx1"/>
                          </a:solidFill>
                        </a:rPr>
                        <a:t>Y3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>
                          <a:solidFill>
                            <a:schemeClr val="tx1"/>
                          </a:solidFill>
                        </a:rPr>
                        <a:t>Y12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>
                          <a:solidFill>
                            <a:schemeClr val="tx1"/>
                          </a:solidFill>
                        </a:rPr>
                        <a:t>Y4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>
                          <a:solidFill>
                            <a:schemeClr val="tx1"/>
                          </a:solidFill>
                        </a:rPr>
                        <a:t>Y13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969505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>
                          <a:solidFill>
                            <a:schemeClr val="tx1"/>
                          </a:solidFill>
                        </a:rPr>
                        <a:t>Y5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>
                          <a:solidFill>
                            <a:schemeClr val="tx1"/>
                          </a:solidFill>
                        </a:rPr>
                        <a:t>Y14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723988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>
                          <a:solidFill>
                            <a:schemeClr val="tx1"/>
                          </a:solidFill>
                        </a:rPr>
                        <a:t>Y6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>
                          <a:solidFill>
                            <a:schemeClr val="tx1"/>
                          </a:solidFill>
                        </a:rPr>
                        <a:t>Y15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896330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>
                          <a:solidFill>
                            <a:schemeClr val="tx1"/>
                          </a:solidFill>
                        </a:rPr>
                        <a:t>Y7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>
                          <a:solidFill>
                            <a:schemeClr val="tx1"/>
                          </a:solidFill>
                        </a:rPr>
                        <a:t>Y16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175842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>
                          <a:solidFill>
                            <a:schemeClr val="tx1"/>
                          </a:solidFill>
                        </a:rPr>
                        <a:t>Y8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100" b="0" dirty="0">
                          <a:solidFill>
                            <a:schemeClr val="tx1"/>
                          </a:solidFill>
                        </a:rPr>
                        <a:t>Y17</a:t>
                      </a:r>
                      <a:endParaRPr lang="en-CA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444325"/>
                  </a:ext>
                </a:extLst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160927" y="1258579"/>
            <a:ext cx="6526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/>
              <a:t>Ex.: convolution « </a:t>
            </a:r>
            <a:r>
              <a:rPr lang="fr-CA" sz="1800" i="1" dirty="0" err="1"/>
              <a:t>valid</a:t>
            </a:r>
            <a:r>
              <a:rPr lang="fr-CA" sz="1800" dirty="0"/>
              <a:t> », un canal d’entrée, une carte d’activation, </a:t>
            </a:r>
          </a:p>
          <a:p>
            <a:r>
              <a:rPr lang="fr-CA" sz="1800" dirty="0"/>
              <a:t>filtre 2x2 </a:t>
            </a:r>
            <a:r>
              <a:rPr lang="fr-CA" sz="1800" b="1" dirty="0">
                <a:solidFill>
                  <a:srgbClr val="FF0000"/>
                </a:solidFill>
              </a:rPr>
              <a:t>mini-batch de 2 entrées</a:t>
            </a:r>
            <a:r>
              <a:rPr lang="fr-CA" sz="1800" dirty="0"/>
              <a:t>.</a:t>
            </a:r>
            <a:endParaRPr lang="en-CA" sz="1800" dirty="0"/>
          </a:p>
        </p:txBody>
      </p:sp>
      <p:sp>
        <p:nvSpPr>
          <p:cNvPr id="19" name="Rectangle 18"/>
          <p:cNvSpPr/>
          <p:nvPr/>
        </p:nvSpPr>
        <p:spPr>
          <a:xfrm>
            <a:off x="7898652" y="3483643"/>
            <a:ext cx="314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/>
              <a:t>=</a:t>
            </a: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257527198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081524"/>
              </p:ext>
            </p:extLst>
          </p:nvPr>
        </p:nvGraphicFramePr>
        <p:xfrm>
          <a:off x="1201784" y="2328871"/>
          <a:ext cx="1907178" cy="151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49682"/>
              </p:ext>
            </p:extLst>
          </p:nvPr>
        </p:nvGraphicFramePr>
        <p:xfrm>
          <a:off x="4220665" y="2350133"/>
          <a:ext cx="1271452" cy="1008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286061"/>
              </p:ext>
            </p:extLst>
          </p:nvPr>
        </p:nvGraphicFramePr>
        <p:xfrm>
          <a:off x="6527076" y="2313099"/>
          <a:ext cx="1094376" cy="1008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188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547188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Y0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Y1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Y2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Y3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3533909" y="2706165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*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876652" y="2838551"/>
            <a:ext cx="357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=</a:t>
            </a:r>
            <a:endParaRPr lang="en-CA" dirty="0"/>
          </a:p>
        </p:txBody>
      </p:sp>
      <p:sp>
        <p:nvSpPr>
          <p:cNvPr id="10" name="TextBox 9"/>
          <p:cNvSpPr txBox="1"/>
          <p:nvPr/>
        </p:nvSpPr>
        <p:spPr>
          <a:xfrm>
            <a:off x="1110362" y="1741769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Entrée</a:t>
            </a:r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4220665" y="1792061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Filtre</a:t>
            </a:r>
            <a:endParaRPr lang="en-CA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696574"/>
              </p:ext>
            </p:extLst>
          </p:nvPr>
        </p:nvGraphicFramePr>
        <p:xfrm>
          <a:off x="1201784" y="3966878"/>
          <a:ext cx="1907178" cy="151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X9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C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C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C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C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C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C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860413"/>
              </p:ext>
            </p:extLst>
          </p:nvPr>
        </p:nvGraphicFramePr>
        <p:xfrm>
          <a:off x="4220665" y="3512091"/>
          <a:ext cx="1271452" cy="1008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</a:tbl>
          </a:graphicData>
        </a:graphic>
      </p:graphicFrame>
      <p:sp>
        <p:nvSpPr>
          <p:cNvPr id="15" name="Title 1"/>
          <p:cNvSpPr txBox="1">
            <a:spLocks/>
          </p:cNvSpPr>
          <p:nvPr/>
        </p:nvSpPr>
        <p:spPr bwMode="auto">
          <a:xfrm>
            <a:off x="0" y="0"/>
            <a:ext cx="933558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fr-CA" sz="3200" kern="0" dirty="0"/>
              <a:t>Linéarisation de l’entrée et « matriçage » du filtre</a:t>
            </a:r>
            <a:endParaRPr lang="en-CA" sz="3200" kern="0" dirty="0"/>
          </a:p>
        </p:txBody>
      </p:sp>
      <p:sp>
        <p:nvSpPr>
          <p:cNvPr id="16" name="Rectangle 15"/>
          <p:cNvSpPr/>
          <p:nvPr/>
        </p:nvSpPr>
        <p:spPr>
          <a:xfrm>
            <a:off x="152218" y="938846"/>
            <a:ext cx="66928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/>
              <a:t>Ex.: convolution « </a:t>
            </a:r>
            <a:r>
              <a:rPr lang="fr-CA" sz="1800" i="1" dirty="0" err="1"/>
              <a:t>valid</a:t>
            </a:r>
            <a:r>
              <a:rPr lang="fr-CA" sz="1800" dirty="0"/>
              <a:t> », </a:t>
            </a:r>
            <a:r>
              <a:rPr lang="fr-CA" sz="1800" b="1" dirty="0">
                <a:solidFill>
                  <a:srgbClr val="FF0000"/>
                </a:solidFill>
              </a:rPr>
              <a:t>2 canaux d’entrée</a:t>
            </a:r>
            <a:r>
              <a:rPr lang="fr-CA" sz="1800" dirty="0"/>
              <a:t>, une carte d’activation, </a:t>
            </a:r>
          </a:p>
          <a:p>
            <a:r>
              <a:rPr lang="fr-CA" sz="1800" dirty="0"/>
              <a:t>filtre 2x2 </a:t>
            </a:r>
            <a:r>
              <a:rPr lang="fr-CA" sz="1800" b="1" dirty="0">
                <a:solidFill>
                  <a:srgbClr val="FF0000"/>
                </a:solidFill>
              </a:rPr>
              <a:t>mini-batch de 1 entrée</a:t>
            </a:r>
            <a:r>
              <a:rPr lang="fr-CA" sz="1800" dirty="0"/>
              <a:t>.</a:t>
            </a: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341441674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115172"/>
              </p:ext>
            </p:extLst>
          </p:nvPr>
        </p:nvGraphicFramePr>
        <p:xfrm>
          <a:off x="114659" y="3115615"/>
          <a:ext cx="7267482" cy="13974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749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403749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403749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403749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  <a:gridCol w="403749">
                  <a:extLst>
                    <a:ext uri="{9D8B030D-6E8A-4147-A177-3AD203B41FA5}">
                      <a16:colId xmlns:a16="http://schemas.microsoft.com/office/drawing/2014/main" val="3186044678"/>
                    </a:ext>
                  </a:extLst>
                </a:gridCol>
                <a:gridCol w="403749">
                  <a:extLst>
                    <a:ext uri="{9D8B030D-6E8A-4147-A177-3AD203B41FA5}">
                      <a16:colId xmlns:a16="http://schemas.microsoft.com/office/drawing/2014/main" val="1384218434"/>
                    </a:ext>
                  </a:extLst>
                </a:gridCol>
                <a:gridCol w="403749">
                  <a:extLst>
                    <a:ext uri="{9D8B030D-6E8A-4147-A177-3AD203B41FA5}">
                      <a16:colId xmlns:a16="http://schemas.microsoft.com/office/drawing/2014/main" val="1308761405"/>
                    </a:ext>
                  </a:extLst>
                </a:gridCol>
                <a:gridCol w="403749">
                  <a:extLst>
                    <a:ext uri="{9D8B030D-6E8A-4147-A177-3AD203B41FA5}">
                      <a16:colId xmlns:a16="http://schemas.microsoft.com/office/drawing/2014/main" val="2439815779"/>
                    </a:ext>
                  </a:extLst>
                </a:gridCol>
                <a:gridCol w="403749">
                  <a:extLst>
                    <a:ext uri="{9D8B030D-6E8A-4147-A177-3AD203B41FA5}">
                      <a16:colId xmlns:a16="http://schemas.microsoft.com/office/drawing/2014/main" val="842491361"/>
                    </a:ext>
                  </a:extLst>
                </a:gridCol>
                <a:gridCol w="403749">
                  <a:extLst>
                    <a:ext uri="{9D8B030D-6E8A-4147-A177-3AD203B41FA5}">
                      <a16:colId xmlns:a16="http://schemas.microsoft.com/office/drawing/2014/main" val="2272300620"/>
                    </a:ext>
                  </a:extLst>
                </a:gridCol>
                <a:gridCol w="403749">
                  <a:extLst>
                    <a:ext uri="{9D8B030D-6E8A-4147-A177-3AD203B41FA5}">
                      <a16:colId xmlns:a16="http://schemas.microsoft.com/office/drawing/2014/main" val="4276187149"/>
                    </a:ext>
                  </a:extLst>
                </a:gridCol>
                <a:gridCol w="403749">
                  <a:extLst>
                    <a:ext uri="{9D8B030D-6E8A-4147-A177-3AD203B41FA5}">
                      <a16:colId xmlns:a16="http://schemas.microsoft.com/office/drawing/2014/main" val="1806861811"/>
                    </a:ext>
                  </a:extLst>
                </a:gridCol>
                <a:gridCol w="403749">
                  <a:extLst>
                    <a:ext uri="{9D8B030D-6E8A-4147-A177-3AD203B41FA5}">
                      <a16:colId xmlns:a16="http://schemas.microsoft.com/office/drawing/2014/main" val="3549519575"/>
                    </a:ext>
                  </a:extLst>
                </a:gridCol>
                <a:gridCol w="403749">
                  <a:extLst>
                    <a:ext uri="{9D8B030D-6E8A-4147-A177-3AD203B41FA5}">
                      <a16:colId xmlns:a16="http://schemas.microsoft.com/office/drawing/2014/main" val="3724410541"/>
                    </a:ext>
                  </a:extLst>
                </a:gridCol>
                <a:gridCol w="403749">
                  <a:extLst>
                    <a:ext uri="{9D8B030D-6E8A-4147-A177-3AD203B41FA5}">
                      <a16:colId xmlns:a16="http://schemas.microsoft.com/office/drawing/2014/main" val="2123026750"/>
                    </a:ext>
                  </a:extLst>
                </a:gridCol>
                <a:gridCol w="403749">
                  <a:extLst>
                    <a:ext uri="{9D8B030D-6E8A-4147-A177-3AD203B41FA5}">
                      <a16:colId xmlns:a16="http://schemas.microsoft.com/office/drawing/2014/main" val="2332030295"/>
                    </a:ext>
                  </a:extLst>
                </a:gridCol>
                <a:gridCol w="403749">
                  <a:extLst>
                    <a:ext uri="{9D8B030D-6E8A-4147-A177-3AD203B41FA5}">
                      <a16:colId xmlns:a16="http://schemas.microsoft.com/office/drawing/2014/main" val="3660086954"/>
                    </a:ext>
                  </a:extLst>
                </a:gridCol>
                <a:gridCol w="403749">
                  <a:extLst>
                    <a:ext uri="{9D8B030D-6E8A-4147-A177-3AD203B41FA5}">
                      <a16:colId xmlns:a16="http://schemas.microsoft.com/office/drawing/2014/main" val="1679511720"/>
                    </a:ext>
                  </a:extLst>
                </a:gridCol>
              </a:tblGrid>
              <a:tr h="353967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353967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353967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335581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184388"/>
              </p:ext>
            </p:extLst>
          </p:nvPr>
        </p:nvGraphicFramePr>
        <p:xfrm>
          <a:off x="8510638" y="3145038"/>
          <a:ext cx="465936" cy="1415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93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</a:tblGrid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Y0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774386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Y1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472197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Y2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353968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Y3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792416"/>
              </p:ext>
            </p:extLst>
          </p:nvPr>
        </p:nvGraphicFramePr>
        <p:xfrm>
          <a:off x="7639043" y="836031"/>
          <a:ext cx="513805" cy="5956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805">
                  <a:extLst>
                    <a:ext uri="{9D8B030D-6E8A-4147-A177-3AD203B41FA5}">
                      <a16:colId xmlns:a16="http://schemas.microsoft.com/office/drawing/2014/main" val="618823873"/>
                    </a:ext>
                  </a:extLst>
                </a:gridCol>
              </a:tblGrid>
              <a:tr h="330925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688332"/>
                  </a:ext>
                </a:extLst>
              </a:tr>
              <a:tr h="3309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119438"/>
                  </a:ext>
                </a:extLst>
              </a:tr>
              <a:tr h="330925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612792"/>
                  </a:ext>
                </a:extLst>
              </a:tr>
              <a:tr h="330925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X3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597905"/>
                  </a:ext>
                </a:extLst>
              </a:tr>
              <a:tr h="330925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X4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749214"/>
                  </a:ext>
                </a:extLst>
              </a:tr>
              <a:tr h="330925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X5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254953"/>
                  </a:ext>
                </a:extLst>
              </a:tr>
              <a:tr h="330925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X6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484759"/>
                  </a:ext>
                </a:extLst>
              </a:tr>
              <a:tr h="330925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X7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495800"/>
                  </a:ext>
                </a:extLst>
              </a:tr>
              <a:tr h="330925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X8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569565"/>
                  </a:ext>
                </a:extLst>
              </a:tr>
              <a:tr h="330925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X9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635746"/>
                  </a:ext>
                </a:extLst>
              </a:tr>
              <a:tr h="330925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X10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140841"/>
                  </a:ext>
                </a:extLst>
              </a:tr>
              <a:tr h="330925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X11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085815"/>
                  </a:ext>
                </a:extLst>
              </a:tr>
              <a:tr h="330925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X12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278596"/>
                  </a:ext>
                </a:extLst>
              </a:tr>
              <a:tr h="330925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X13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430443"/>
                  </a:ext>
                </a:extLst>
              </a:tr>
              <a:tr h="330925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X14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24662"/>
                  </a:ext>
                </a:extLst>
              </a:tr>
              <a:tr h="330925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X15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37559"/>
                  </a:ext>
                </a:extLst>
              </a:tr>
              <a:tr h="330925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X16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2468059"/>
                  </a:ext>
                </a:extLst>
              </a:tr>
              <a:tr h="330925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X17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165716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8152848" y="3405633"/>
            <a:ext cx="357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=</a:t>
            </a:r>
            <a:endParaRPr lang="en-CA" dirty="0"/>
          </a:p>
        </p:txBody>
      </p:sp>
      <p:sp>
        <p:nvSpPr>
          <p:cNvPr id="16" name="Rectangle 15"/>
          <p:cNvSpPr/>
          <p:nvPr/>
        </p:nvSpPr>
        <p:spPr>
          <a:xfrm>
            <a:off x="7297048" y="3483642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/>
              <a:t>x</a:t>
            </a:r>
            <a:endParaRPr lang="en-CA" sz="1800" dirty="0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0" y="0"/>
            <a:ext cx="933558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fr-CA" sz="3200" kern="0" dirty="0"/>
              <a:t>Linéarisation de l’entrée et « matriçage » du filtre</a:t>
            </a:r>
            <a:endParaRPr lang="en-CA" sz="3200" kern="0" dirty="0"/>
          </a:p>
        </p:txBody>
      </p:sp>
      <p:sp>
        <p:nvSpPr>
          <p:cNvPr id="17" name="Rectangle 16"/>
          <p:cNvSpPr/>
          <p:nvPr/>
        </p:nvSpPr>
        <p:spPr>
          <a:xfrm>
            <a:off x="152218" y="938846"/>
            <a:ext cx="66928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/>
              <a:t>Ex.: convolution « </a:t>
            </a:r>
            <a:r>
              <a:rPr lang="fr-CA" sz="1800" i="1" dirty="0" err="1"/>
              <a:t>valid</a:t>
            </a:r>
            <a:r>
              <a:rPr lang="fr-CA" sz="1800" dirty="0"/>
              <a:t> », </a:t>
            </a:r>
            <a:r>
              <a:rPr lang="fr-CA" sz="1800" b="1" dirty="0">
                <a:solidFill>
                  <a:srgbClr val="FF0000"/>
                </a:solidFill>
              </a:rPr>
              <a:t>2 canaux d’entrée</a:t>
            </a:r>
            <a:r>
              <a:rPr lang="fr-CA" sz="1800" dirty="0"/>
              <a:t>, une carte d’activation, </a:t>
            </a:r>
          </a:p>
          <a:p>
            <a:r>
              <a:rPr lang="fr-CA" sz="1800" dirty="0"/>
              <a:t>filtre 2x2 </a:t>
            </a:r>
            <a:r>
              <a:rPr lang="fr-CA" sz="1800" b="1" dirty="0">
                <a:solidFill>
                  <a:srgbClr val="FF0000"/>
                </a:solidFill>
              </a:rPr>
              <a:t>mini-batch de 1 entrée</a:t>
            </a:r>
            <a:r>
              <a:rPr lang="fr-CA" sz="1800" dirty="0"/>
              <a:t>.</a:t>
            </a:r>
            <a:endParaRPr lang="en-CA" sz="18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588E596-B62B-4A0A-8168-932A3FEFFCFC}"/>
              </a:ext>
            </a:extLst>
          </p:cNvPr>
          <p:cNvSpPr txBox="1"/>
          <p:nvPr/>
        </p:nvSpPr>
        <p:spPr>
          <a:xfrm>
            <a:off x="1436632" y="2569779"/>
            <a:ext cx="141298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 err="1">
                <a:latin typeface="Times New Roman"/>
                <a:cs typeface="Times New Roman"/>
              </a:rPr>
              <a:t>channel</a:t>
            </a:r>
            <a:r>
              <a:rPr lang="fr-FR" dirty="0">
                <a:latin typeface="Times New Roman"/>
                <a:cs typeface="Times New Roman"/>
              </a:rPr>
              <a:t> 1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C4C880D-7A5E-4CD2-B15E-AA1F31682ACF}"/>
              </a:ext>
            </a:extLst>
          </p:cNvPr>
          <p:cNvSpPr txBox="1"/>
          <p:nvPr/>
        </p:nvSpPr>
        <p:spPr>
          <a:xfrm>
            <a:off x="4570028" y="2569779"/>
            <a:ext cx="141298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 err="1">
                <a:latin typeface="Times New Roman"/>
                <a:cs typeface="Times New Roman"/>
              </a:rPr>
              <a:t>channel</a:t>
            </a:r>
            <a:r>
              <a:rPr lang="fr-FR" dirty="0">
                <a:latin typeface="Times New Roman"/>
                <a:cs typeface="Times New Roman"/>
              </a:rPr>
              <a:t> 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910910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39855"/>
              </p:ext>
            </p:extLst>
          </p:nvPr>
        </p:nvGraphicFramePr>
        <p:xfrm>
          <a:off x="740229" y="2111102"/>
          <a:ext cx="2542904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X9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939393"/>
              </p:ext>
            </p:extLst>
          </p:nvPr>
        </p:nvGraphicFramePr>
        <p:xfrm>
          <a:off x="3766458" y="2111102"/>
          <a:ext cx="1907178" cy="151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W8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16828" y="1323033"/>
            <a:ext cx="2666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/>
              <a:t>Ex.: convolution « </a:t>
            </a:r>
            <a:r>
              <a:rPr lang="fr-CA" sz="1800" i="1" dirty="0" err="1"/>
              <a:t>valid</a:t>
            </a:r>
            <a:r>
              <a:rPr lang="fr-CA" sz="1800" dirty="0"/>
              <a:t> »</a:t>
            </a:r>
            <a:endParaRPr lang="en-CA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448020"/>
              </p:ext>
            </p:extLst>
          </p:nvPr>
        </p:nvGraphicFramePr>
        <p:xfrm>
          <a:off x="6396446" y="2111102"/>
          <a:ext cx="1271452" cy="1008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Y0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Y1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Y2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Y3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3355518" y="2702266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*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856146" y="2636554"/>
            <a:ext cx="357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=</a:t>
            </a:r>
            <a:endParaRPr lang="en-CA" dirty="0"/>
          </a:p>
        </p:txBody>
      </p:sp>
      <p:sp>
        <p:nvSpPr>
          <p:cNvPr id="10" name="TextBox 9"/>
          <p:cNvSpPr txBox="1"/>
          <p:nvPr/>
        </p:nvSpPr>
        <p:spPr>
          <a:xfrm>
            <a:off x="740229" y="1681474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Entrée</a:t>
            </a:r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3850532" y="1731766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Filtre</a:t>
            </a:r>
            <a:endParaRPr lang="en-CA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59080" y="130629"/>
            <a:ext cx="8884920" cy="1143000"/>
          </a:xfrm>
        </p:spPr>
        <p:txBody>
          <a:bodyPr/>
          <a:lstStyle/>
          <a:p>
            <a:pPr algn="l"/>
            <a:r>
              <a:rPr lang="fr-CA" sz="3200" dirty="0"/>
              <a:t>On peut faire la même chose mais en </a:t>
            </a:r>
            <a:r>
              <a:rPr lang="fr-CA" sz="3200" b="1" dirty="0">
                <a:solidFill>
                  <a:srgbClr val="FF0000"/>
                </a:solidFill>
              </a:rPr>
              <a:t>linéarisant le filtre </a:t>
            </a:r>
            <a:r>
              <a:rPr lang="fr-CA" sz="3200" dirty="0"/>
              <a:t>et en </a:t>
            </a:r>
            <a:r>
              <a:rPr lang="fr-CA" sz="3200" b="1" dirty="0">
                <a:solidFill>
                  <a:srgbClr val="FF0000"/>
                </a:solidFill>
              </a:rPr>
              <a:t>« matriçant » l’entrée</a:t>
            </a:r>
            <a:endParaRPr lang="en-CA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10711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560599"/>
              </p:ext>
            </p:extLst>
          </p:nvPr>
        </p:nvGraphicFramePr>
        <p:xfrm>
          <a:off x="740229" y="2111102"/>
          <a:ext cx="2542904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X9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240011"/>
              </p:ext>
            </p:extLst>
          </p:nvPr>
        </p:nvGraphicFramePr>
        <p:xfrm>
          <a:off x="796296" y="2143139"/>
          <a:ext cx="1907178" cy="151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16828" y="1323033"/>
            <a:ext cx="2666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/>
              <a:t>Ex.: convolution « </a:t>
            </a:r>
            <a:r>
              <a:rPr lang="fr-CA" sz="1800" i="1" dirty="0" err="1"/>
              <a:t>valid</a:t>
            </a:r>
            <a:r>
              <a:rPr lang="fr-CA" sz="1800" dirty="0"/>
              <a:t> »</a:t>
            </a:r>
            <a:endParaRPr lang="en-CA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740229" y="1681474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Entrée</a:t>
            </a:r>
            <a:endParaRPr lang="en-CA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151450"/>
              </p:ext>
            </p:extLst>
          </p:nvPr>
        </p:nvGraphicFramePr>
        <p:xfrm>
          <a:off x="4579620" y="2111102"/>
          <a:ext cx="513805" cy="3262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805">
                  <a:extLst>
                    <a:ext uri="{9D8B030D-6E8A-4147-A177-3AD203B41FA5}">
                      <a16:colId xmlns:a16="http://schemas.microsoft.com/office/drawing/2014/main" val="2119092097"/>
                    </a:ext>
                  </a:extLst>
                </a:gridCol>
              </a:tblGrid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990841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455617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49537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X4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389392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X5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010403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X6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188983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X8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363042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X9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167064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X10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510504"/>
                  </a:ext>
                </a:extLst>
              </a:tr>
            </a:tbl>
          </a:graphicData>
        </a:graphic>
      </p:graphicFrame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59080" y="130629"/>
            <a:ext cx="8884920" cy="1143000"/>
          </a:xfrm>
        </p:spPr>
        <p:txBody>
          <a:bodyPr/>
          <a:lstStyle/>
          <a:p>
            <a:pPr algn="l"/>
            <a:r>
              <a:rPr lang="fr-CA" sz="3200" dirty="0"/>
              <a:t>On peut faire la même chose mais en </a:t>
            </a:r>
            <a:r>
              <a:rPr lang="fr-CA" sz="3200" b="1" dirty="0">
                <a:solidFill>
                  <a:srgbClr val="FF0000"/>
                </a:solidFill>
              </a:rPr>
              <a:t>linéarisant le filtre </a:t>
            </a:r>
            <a:r>
              <a:rPr lang="fr-CA" sz="3200" dirty="0"/>
              <a:t>et en </a:t>
            </a:r>
            <a:r>
              <a:rPr lang="fr-CA" sz="3200" b="1" dirty="0">
                <a:solidFill>
                  <a:srgbClr val="FF0000"/>
                </a:solidFill>
              </a:rPr>
              <a:t>« matriçant » l’entrée</a:t>
            </a:r>
            <a:endParaRPr lang="en-CA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93528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546050"/>
              </p:ext>
            </p:extLst>
          </p:nvPr>
        </p:nvGraphicFramePr>
        <p:xfrm>
          <a:off x="740229" y="2111102"/>
          <a:ext cx="2542904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X9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492993"/>
              </p:ext>
            </p:extLst>
          </p:nvPr>
        </p:nvGraphicFramePr>
        <p:xfrm>
          <a:off x="1414605" y="2143139"/>
          <a:ext cx="1907178" cy="151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16828" y="1323033"/>
            <a:ext cx="2666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/>
              <a:t>Ex.: convolution « </a:t>
            </a:r>
            <a:r>
              <a:rPr lang="fr-CA" sz="1800" i="1" dirty="0" err="1"/>
              <a:t>valid</a:t>
            </a:r>
            <a:r>
              <a:rPr lang="fr-CA" sz="1800" dirty="0"/>
              <a:t> »</a:t>
            </a:r>
            <a:endParaRPr lang="en-CA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740229" y="1681474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Entrée</a:t>
            </a:r>
            <a:endParaRPr lang="en-CA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022052"/>
              </p:ext>
            </p:extLst>
          </p:nvPr>
        </p:nvGraphicFramePr>
        <p:xfrm>
          <a:off x="4579620" y="2111102"/>
          <a:ext cx="923834" cy="3262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917">
                  <a:extLst>
                    <a:ext uri="{9D8B030D-6E8A-4147-A177-3AD203B41FA5}">
                      <a16:colId xmlns:a16="http://schemas.microsoft.com/office/drawing/2014/main" val="2119092097"/>
                    </a:ext>
                  </a:extLst>
                </a:gridCol>
                <a:gridCol w="461917">
                  <a:extLst>
                    <a:ext uri="{9D8B030D-6E8A-4147-A177-3AD203B41FA5}">
                      <a16:colId xmlns:a16="http://schemas.microsoft.com/office/drawing/2014/main" val="2433772285"/>
                    </a:ext>
                  </a:extLst>
                </a:gridCol>
              </a:tblGrid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990841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455617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49537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X4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X5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389392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X5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X6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010403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X6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X7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188983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X8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X9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363042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X9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X10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167064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X10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X11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510504"/>
                  </a:ext>
                </a:extLst>
              </a:tr>
            </a:tbl>
          </a:graphicData>
        </a:graphic>
      </p:graphicFrame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59080" y="130629"/>
            <a:ext cx="8884920" cy="1143000"/>
          </a:xfrm>
        </p:spPr>
        <p:txBody>
          <a:bodyPr/>
          <a:lstStyle/>
          <a:p>
            <a:pPr algn="l"/>
            <a:r>
              <a:rPr lang="fr-CA" sz="3200" dirty="0"/>
              <a:t>On peut faire la même chose mais en </a:t>
            </a:r>
            <a:r>
              <a:rPr lang="fr-CA" sz="3200" b="1" dirty="0">
                <a:solidFill>
                  <a:srgbClr val="FF0000"/>
                </a:solidFill>
              </a:rPr>
              <a:t>linéarisant le filtre </a:t>
            </a:r>
            <a:r>
              <a:rPr lang="fr-CA" sz="3200" dirty="0"/>
              <a:t>et en </a:t>
            </a:r>
            <a:r>
              <a:rPr lang="fr-CA" sz="3200" b="1" dirty="0">
                <a:solidFill>
                  <a:srgbClr val="FF0000"/>
                </a:solidFill>
              </a:rPr>
              <a:t>« matriçant » l’entrée</a:t>
            </a:r>
            <a:endParaRPr lang="en-CA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2062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574978"/>
              </p:ext>
            </p:extLst>
          </p:nvPr>
        </p:nvGraphicFramePr>
        <p:xfrm>
          <a:off x="740229" y="2111102"/>
          <a:ext cx="2542904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X9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751787"/>
              </p:ext>
            </p:extLst>
          </p:nvPr>
        </p:nvGraphicFramePr>
        <p:xfrm>
          <a:off x="787587" y="2656944"/>
          <a:ext cx="1907178" cy="151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16828" y="1323033"/>
            <a:ext cx="2666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/>
              <a:t>Ex.: convolution « </a:t>
            </a:r>
            <a:r>
              <a:rPr lang="fr-CA" sz="1800" i="1" dirty="0" err="1"/>
              <a:t>valid</a:t>
            </a:r>
            <a:r>
              <a:rPr lang="fr-CA" sz="1800" dirty="0"/>
              <a:t> »</a:t>
            </a:r>
            <a:endParaRPr lang="en-CA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740229" y="1681474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Entrée</a:t>
            </a:r>
            <a:endParaRPr lang="en-CA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205202"/>
              </p:ext>
            </p:extLst>
          </p:nvPr>
        </p:nvGraphicFramePr>
        <p:xfrm>
          <a:off x="4579620" y="2111102"/>
          <a:ext cx="1385751" cy="3262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917">
                  <a:extLst>
                    <a:ext uri="{9D8B030D-6E8A-4147-A177-3AD203B41FA5}">
                      <a16:colId xmlns:a16="http://schemas.microsoft.com/office/drawing/2014/main" val="2119092097"/>
                    </a:ext>
                  </a:extLst>
                </a:gridCol>
                <a:gridCol w="461917">
                  <a:extLst>
                    <a:ext uri="{9D8B030D-6E8A-4147-A177-3AD203B41FA5}">
                      <a16:colId xmlns:a16="http://schemas.microsoft.com/office/drawing/2014/main" val="2433772285"/>
                    </a:ext>
                  </a:extLst>
                </a:gridCol>
                <a:gridCol w="461917">
                  <a:extLst>
                    <a:ext uri="{9D8B030D-6E8A-4147-A177-3AD203B41FA5}">
                      <a16:colId xmlns:a16="http://schemas.microsoft.com/office/drawing/2014/main" val="3796240141"/>
                    </a:ext>
                  </a:extLst>
                </a:gridCol>
              </a:tblGrid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990841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455617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49537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X4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X5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X8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389392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X5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X6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X9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010403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X6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X7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X10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188983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X8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X9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X11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363042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X9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X10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X12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167064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X10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X11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X13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510504"/>
                  </a:ext>
                </a:extLst>
              </a:tr>
            </a:tbl>
          </a:graphicData>
        </a:graphic>
      </p:graphicFrame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59080" y="130629"/>
            <a:ext cx="8884920" cy="1143000"/>
          </a:xfrm>
        </p:spPr>
        <p:txBody>
          <a:bodyPr/>
          <a:lstStyle/>
          <a:p>
            <a:pPr algn="l"/>
            <a:r>
              <a:rPr lang="fr-CA" sz="3200" dirty="0"/>
              <a:t>On peut faire la même chose mais en </a:t>
            </a:r>
            <a:r>
              <a:rPr lang="fr-CA" sz="3200" b="1" dirty="0">
                <a:solidFill>
                  <a:srgbClr val="FF0000"/>
                </a:solidFill>
              </a:rPr>
              <a:t>linéarisant le filtre </a:t>
            </a:r>
            <a:r>
              <a:rPr lang="fr-CA" sz="3200" dirty="0"/>
              <a:t>et en </a:t>
            </a:r>
            <a:r>
              <a:rPr lang="fr-CA" sz="3200" b="1" dirty="0">
                <a:solidFill>
                  <a:srgbClr val="FF0000"/>
                </a:solidFill>
              </a:rPr>
              <a:t>« matriçant » l’entrée</a:t>
            </a:r>
            <a:endParaRPr lang="en-CA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962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17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542928" y="335260"/>
            <a:ext cx="55956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fr-CM" altLang="en-US" b="1">
                <a:latin typeface="Times New Roman"/>
                <a:cs typeface="Times New Roman"/>
              </a:rPr>
              <a:t>Convolution 1D sur des vecteurs (i = 0 .. )</a:t>
            </a:r>
            <a:endParaRPr lang="fr-CM" altLang="en-US" b="1"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8325" y="5657850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Rectangle 181"/>
          <p:cNvSpPr/>
          <p:nvPr/>
        </p:nvSpPr>
        <p:spPr>
          <a:xfrm>
            <a:off x="7714845" y="5750719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77D9A25-B727-4F8A-8E00-7129F5DAF2BC}"/>
              </a:ext>
            </a:extLst>
          </p:cNvPr>
          <p:cNvSpPr txBox="1"/>
          <p:nvPr/>
        </p:nvSpPr>
        <p:spPr>
          <a:xfrm>
            <a:off x="1869928" y="2123310"/>
            <a:ext cx="30017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f = </a:t>
            </a:r>
            <a:endParaRPr lang="fr-FR">
              <a:cs typeface="Times New Roman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C42969F-A91B-4D8E-9C86-5C05A09D5A73}"/>
              </a:ext>
            </a:extLst>
          </p:cNvPr>
          <p:cNvSpPr txBox="1"/>
          <p:nvPr/>
        </p:nvSpPr>
        <p:spPr>
          <a:xfrm>
            <a:off x="5136401" y="2123977"/>
            <a:ext cx="18432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w =</a:t>
            </a:r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701551B-E719-4187-A3CF-9AD55C996181}"/>
              </a:ext>
            </a:extLst>
          </p:cNvPr>
          <p:cNvSpPr txBox="1"/>
          <p:nvPr/>
        </p:nvSpPr>
        <p:spPr>
          <a:xfrm>
            <a:off x="4145028" y="2964243"/>
            <a:ext cx="145850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f * w = ?</a:t>
            </a:r>
            <a:endParaRPr lang="fr-FR"/>
          </a:p>
        </p:txBody>
      </p:sp>
      <p:graphicFrame>
        <p:nvGraphicFramePr>
          <p:cNvPr id="3" name="Tableau 9">
            <a:extLst>
              <a:ext uri="{FF2B5EF4-FFF2-40B4-BE49-F238E27FC236}">
                <a16:creationId xmlns:a16="http://schemas.microsoft.com/office/drawing/2014/main" id="{981A1994-116C-4955-BCF3-1032F5F446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02680"/>
              </p:ext>
            </p:extLst>
          </p:nvPr>
        </p:nvGraphicFramePr>
        <p:xfrm>
          <a:off x="2408425" y="2167657"/>
          <a:ext cx="2664430" cy="3708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532886">
                  <a:extLst>
                    <a:ext uri="{9D8B030D-6E8A-4147-A177-3AD203B41FA5}">
                      <a16:colId xmlns:a16="http://schemas.microsoft.com/office/drawing/2014/main" val="1196020086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4135274911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4004230315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2683283826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25390922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10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20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-30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40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-50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8541488"/>
                  </a:ext>
                </a:extLst>
              </a:tr>
            </a:tbl>
          </a:graphicData>
        </a:graphic>
      </p:graphicFrame>
      <p:graphicFrame>
        <p:nvGraphicFramePr>
          <p:cNvPr id="4" name="Tableau 10">
            <a:extLst>
              <a:ext uri="{FF2B5EF4-FFF2-40B4-BE49-F238E27FC236}">
                <a16:creationId xmlns:a16="http://schemas.microsoft.com/office/drawing/2014/main" id="{9E8C7EF1-82B7-4E0B-8AAB-A54282967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893244"/>
              </p:ext>
            </p:extLst>
          </p:nvPr>
        </p:nvGraphicFramePr>
        <p:xfrm>
          <a:off x="5809085" y="2177103"/>
          <a:ext cx="1474254" cy="3708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491418">
                  <a:extLst>
                    <a:ext uri="{9D8B030D-6E8A-4147-A177-3AD203B41FA5}">
                      <a16:colId xmlns:a16="http://schemas.microsoft.com/office/drawing/2014/main" val="1909139888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2210213949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76748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.3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792593"/>
                  </a:ext>
                </a:extLst>
              </a:tr>
            </a:tbl>
          </a:graphicData>
        </a:graphic>
      </p:graphicFrame>
      <p:pic>
        <p:nvPicPr>
          <p:cNvPr id="8" name="Image 7" descr="Une image contenant texte, montre, horloge&#10;&#10;Description générée automatiquement">
            <a:extLst>
              <a:ext uri="{FF2B5EF4-FFF2-40B4-BE49-F238E27FC236}">
                <a16:creationId xmlns:a16="http://schemas.microsoft.com/office/drawing/2014/main" id="{C8CB1029-6945-41A4-8136-1208D0394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111" y="932499"/>
            <a:ext cx="4273497" cy="85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9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/>
      <p:bldP spid="5" grpId="0" animBg="1"/>
      <p:bldP spid="182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325241"/>
              </p:ext>
            </p:extLst>
          </p:nvPr>
        </p:nvGraphicFramePr>
        <p:xfrm>
          <a:off x="740229" y="2111102"/>
          <a:ext cx="2542904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894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X8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X9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X15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29315"/>
              </p:ext>
            </p:extLst>
          </p:nvPr>
        </p:nvGraphicFramePr>
        <p:xfrm>
          <a:off x="1410791" y="2658837"/>
          <a:ext cx="1907178" cy="151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26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FFF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16828" y="1323033"/>
            <a:ext cx="33858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Ex.: convolution « </a:t>
            </a:r>
            <a:r>
              <a:rPr lang="fr-CA" i="1" dirty="0" err="1"/>
              <a:t>valid</a:t>
            </a:r>
            <a:r>
              <a:rPr lang="fr-CA" dirty="0"/>
              <a:t> »</a:t>
            </a:r>
            <a:endParaRPr lang="en-CA" dirty="0"/>
          </a:p>
        </p:txBody>
      </p:sp>
      <p:sp>
        <p:nvSpPr>
          <p:cNvPr id="10" name="TextBox 9"/>
          <p:cNvSpPr txBox="1"/>
          <p:nvPr/>
        </p:nvSpPr>
        <p:spPr>
          <a:xfrm>
            <a:off x="740229" y="1681474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Entrée</a:t>
            </a:r>
            <a:endParaRPr lang="en-CA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609101"/>
              </p:ext>
            </p:extLst>
          </p:nvPr>
        </p:nvGraphicFramePr>
        <p:xfrm>
          <a:off x="4579620" y="2111102"/>
          <a:ext cx="1838596" cy="3262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49">
                  <a:extLst>
                    <a:ext uri="{9D8B030D-6E8A-4147-A177-3AD203B41FA5}">
                      <a16:colId xmlns:a16="http://schemas.microsoft.com/office/drawing/2014/main" val="2119092097"/>
                    </a:ext>
                  </a:extLst>
                </a:gridCol>
                <a:gridCol w="459649">
                  <a:extLst>
                    <a:ext uri="{9D8B030D-6E8A-4147-A177-3AD203B41FA5}">
                      <a16:colId xmlns:a16="http://schemas.microsoft.com/office/drawing/2014/main" val="2433772285"/>
                    </a:ext>
                  </a:extLst>
                </a:gridCol>
                <a:gridCol w="459649">
                  <a:extLst>
                    <a:ext uri="{9D8B030D-6E8A-4147-A177-3AD203B41FA5}">
                      <a16:colId xmlns:a16="http://schemas.microsoft.com/office/drawing/2014/main" val="3796240141"/>
                    </a:ext>
                  </a:extLst>
                </a:gridCol>
                <a:gridCol w="459649">
                  <a:extLst>
                    <a:ext uri="{9D8B030D-6E8A-4147-A177-3AD203B41FA5}">
                      <a16:colId xmlns:a16="http://schemas.microsoft.com/office/drawing/2014/main" val="993615379"/>
                    </a:ext>
                  </a:extLst>
                </a:gridCol>
              </a:tblGrid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990841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455617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49537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X4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X5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X8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X9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389392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X5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X6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X9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X10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010403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X6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X7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X10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X11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188983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X8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X9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X11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X13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363042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X9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X10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X12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X14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167064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X10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X11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X13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X15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510504"/>
                  </a:ext>
                </a:extLst>
              </a:tr>
            </a:tbl>
          </a:graphicData>
        </a:graphic>
      </p:graphicFrame>
      <p:sp>
        <p:nvSpPr>
          <p:cNvPr id="9" name="Title 1"/>
          <p:cNvSpPr txBox="1">
            <a:spLocks/>
          </p:cNvSpPr>
          <p:nvPr/>
        </p:nvSpPr>
        <p:spPr bwMode="auto">
          <a:xfrm>
            <a:off x="259080" y="130629"/>
            <a:ext cx="888492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fr-CA" sz="3200" kern="0" dirty="0"/>
              <a:t>On peut faire la même chose mais en </a:t>
            </a:r>
            <a:r>
              <a:rPr lang="fr-CA" sz="3200" b="1" kern="0" dirty="0">
                <a:solidFill>
                  <a:srgbClr val="FF0000"/>
                </a:solidFill>
              </a:rPr>
              <a:t>linéarisant le filtre </a:t>
            </a:r>
            <a:r>
              <a:rPr lang="fr-CA" sz="3200" kern="0" dirty="0"/>
              <a:t>et en </a:t>
            </a:r>
            <a:r>
              <a:rPr lang="fr-CA" sz="3200" b="1" kern="0" dirty="0">
                <a:solidFill>
                  <a:srgbClr val="FF0000"/>
                </a:solidFill>
              </a:rPr>
              <a:t>« matriçant » l’entrée</a:t>
            </a:r>
            <a:endParaRPr lang="en-CA" sz="3200" b="1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04714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" y="130629"/>
            <a:ext cx="8884920" cy="1143000"/>
          </a:xfrm>
        </p:spPr>
        <p:txBody>
          <a:bodyPr/>
          <a:lstStyle/>
          <a:p>
            <a:pPr algn="l"/>
            <a:r>
              <a:rPr lang="fr-CA" sz="3200" dirty="0"/>
              <a:t>On peut faire la même chose mais en </a:t>
            </a:r>
            <a:r>
              <a:rPr lang="fr-CA" sz="3200" b="1" dirty="0">
                <a:solidFill>
                  <a:srgbClr val="FF0000"/>
                </a:solidFill>
              </a:rPr>
              <a:t>linéarisant le filtre </a:t>
            </a:r>
            <a:r>
              <a:rPr lang="fr-CA" sz="3200" dirty="0"/>
              <a:t>et en </a:t>
            </a:r>
            <a:r>
              <a:rPr lang="fr-CA" sz="3200" b="1" dirty="0">
                <a:solidFill>
                  <a:srgbClr val="FF0000"/>
                </a:solidFill>
              </a:rPr>
              <a:t>« matriçant » l’entrée</a:t>
            </a:r>
            <a:endParaRPr lang="en-CA" sz="3200" b="1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6828" y="1323033"/>
            <a:ext cx="33858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Ex.: convolution « </a:t>
            </a:r>
            <a:r>
              <a:rPr lang="fr-CA" i="1" dirty="0" err="1"/>
              <a:t>valid</a:t>
            </a:r>
            <a:r>
              <a:rPr lang="fr-CA" dirty="0"/>
              <a:t> »</a:t>
            </a:r>
            <a:endParaRPr lang="en-CA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021805"/>
              </p:ext>
            </p:extLst>
          </p:nvPr>
        </p:nvGraphicFramePr>
        <p:xfrm>
          <a:off x="4666706" y="2111102"/>
          <a:ext cx="1838596" cy="3262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49">
                  <a:extLst>
                    <a:ext uri="{9D8B030D-6E8A-4147-A177-3AD203B41FA5}">
                      <a16:colId xmlns:a16="http://schemas.microsoft.com/office/drawing/2014/main" val="2119092097"/>
                    </a:ext>
                  </a:extLst>
                </a:gridCol>
                <a:gridCol w="459649">
                  <a:extLst>
                    <a:ext uri="{9D8B030D-6E8A-4147-A177-3AD203B41FA5}">
                      <a16:colId xmlns:a16="http://schemas.microsoft.com/office/drawing/2014/main" val="2433772285"/>
                    </a:ext>
                  </a:extLst>
                </a:gridCol>
                <a:gridCol w="459649">
                  <a:extLst>
                    <a:ext uri="{9D8B030D-6E8A-4147-A177-3AD203B41FA5}">
                      <a16:colId xmlns:a16="http://schemas.microsoft.com/office/drawing/2014/main" val="3796240141"/>
                    </a:ext>
                  </a:extLst>
                </a:gridCol>
                <a:gridCol w="459649">
                  <a:extLst>
                    <a:ext uri="{9D8B030D-6E8A-4147-A177-3AD203B41FA5}">
                      <a16:colId xmlns:a16="http://schemas.microsoft.com/office/drawing/2014/main" val="993615379"/>
                    </a:ext>
                  </a:extLst>
                </a:gridCol>
              </a:tblGrid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990841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455617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49537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X4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X5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X8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X9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389392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X5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X6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X9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X10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010403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X6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X7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X10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X11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188983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X8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X9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X11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X13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363042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X9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X10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X12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X14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167064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X10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X11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X13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X15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5105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157062"/>
              </p:ext>
            </p:extLst>
          </p:nvPr>
        </p:nvGraphicFramePr>
        <p:xfrm>
          <a:off x="165463" y="3556724"/>
          <a:ext cx="4223655" cy="370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295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  <a:gridCol w="469295">
                  <a:extLst>
                    <a:ext uri="{9D8B030D-6E8A-4147-A177-3AD203B41FA5}">
                      <a16:colId xmlns:a16="http://schemas.microsoft.com/office/drawing/2014/main" val="1994793682"/>
                    </a:ext>
                  </a:extLst>
                </a:gridCol>
                <a:gridCol w="469295">
                  <a:extLst>
                    <a:ext uri="{9D8B030D-6E8A-4147-A177-3AD203B41FA5}">
                      <a16:colId xmlns:a16="http://schemas.microsoft.com/office/drawing/2014/main" val="2448228756"/>
                    </a:ext>
                  </a:extLst>
                </a:gridCol>
                <a:gridCol w="469295">
                  <a:extLst>
                    <a:ext uri="{9D8B030D-6E8A-4147-A177-3AD203B41FA5}">
                      <a16:colId xmlns:a16="http://schemas.microsoft.com/office/drawing/2014/main" val="766750892"/>
                    </a:ext>
                  </a:extLst>
                </a:gridCol>
                <a:gridCol w="469295">
                  <a:extLst>
                    <a:ext uri="{9D8B030D-6E8A-4147-A177-3AD203B41FA5}">
                      <a16:colId xmlns:a16="http://schemas.microsoft.com/office/drawing/2014/main" val="1610987525"/>
                    </a:ext>
                  </a:extLst>
                </a:gridCol>
                <a:gridCol w="469295">
                  <a:extLst>
                    <a:ext uri="{9D8B030D-6E8A-4147-A177-3AD203B41FA5}">
                      <a16:colId xmlns:a16="http://schemas.microsoft.com/office/drawing/2014/main" val="3152423969"/>
                    </a:ext>
                  </a:extLst>
                </a:gridCol>
                <a:gridCol w="469295">
                  <a:extLst>
                    <a:ext uri="{9D8B030D-6E8A-4147-A177-3AD203B41FA5}">
                      <a16:colId xmlns:a16="http://schemas.microsoft.com/office/drawing/2014/main" val="2016411795"/>
                    </a:ext>
                  </a:extLst>
                </a:gridCol>
                <a:gridCol w="469295">
                  <a:extLst>
                    <a:ext uri="{9D8B030D-6E8A-4147-A177-3AD203B41FA5}">
                      <a16:colId xmlns:a16="http://schemas.microsoft.com/office/drawing/2014/main" val="3102050197"/>
                    </a:ext>
                  </a:extLst>
                </a:gridCol>
                <a:gridCol w="469295">
                  <a:extLst>
                    <a:ext uri="{9D8B030D-6E8A-4147-A177-3AD203B41FA5}">
                      <a16:colId xmlns:a16="http://schemas.microsoft.com/office/drawing/2014/main" val="437932153"/>
                    </a:ext>
                  </a:extLst>
                </a:gridCol>
              </a:tblGrid>
              <a:tr h="370842">
                <a:tc>
                  <a:txBody>
                    <a:bodyPr/>
                    <a:lstStyle/>
                    <a:p>
                      <a:pPr algn="ctr"/>
                      <a:r>
                        <a:rPr lang="fr-CA" sz="1400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b="0" dirty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b="0" dirty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b="0" dirty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b="0" dirty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b="0" dirty="0">
                          <a:solidFill>
                            <a:schemeClr val="tx1"/>
                          </a:solidFill>
                        </a:rPr>
                        <a:t>W8</a:t>
                      </a:r>
                      <a:endParaRPr lang="en-CA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4389118" y="3556724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/>
              <a:t>x</a:t>
            </a:r>
            <a:endParaRPr lang="en-CA" sz="1800" dirty="0"/>
          </a:p>
        </p:txBody>
      </p:sp>
      <p:sp>
        <p:nvSpPr>
          <p:cNvPr id="12" name="Rectangle 11"/>
          <p:cNvSpPr/>
          <p:nvPr/>
        </p:nvSpPr>
        <p:spPr>
          <a:xfrm>
            <a:off x="6706866" y="3464391"/>
            <a:ext cx="357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=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129829"/>
              </p:ext>
            </p:extLst>
          </p:nvPr>
        </p:nvGraphicFramePr>
        <p:xfrm>
          <a:off x="7135592" y="3463342"/>
          <a:ext cx="2008408" cy="4627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102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  <a:gridCol w="502102">
                  <a:extLst>
                    <a:ext uri="{9D8B030D-6E8A-4147-A177-3AD203B41FA5}">
                      <a16:colId xmlns:a16="http://schemas.microsoft.com/office/drawing/2014/main" val="658418911"/>
                    </a:ext>
                  </a:extLst>
                </a:gridCol>
                <a:gridCol w="502102">
                  <a:extLst>
                    <a:ext uri="{9D8B030D-6E8A-4147-A177-3AD203B41FA5}">
                      <a16:colId xmlns:a16="http://schemas.microsoft.com/office/drawing/2014/main" val="210819846"/>
                    </a:ext>
                  </a:extLst>
                </a:gridCol>
                <a:gridCol w="502102">
                  <a:extLst>
                    <a:ext uri="{9D8B030D-6E8A-4147-A177-3AD203B41FA5}">
                      <a16:colId xmlns:a16="http://schemas.microsoft.com/office/drawing/2014/main" val="919574884"/>
                    </a:ext>
                  </a:extLst>
                </a:gridCol>
              </a:tblGrid>
              <a:tr h="462714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Y1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Y2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Y3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Y4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120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60944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" y="130629"/>
            <a:ext cx="8884920" cy="1143000"/>
          </a:xfrm>
        </p:spPr>
        <p:txBody>
          <a:bodyPr/>
          <a:lstStyle/>
          <a:p>
            <a:pPr algn="l"/>
            <a:r>
              <a:rPr lang="fr-CA" sz="4000" b="1" dirty="0"/>
              <a:t>Ou encore…</a:t>
            </a:r>
            <a:endParaRPr lang="en-CA" sz="3200" b="1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6828" y="1323033"/>
            <a:ext cx="39212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800" dirty="0"/>
              <a:t>Ex.: convolution « </a:t>
            </a:r>
            <a:r>
              <a:rPr lang="fr-CA" sz="2800" i="1" dirty="0" err="1"/>
              <a:t>valid</a:t>
            </a:r>
            <a:r>
              <a:rPr lang="fr-CA" sz="2800" dirty="0"/>
              <a:t> »</a:t>
            </a:r>
            <a:endParaRPr lang="en-CA" sz="28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3305190"/>
              </p:ext>
            </p:extLst>
          </p:nvPr>
        </p:nvGraphicFramePr>
        <p:xfrm>
          <a:off x="7367820" y="2807542"/>
          <a:ext cx="503464" cy="1867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464">
                  <a:extLst>
                    <a:ext uri="{9D8B030D-6E8A-4147-A177-3AD203B41FA5}">
                      <a16:colId xmlns:a16="http://schemas.microsoft.com/office/drawing/2014/main" val="4051453756"/>
                    </a:ext>
                  </a:extLst>
                </a:gridCol>
              </a:tblGrid>
              <a:tr h="466924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Y0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96285"/>
                  </a:ext>
                </a:extLst>
              </a:tr>
              <a:tr h="466924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Y1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878"/>
                  </a:ext>
                </a:extLst>
              </a:tr>
              <a:tr h="466924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Y2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456084"/>
                  </a:ext>
                </a:extLst>
              </a:tr>
              <a:tr h="466924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Y3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120423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5609415" y="3556724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800" dirty="0"/>
              <a:t>x</a:t>
            </a:r>
            <a:endParaRPr lang="en-CA" sz="1800" dirty="0"/>
          </a:p>
        </p:txBody>
      </p:sp>
      <p:sp>
        <p:nvSpPr>
          <p:cNvPr id="12" name="Rectangle 11"/>
          <p:cNvSpPr/>
          <p:nvPr/>
        </p:nvSpPr>
        <p:spPr>
          <a:xfrm>
            <a:off x="6706866" y="3464391"/>
            <a:ext cx="357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=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598754"/>
              </p:ext>
            </p:extLst>
          </p:nvPr>
        </p:nvGraphicFramePr>
        <p:xfrm>
          <a:off x="6085989" y="2219521"/>
          <a:ext cx="469295" cy="33375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295">
                  <a:extLst>
                    <a:ext uri="{9D8B030D-6E8A-4147-A177-3AD203B41FA5}">
                      <a16:colId xmlns:a16="http://schemas.microsoft.com/office/drawing/2014/main" val="3283516519"/>
                    </a:ext>
                  </a:extLst>
                </a:gridCol>
              </a:tblGrid>
              <a:tr h="370842">
                <a:tc>
                  <a:txBody>
                    <a:bodyPr/>
                    <a:lstStyle/>
                    <a:p>
                      <a:pPr algn="ctr"/>
                      <a:r>
                        <a:rPr lang="fr-CA" sz="1400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CA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28731"/>
                  </a:ext>
                </a:extLst>
              </a:tr>
              <a:tr h="370842">
                <a:tc>
                  <a:txBody>
                    <a:bodyPr/>
                    <a:lstStyle/>
                    <a:p>
                      <a:pPr algn="ctr"/>
                      <a:r>
                        <a:rPr lang="fr-CA" sz="1400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CA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820056"/>
                  </a:ext>
                </a:extLst>
              </a:tr>
              <a:tr h="370842">
                <a:tc>
                  <a:txBody>
                    <a:bodyPr/>
                    <a:lstStyle/>
                    <a:p>
                      <a:pPr algn="ctr"/>
                      <a:r>
                        <a:rPr lang="fr-CA" sz="1400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CA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971804"/>
                  </a:ext>
                </a:extLst>
              </a:tr>
              <a:tr h="370842">
                <a:tc>
                  <a:txBody>
                    <a:bodyPr/>
                    <a:lstStyle/>
                    <a:p>
                      <a:pPr algn="ctr"/>
                      <a:r>
                        <a:rPr lang="fr-CA" sz="1400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CA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50407"/>
                  </a:ext>
                </a:extLst>
              </a:tr>
              <a:tr h="370842">
                <a:tc>
                  <a:txBody>
                    <a:bodyPr/>
                    <a:lstStyle/>
                    <a:p>
                      <a:pPr algn="ctr"/>
                      <a:r>
                        <a:rPr lang="fr-CA" sz="1400" b="0" dirty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CA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269118"/>
                  </a:ext>
                </a:extLst>
              </a:tr>
              <a:tr h="370842">
                <a:tc>
                  <a:txBody>
                    <a:bodyPr/>
                    <a:lstStyle/>
                    <a:p>
                      <a:pPr algn="ctr"/>
                      <a:r>
                        <a:rPr lang="fr-CA" sz="1400" b="0" dirty="0">
                          <a:solidFill>
                            <a:schemeClr val="tx1"/>
                          </a:solidFill>
                        </a:rPr>
                        <a:t>W5</a:t>
                      </a:r>
                      <a:endParaRPr lang="en-CA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5470"/>
                  </a:ext>
                </a:extLst>
              </a:tr>
              <a:tr h="370842">
                <a:tc>
                  <a:txBody>
                    <a:bodyPr/>
                    <a:lstStyle/>
                    <a:p>
                      <a:pPr algn="ctr"/>
                      <a:r>
                        <a:rPr lang="fr-CA" sz="1400" b="0" dirty="0">
                          <a:solidFill>
                            <a:schemeClr val="tx1"/>
                          </a:solidFill>
                        </a:rPr>
                        <a:t>W6</a:t>
                      </a:r>
                      <a:endParaRPr lang="en-CA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671128"/>
                  </a:ext>
                </a:extLst>
              </a:tr>
              <a:tr h="370842">
                <a:tc>
                  <a:txBody>
                    <a:bodyPr/>
                    <a:lstStyle/>
                    <a:p>
                      <a:pPr algn="ctr"/>
                      <a:r>
                        <a:rPr lang="fr-CA" sz="1400" b="0" dirty="0">
                          <a:solidFill>
                            <a:schemeClr val="tx1"/>
                          </a:solidFill>
                        </a:rPr>
                        <a:t>W7</a:t>
                      </a:r>
                      <a:endParaRPr lang="en-CA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056155"/>
                  </a:ext>
                </a:extLst>
              </a:tr>
              <a:tr h="370842">
                <a:tc>
                  <a:txBody>
                    <a:bodyPr/>
                    <a:lstStyle/>
                    <a:p>
                      <a:pPr algn="ctr"/>
                      <a:r>
                        <a:rPr lang="fr-CA" sz="1400" b="0" dirty="0">
                          <a:solidFill>
                            <a:schemeClr val="tx1"/>
                          </a:solidFill>
                        </a:rPr>
                        <a:t>W8</a:t>
                      </a:r>
                      <a:endParaRPr lang="en-CA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017206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146504"/>
              </p:ext>
            </p:extLst>
          </p:nvPr>
        </p:nvGraphicFramePr>
        <p:xfrm>
          <a:off x="1392563" y="2970315"/>
          <a:ext cx="4216851" cy="1449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539">
                  <a:extLst>
                    <a:ext uri="{9D8B030D-6E8A-4147-A177-3AD203B41FA5}">
                      <a16:colId xmlns:a16="http://schemas.microsoft.com/office/drawing/2014/main" val="2119092097"/>
                    </a:ext>
                  </a:extLst>
                </a:gridCol>
                <a:gridCol w="468539">
                  <a:extLst>
                    <a:ext uri="{9D8B030D-6E8A-4147-A177-3AD203B41FA5}">
                      <a16:colId xmlns:a16="http://schemas.microsoft.com/office/drawing/2014/main" val="2433772285"/>
                    </a:ext>
                  </a:extLst>
                </a:gridCol>
                <a:gridCol w="468539">
                  <a:extLst>
                    <a:ext uri="{9D8B030D-6E8A-4147-A177-3AD203B41FA5}">
                      <a16:colId xmlns:a16="http://schemas.microsoft.com/office/drawing/2014/main" val="3796240141"/>
                    </a:ext>
                  </a:extLst>
                </a:gridCol>
                <a:gridCol w="468539">
                  <a:extLst>
                    <a:ext uri="{9D8B030D-6E8A-4147-A177-3AD203B41FA5}">
                      <a16:colId xmlns:a16="http://schemas.microsoft.com/office/drawing/2014/main" val="993615379"/>
                    </a:ext>
                  </a:extLst>
                </a:gridCol>
                <a:gridCol w="468539">
                  <a:extLst>
                    <a:ext uri="{9D8B030D-6E8A-4147-A177-3AD203B41FA5}">
                      <a16:colId xmlns:a16="http://schemas.microsoft.com/office/drawing/2014/main" val="3784838055"/>
                    </a:ext>
                  </a:extLst>
                </a:gridCol>
                <a:gridCol w="468539">
                  <a:extLst>
                    <a:ext uri="{9D8B030D-6E8A-4147-A177-3AD203B41FA5}">
                      <a16:colId xmlns:a16="http://schemas.microsoft.com/office/drawing/2014/main" val="3354913598"/>
                    </a:ext>
                  </a:extLst>
                </a:gridCol>
                <a:gridCol w="468539">
                  <a:extLst>
                    <a:ext uri="{9D8B030D-6E8A-4147-A177-3AD203B41FA5}">
                      <a16:colId xmlns:a16="http://schemas.microsoft.com/office/drawing/2014/main" val="3026195064"/>
                    </a:ext>
                  </a:extLst>
                </a:gridCol>
                <a:gridCol w="468539">
                  <a:extLst>
                    <a:ext uri="{9D8B030D-6E8A-4147-A177-3AD203B41FA5}">
                      <a16:colId xmlns:a16="http://schemas.microsoft.com/office/drawing/2014/main" val="3952928923"/>
                    </a:ext>
                  </a:extLst>
                </a:gridCol>
                <a:gridCol w="468539">
                  <a:extLst>
                    <a:ext uri="{9D8B030D-6E8A-4147-A177-3AD203B41FA5}">
                      <a16:colId xmlns:a16="http://schemas.microsoft.com/office/drawing/2014/main" val="1655949018"/>
                    </a:ext>
                  </a:extLst>
                </a:gridCol>
              </a:tblGrid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X8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X9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X10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990841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X9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X10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X11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455617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0" dirty="0">
                          <a:solidFill>
                            <a:schemeClr val="tx1"/>
                          </a:solidFill>
                        </a:rPr>
                        <a:t>X8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X9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X10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X11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X12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X13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49537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X5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X6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X7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X9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X10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X11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X13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X14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dirty="0"/>
                        <a:t>X15</a:t>
                      </a:r>
                      <a:endParaRPr lang="en-CA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389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946540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" y="130629"/>
            <a:ext cx="8884920" cy="1143000"/>
          </a:xfrm>
        </p:spPr>
        <p:txBody>
          <a:bodyPr/>
          <a:lstStyle/>
          <a:p>
            <a:pPr algn="l"/>
            <a:r>
              <a:rPr lang="fr-CA" sz="3200" dirty="0"/>
              <a:t>On peut faire la même chose mais en </a:t>
            </a:r>
            <a:r>
              <a:rPr lang="fr-CA" sz="3200" b="1" dirty="0">
                <a:solidFill>
                  <a:srgbClr val="FF0000"/>
                </a:solidFill>
              </a:rPr>
              <a:t>linéarisant le filtre </a:t>
            </a:r>
            <a:r>
              <a:rPr lang="fr-CA" sz="3200" dirty="0"/>
              <a:t>et en </a:t>
            </a:r>
            <a:r>
              <a:rPr lang="fr-CA" sz="3200" b="1" dirty="0">
                <a:solidFill>
                  <a:srgbClr val="FF0000"/>
                </a:solidFill>
              </a:rPr>
              <a:t>« matriçant » l’entrée</a:t>
            </a:r>
            <a:endParaRPr lang="en-CA" sz="3200" b="1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4245" y="2150347"/>
            <a:ext cx="7689926" cy="193899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fr-CA" sz="2000" dirty="0"/>
              <a:t>Exercice à la maison, voir comment cette 2</a:t>
            </a:r>
            <a:r>
              <a:rPr lang="fr-CA" sz="2000" baseline="30000" dirty="0"/>
              <a:t>e</a:t>
            </a:r>
            <a:r>
              <a:rPr lang="fr-CA" sz="2000" dirty="0"/>
              <a:t> approche s’applique au cas à</a:t>
            </a:r>
          </a:p>
          <a:p>
            <a:endParaRPr lang="fr-CA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000" dirty="0"/>
              <a:t>Plusieurs canaux en entrée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000" dirty="0"/>
              <a:t>Plusieurs cartes d’activation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000" dirty="0">
                <a:latin typeface="Times New Roman"/>
                <a:cs typeface="Times New Roman"/>
              </a:rPr>
              <a:t>Plusieurs entrées (mini-batch)</a:t>
            </a:r>
          </a:p>
          <a:p>
            <a:endParaRPr lang="fr-CA" sz="200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08214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794657" y="2445657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fr-CA" kern="0" dirty="0"/>
              <a:t>Comment calculer la rétropropagation dans un CNN?</a:t>
            </a:r>
          </a:p>
        </p:txBody>
      </p:sp>
    </p:spTree>
    <p:extLst>
      <p:ext uri="{BB962C8B-B14F-4D97-AF65-F5344CB8AC3E}">
        <p14:creationId xmlns:p14="http://schemas.microsoft.com/office/powerpoint/2010/main" val="135467220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794657" y="2445657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fr-CA" kern="0" dirty="0"/>
              <a:t>Comment calculer la rétropropagation dans un CNN?</a:t>
            </a:r>
          </a:p>
          <a:p>
            <a:endParaRPr lang="fr-CA" kern="0"/>
          </a:p>
          <a:p>
            <a:r>
              <a:rPr lang="fr-CA" kern="0" dirty="0"/>
              <a:t>À faire au TP2 !</a:t>
            </a:r>
            <a:endParaRPr lang="en-CA" kern="0" dirty="0"/>
          </a:p>
        </p:txBody>
      </p:sp>
    </p:spTree>
    <p:extLst>
      <p:ext uri="{BB962C8B-B14F-4D97-AF65-F5344CB8AC3E}">
        <p14:creationId xmlns:p14="http://schemas.microsoft.com/office/powerpoint/2010/main" val="2525640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18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542928" y="335260"/>
            <a:ext cx="44382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fr-CM" altLang="en-US" b="1">
                <a:latin typeface="Times New Roman"/>
                <a:cs typeface="Times New Roman"/>
              </a:rPr>
              <a:t>Convolution 1D sur des vecteurs</a:t>
            </a:r>
            <a:endParaRPr lang="fr-CM" altLang="en-US" b="1"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8325" y="5657850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Rectangle 181"/>
          <p:cNvSpPr/>
          <p:nvPr/>
        </p:nvSpPr>
        <p:spPr>
          <a:xfrm>
            <a:off x="7714845" y="5750719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77D9A25-B727-4F8A-8E00-7129F5DAF2BC}"/>
              </a:ext>
            </a:extLst>
          </p:cNvPr>
          <p:cNvSpPr txBox="1"/>
          <p:nvPr/>
        </p:nvSpPr>
        <p:spPr>
          <a:xfrm>
            <a:off x="1085887" y="1981616"/>
            <a:ext cx="30017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f =</a:t>
            </a:r>
            <a:endParaRPr lang="fr-FR">
              <a:cs typeface="Times New Roman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C42969F-A91B-4D8E-9C86-5C05A09D5A73}"/>
              </a:ext>
            </a:extLst>
          </p:cNvPr>
          <p:cNvSpPr txBox="1"/>
          <p:nvPr/>
        </p:nvSpPr>
        <p:spPr>
          <a:xfrm>
            <a:off x="4352360" y="1982283"/>
            <a:ext cx="18432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w = (.3 .2 .1)</a:t>
            </a:r>
            <a:endParaRPr lang="fr-FR"/>
          </a:p>
        </p:txBody>
      </p:sp>
      <p:graphicFrame>
        <p:nvGraphicFramePr>
          <p:cNvPr id="16" name="Tableau 16">
            <a:extLst>
              <a:ext uri="{FF2B5EF4-FFF2-40B4-BE49-F238E27FC236}">
                <a16:creationId xmlns:a16="http://schemas.microsoft.com/office/drawing/2014/main" id="{C5E0A042-5D7B-4832-8312-6FB8ECB15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647842"/>
              </p:ext>
            </p:extLst>
          </p:nvPr>
        </p:nvGraphicFramePr>
        <p:xfrm>
          <a:off x="377473" y="2639972"/>
          <a:ext cx="6480943" cy="3124789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925849">
                  <a:extLst>
                    <a:ext uri="{9D8B030D-6E8A-4147-A177-3AD203B41FA5}">
                      <a16:colId xmlns:a16="http://schemas.microsoft.com/office/drawing/2014/main" val="1494407730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908096161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682364420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3139452349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1779219897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889626264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1889498395"/>
                    </a:ext>
                  </a:extLst>
                </a:gridCol>
              </a:tblGrid>
              <a:tr h="518582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v \ 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800" b="1" i="0" u="none" strike="noStrike" noProof="0">
                          <a:latin typeface="Times New Roman"/>
                        </a:rPr>
                        <a:t>Σ</a:t>
                      </a: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0477670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9310706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8350803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039850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2708530"/>
                  </a:ext>
                </a:extLst>
              </a:tr>
              <a:tr h="531879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649969"/>
                  </a:ext>
                </a:extLst>
              </a:tr>
            </a:tbl>
          </a:graphicData>
        </a:graphic>
      </p:graphicFrame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4EB8B0DC-7889-426E-8D67-94A49C9890E1}"/>
              </a:ext>
            </a:extLst>
          </p:cNvPr>
          <p:cNvCxnSpPr/>
          <p:nvPr/>
        </p:nvCxnSpPr>
        <p:spPr>
          <a:xfrm flipH="1">
            <a:off x="1978052" y="3170172"/>
            <a:ext cx="5934151" cy="234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DE85317B-D6B7-4547-995C-3956A0352DCB}"/>
              </a:ext>
            </a:extLst>
          </p:cNvPr>
          <p:cNvCxnSpPr>
            <a:cxnSpLocks/>
          </p:cNvCxnSpPr>
          <p:nvPr/>
        </p:nvCxnSpPr>
        <p:spPr>
          <a:xfrm flipH="1" flipV="1">
            <a:off x="2903788" y="3565027"/>
            <a:ext cx="4394409" cy="97485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9B046404-948E-43B8-88F7-1B06844CDA8C}"/>
              </a:ext>
            </a:extLst>
          </p:cNvPr>
          <p:cNvSpPr txBox="1"/>
          <p:nvPr/>
        </p:nvSpPr>
        <p:spPr>
          <a:xfrm>
            <a:off x="6951755" y="2663142"/>
            <a:ext cx="211974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f(0) x w(0)</a:t>
            </a:r>
            <a:endParaRPr lang="fr-FR">
              <a:cs typeface="Times New Roman" pitchFamily="18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748C1F47-962D-444F-92B2-637353A434E2}"/>
              </a:ext>
            </a:extLst>
          </p:cNvPr>
          <p:cNvSpPr txBox="1"/>
          <p:nvPr/>
        </p:nvSpPr>
        <p:spPr>
          <a:xfrm>
            <a:off x="6555012" y="4514614"/>
            <a:ext cx="2469258" cy="8593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f(1) x w(0 – 1)</a:t>
            </a:r>
          </a:p>
          <a:p>
            <a:r>
              <a:rPr lang="fr-FR">
                <a:latin typeface="Times New Roman"/>
                <a:cs typeface="Times New Roman"/>
              </a:rPr>
              <a:t>f(1) x w(-1)</a:t>
            </a:r>
            <a:endParaRPr lang="fr-FR">
              <a:cs typeface="Times New Roman" pitchFamily="18" charset="0"/>
            </a:endParaRPr>
          </a:p>
        </p:txBody>
      </p:sp>
      <p:graphicFrame>
        <p:nvGraphicFramePr>
          <p:cNvPr id="2" name="Tableau 9">
            <a:extLst>
              <a:ext uri="{FF2B5EF4-FFF2-40B4-BE49-F238E27FC236}">
                <a16:creationId xmlns:a16="http://schemas.microsoft.com/office/drawing/2014/main" id="{78E55626-FD70-480F-ADE4-82372F3497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018874"/>
              </p:ext>
            </p:extLst>
          </p:nvPr>
        </p:nvGraphicFramePr>
        <p:xfrm>
          <a:off x="1652722" y="2016516"/>
          <a:ext cx="2664430" cy="3708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532886">
                  <a:extLst>
                    <a:ext uri="{9D8B030D-6E8A-4147-A177-3AD203B41FA5}">
                      <a16:colId xmlns:a16="http://schemas.microsoft.com/office/drawing/2014/main" val="1196020086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4135274911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4004230315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2683283826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25390922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10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20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-30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40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-50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8541488"/>
                  </a:ext>
                </a:extLst>
              </a:tr>
            </a:tbl>
          </a:graphicData>
        </a:graphic>
      </p:graphicFrame>
      <p:graphicFrame>
        <p:nvGraphicFramePr>
          <p:cNvPr id="3" name="Tableau 10">
            <a:extLst>
              <a:ext uri="{FF2B5EF4-FFF2-40B4-BE49-F238E27FC236}">
                <a16:creationId xmlns:a16="http://schemas.microsoft.com/office/drawing/2014/main" id="{F1724174-CF2B-4C03-97B6-7D6B6F2D06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536492"/>
              </p:ext>
            </p:extLst>
          </p:nvPr>
        </p:nvGraphicFramePr>
        <p:xfrm>
          <a:off x="4987259" y="2025963"/>
          <a:ext cx="1474254" cy="3708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491418">
                  <a:extLst>
                    <a:ext uri="{9D8B030D-6E8A-4147-A177-3AD203B41FA5}">
                      <a16:colId xmlns:a16="http://schemas.microsoft.com/office/drawing/2014/main" val="1909139888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2210213949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76748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.3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792593"/>
                  </a:ext>
                </a:extLst>
              </a:tr>
            </a:tbl>
          </a:graphicData>
        </a:graphic>
      </p:graphicFrame>
      <p:pic>
        <p:nvPicPr>
          <p:cNvPr id="6" name="Image 7" descr="Une image contenant texte, montre, horloge&#10;&#10;Description générée automatiquement">
            <a:extLst>
              <a:ext uri="{FF2B5EF4-FFF2-40B4-BE49-F238E27FC236}">
                <a16:creationId xmlns:a16="http://schemas.microsoft.com/office/drawing/2014/main" id="{0A9E18AC-589B-4854-8CB5-343E2B043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111" y="932499"/>
            <a:ext cx="4273497" cy="85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79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/>
      <p:bldP spid="5" grpId="0" animBg="1"/>
      <p:bldP spid="18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19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542928" y="335260"/>
            <a:ext cx="44382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fr-CM" altLang="en-US" b="1">
                <a:latin typeface="Times New Roman"/>
                <a:cs typeface="Times New Roman"/>
              </a:rPr>
              <a:t>Convolution 1D sur des vecteurs</a:t>
            </a:r>
            <a:endParaRPr lang="fr-CM" altLang="en-US" b="1"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8325" y="5657850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Rectangle 181"/>
          <p:cNvSpPr/>
          <p:nvPr/>
        </p:nvSpPr>
        <p:spPr>
          <a:xfrm>
            <a:off x="7714845" y="5750719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77D9A25-B727-4F8A-8E00-7129F5DAF2BC}"/>
              </a:ext>
            </a:extLst>
          </p:cNvPr>
          <p:cNvSpPr txBox="1"/>
          <p:nvPr/>
        </p:nvSpPr>
        <p:spPr>
          <a:xfrm>
            <a:off x="1085887" y="1981616"/>
            <a:ext cx="30017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f = (10 20 –30 40 –50)</a:t>
            </a:r>
            <a:endParaRPr lang="fr-FR">
              <a:cs typeface="Times New Roman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C42969F-A91B-4D8E-9C86-5C05A09D5A73}"/>
              </a:ext>
            </a:extLst>
          </p:cNvPr>
          <p:cNvSpPr txBox="1"/>
          <p:nvPr/>
        </p:nvSpPr>
        <p:spPr>
          <a:xfrm>
            <a:off x="4352360" y="1982283"/>
            <a:ext cx="18432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w = (.3 .2 .1)</a:t>
            </a:r>
            <a:endParaRPr lang="fr-FR"/>
          </a:p>
        </p:txBody>
      </p:sp>
      <p:graphicFrame>
        <p:nvGraphicFramePr>
          <p:cNvPr id="16" name="Tableau 16">
            <a:extLst>
              <a:ext uri="{FF2B5EF4-FFF2-40B4-BE49-F238E27FC236}">
                <a16:creationId xmlns:a16="http://schemas.microsoft.com/office/drawing/2014/main" id="{C5E0A042-5D7B-4832-8312-6FB8ECB15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506280"/>
              </p:ext>
            </p:extLst>
          </p:nvPr>
        </p:nvGraphicFramePr>
        <p:xfrm>
          <a:off x="377473" y="2639972"/>
          <a:ext cx="6480943" cy="3124789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925849">
                  <a:extLst>
                    <a:ext uri="{9D8B030D-6E8A-4147-A177-3AD203B41FA5}">
                      <a16:colId xmlns:a16="http://schemas.microsoft.com/office/drawing/2014/main" val="1494407730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908096161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682364420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3139452349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1779219897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889626264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1889498395"/>
                    </a:ext>
                  </a:extLst>
                </a:gridCol>
              </a:tblGrid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v \ 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800" b="1" i="0" u="none" strike="noStrike" noProof="0">
                          <a:latin typeface="Times New Roman"/>
                        </a:rPr>
                        <a:t>Σ</a:t>
                      </a: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0477670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9310706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8350803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039850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2708530"/>
                  </a:ext>
                </a:extLst>
              </a:tr>
              <a:tr h="53187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649969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A0D8FF92-EEA8-4B66-983F-B660D3FCE340}"/>
              </a:ext>
            </a:extLst>
          </p:cNvPr>
          <p:cNvSpPr/>
          <p:nvPr/>
        </p:nvSpPr>
        <p:spPr>
          <a:xfrm>
            <a:off x="1469839" y="3226849"/>
            <a:ext cx="1634206" cy="42508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cs typeface="Times New Roman"/>
            </a:endParaRP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4EB8B0DC-7889-426E-8D67-94A49C9890E1}"/>
              </a:ext>
            </a:extLst>
          </p:cNvPr>
          <p:cNvCxnSpPr/>
          <p:nvPr/>
        </p:nvCxnSpPr>
        <p:spPr>
          <a:xfrm flipH="1">
            <a:off x="1978052" y="3170172"/>
            <a:ext cx="5934151" cy="234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DE85317B-D6B7-4547-995C-3956A0352DCB}"/>
              </a:ext>
            </a:extLst>
          </p:cNvPr>
          <p:cNvCxnSpPr>
            <a:cxnSpLocks/>
          </p:cNvCxnSpPr>
          <p:nvPr/>
        </p:nvCxnSpPr>
        <p:spPr>
          <a:xfrm flipH="1" flipV="1">
            <a:off x="2903788" y="3536689"/>
            <a:ext cx="5008417" cy="10315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9B046404-948E-43B8-88F7-1B06844CDA8C}"/>
              </a:ext>
            </a:extLst>
          </p:cNvPr>
          <p:cNvSpPr txBox="1"/>
          <p:nvPr/>
        </p:nvSpPr>
        <p:spPr>
          <a:xfrm>
            <a:off x="7131234" y="2663142"/>
            <a:ext cx="180801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10 x .3 = 3</a:t>
            </a:r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748C1F47-962D-444F-92B2-637353A434E2}"/>
              </a:ext>
            </a:extLst>
          </p:cNvPr>
          <p:cNvSpPr txBox="1"/>
          <p:nvPr/>
        </p:nvSpPr>
        <p:spPr>
          <a:xfrm>
            <a:off x="7282375" y="4561844"/>
            <a:ext cx="194971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20 x ? = :(</a:t>
            </a:r>
            <a:endParaRPr lang="fr-FR">
              <a:cs typeface="Times New Roman" pitchFamily="18" charset="0"/>
            </a:endParaRPr>
          </a:p>
        </p:txBody>
      </p:sp>
      <p:graphicFrame>
        <p:nvGraphicFramePr>
          <p:cNvPr id="6" name="Tableau 9">
            <a:extLst>
              <a:ext uri="{FF2B5EF4-FFF2-40B4-BE49-F238E27FC236}">
                <a16:creationId xmlns:a16="http://schemas.microsoft.com/office/drawing/2014/main" id="{1332F4B5-87D7-4444-97DA-D3AC94C583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5159467"/>
              </p:ext>
            </p:extLst>
          </p:nvPr>
        </p:nvGraphicFramePr>
        <p:xfrm>
          <a:off x="1605491" y="2025962"/>
          <a:ext cx="2664430" cy="368404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532886">
                  <a:extLst>
                    <a:ext uri="{9D8B030D-6E8A-4147-A177-3AD203B41FA5}">
                      <a16:colId xmlns:a16="http://schemas.microsoft.com/office/drawing/2014/main" val="1196020086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4135274911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4004230315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2683283826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2539092209"/>
                    </a:ext>
                  </a:extLst>
                </a:gridCol>
              </a:tblGrid>
              <a:tr h="368404">
                <a:tc>
                  <a:txBody>
                    <a:bodyPr/>
                    <a:lstStyle/>
                    <a:p>
                      <a:r>
                        <a:rPr lang="fr-FR"/>
                        <a:t>10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20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-30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40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-50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8541488"/>
                  </a:ext>
                </a:extLst>
              </a:tr>
            </a:tbl>
          </a:graphicData>
        </a:graphic>
      </p:graphicFrame>
      <p:graphicFrame>
        <p:nvGraphicFramePr>
          <p:cNvPr id="8" name="Tableau 10">
            <a:extLst>
              <a:ext uri="{FF2B5EF4-FFF2-40B4-BE49-F238E27FC236}">
                <a16:creationId xmlns:a16="http://schemas.microsoft.com/office/drawing/2014/main" id="{A9A6720D-20F5-44D7-8731-C56FD4A8EE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51536"/>
              </p:ext>
            </p:extLst>
          </p:nvPr>
        </p:nvGraphicFramePr>
        <p:xfrm>
          <a:off x="4987259" y="2025963"/>
          <a:ext cx="1474254" cy="3708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491418">
                  <a:extLst>
                    <a:ext uri="{9D8B030D-6E8A-4147-A177-3AD203B41FA5}">
                      <a16:colId xmlns:a16="http://schemas.microsoft.com/office/drawing/2014/main" val="1909139888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2210213949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76748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.3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792593"/>
                  </a:ext>
                </a:extLst>
              </a:tr>
            </a:tbl>
          </a:graphicData>
        </a:graphic>
      </p:graphicFrame>
      <p:pic>
        <p:nvPicPr>
          <p:cNvPr id="10" name="Image 7" descr="Une image contenant texte, montre, horloge&#10;&#10;Description générée automatiquement">
            <a:extLst>
              <a:ext uri="{FF2B5EF4-FFF2-40B4-BE49-F238E27FC236}">
                <a16:creationId xmlns:a16="http://schemas.microsoft.com/office/drawing/2014/main" id="{26796E46-5547-48B2-B5EC-983CA8F16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111" y="932499"/>
            <a:ext cx="4273497" cy="85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4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/>
      <p:bldP spid="5" grpId="0" animBg="1"/>
      <p:bldP spid="18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"/>
          <p:cNvSpPr txBox="1">
            <a:spLocks noChangeArrowheads="1"/>
          </p:cNvSpPr>
          <p:nvPr/>
        </p:nvSpPr>
        <p:spPr bwMode="auto">
          <a:xfrm>
            <a:off x="209774" y="-63844"/>
            <a:ext cx="903642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4000" kern="0" err="1">
                <a:solidFill>
                  <a:srgbClr val="000000"/>
                </a:solidFill>
              </a:rPr>
              <a:t>kD</a:t>
            </a:r>
            <a:r>
              <a:rPr lang="en-US" sz="4000" kern="0">
                <a:solidFill>
                  <a:srgbClr val="000000"/>
                </a:solidFill>
              </a:rPr>
              <a:t>, </a:t>
            </a:r>
            <a:r>
              <a:rPr lang="en-US" sz="4000" kern="0"/>
              <a:t>4 Classes</a:t>
            </a:r>
            <a:r>
              <a:rPr lang="en-US" sz="4000" kern="0">
                <a:solidFill>
                  <a:srgbClr val="000000"/>
                </a:solidFill>
              </a:rPr>
              <a:t>, </a:t>
            </a:r>
            <a:r>
              <a:rPr lang="en-US" sz="4000" kern="0" err="1">
                <a:solidFill>
                  <a:srgbClr val="000000"/>
                </a:solidFill>
              </a:rPr>
              <a:t>Réseau</a:t>
            </a:r>
            <a:r>
              <a:rPr lang="en-US" sz="4000" kern="0">
                <a:solidFill>
                  <a:srgbClr val="000000"/>
                </a:solidFill>
              </a:rPr>
              <a:t> à 4 couches </a:t>
            </a:r>
            <a:r>
              <a:rPr lang="en-US" sz="4000" kern="0" err="1">
                <a:solidFill>
                  <a:srgbClr val="000000"/>
                </a:solidFill>
              </a:rPr>
              <a:t>cachées</a:t>
            </a:r>
            <a:endParaRPr lang="fr-CA" sz="4000" kern="0">
              <a:solidFill>
                <a:srgbClr val="000000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57284" y="882812"/>
            <a:ext cx="859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Couche</a:t>
            </a:r>
          </a:p>
          <a:p>
            <a:r>
              <a:rPr lang="fr-CA" sz="1600"/>
              <a:t>d’entrée</a:t>
            </a:r>
            <a:endParaRPr lang="en-US" sz="1600"/>
          </a:p>
        </p:txBody>
      </p:sp>
      <p:sp>
        <p:nvSpPr>
          <p:cNvPr id="122" name="TextBox 121"/>
          <p:cNvSpPr txBox="1"/>
          <p:nvPr/>
        </p:nvSpPr>
        <p:spPr>
          <a:xfrm>
            <a:off x="864803" y="88302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Couche</a:t>
            </a:r>
          </a:p>
          <a:p>
            <a:r>
              <a:rPr lang="fr-CA" sz="1600"/>
              <a:t>cachée 1</a:t>
            </a:r>
            <a:endParaRPr lang="en-US" sz="1600"/>
          </a:p>
        </p:txBody>
      </p:sp>
      <p:sp>
        <p:nvSpPr>
          <p:cNvPr id="123" name="TextBox 122"/>
          <p:cNvSpPr txBox="1"/>
          <p:nvPr/>
        </p:nvSpPr>
        <p:spPr>
          <a:xfrm>
            <a:off x="4513147" y="870159"/>
            <a:ext cx="888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Couche</a:t>
            </a:r>
          </a:p>
          <a:p>
            <a:r>
              <a:rPr lang="en-US" sz="1600"/>
              <a:t>de sortie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1810694" y="88302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Couche</a:t>
            </a:r>
          </a:p>
          <a:p>
            <a:r>
              <a:rPr lang="fr-CA" sz="1600"/>
              <a:t>cachée 2</a:t>
            </a:r>
            <a:endParaRPr lang="en-US" sz="1600"/>
          </a:p>
        </p:txBody>
      </p:sp>
      <p:sp>
        <p:nvSpPr>
          <p:cNvPr id="135" name="Oval 134"/>
          <p:cNvSpPr/>
          <p:nvPr/>
        </p:nvSpPr>
        <p:spPr>
          <a:xfrm>
            <a:off x="903915" y="2981443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/>
          <p:cNvSpPr/>
          <p:nvPr/>
        </p:nvSpPr>
        <p:spPr>
          <a:xfrm>
            <a:off x="925671" y="1932293"/>
            <a:ext cx="376392" cy="4064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/>
          <p:cNvSpPr/>
          <p:nvPr/>
        </p:nvSpPr>
        <p:spPr>
          <a:xfrm>
            <a:off x="908490" y="2448728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56" name="Object 6"/>
          <p:cNvGraphicFramePr>
            <a:graphicFrameLocks noChangeAspect="1"/>
          </p:cNvGraphicFramePr>
          <p:nvPr/>
        </p:nvGraphicFramePr>
        <p:xfrm>
          <a:off x="962113" y="202253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5" name="Equation" r:id="rId3" imgW="152280" imgH="139680" progId="Equation.3">
                  <p:embed/>
                </p:oleObj>
              </mc:Choice>
              <mc:Fallback>
                <p:oleObj name="Equation" r:id="rId3" imgW="152280" imgH="139680" progId="Equation.3">
                  <p:embed/>
                  <p:pic>
                    <p:nvPicPr>
                      <p:cNvPr id="15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202253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" name="Object 6"/>
          <p:cNvGraphicFramePr>
            <a:graphicFrameLocks noChangeAspect="1"/>
          </p:cNvGraphicFramePr>
          <p:nvPr/>
        </p:nvGraphicFramePr>
        <p:xfrm>
          <a:off x="962113" y="2534784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name="Equation" r:id="rId5" imgW="152280" imgH="139680" progId="Equation.3">
                  <p:embed/>
                </p:oleObj>
              </mc:Choice>
              <mc:Fallback>
                <p:oleObj name="Equation" r:id="rId5" imgW="152280" imgH="139680" progId="Equation.3">
                  <p:embed/>
                  <p:pic>
                    <p:nvPicPr>
                      <p:cNvPr id="15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2534784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8" name="Object 6"/>
          <p:cNvGraphicFramePr>
            <a:graphicFrameLocks noChangeAspect="1"/>
          </p:cNvGraphicFramePr>
          <p:nvPr/>
        </p:nvGraphicFramePr>
        <p:xfrm>
          <a:off x="962113" y="3065275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7" name="Equation" r:id="rId6" imgW="152280" imgH="139680" progId="Equation.3">
                  <p:embed/>
                </p:oleObj>
              </mc:Choice>
              <mc:Fallback>
                <p:oleObj name="Equation" r:id="rId6" imgW="152280" imgH="139680" progId="Equation.3">
                  <p:embed/>
                  <p:pic>
                    <p:nvPicPr>
                      <p:cNvPr id="15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3065275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" name="Oval 159"/>
          <p:cNvSpPr/>
          <p:nvPr/>
        </p:nvSpPr>
        <p:spPr>
          <a:xfrm>
            <a:off x="903915" y="4625012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61" name="Object 160"/>
          <p:cNvGraphicFramePr>
            <a:graphicFrameLocks noChangeAspect="1"/>
          </p:cNvGraphicFramePr>
          <p:nvPr/>
        </p:nvGraphicFramePr>
        <p:xfrm>
          <a:off x="1056717" y="4713293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8" name="Equation" r:id="rId7" imgW="101520" imgH="164880" progId="Equation.3">
                  <p:embed/>
                </p:oleObj>
              </mc:Choice>
              <mc:Fallback>
                <p:oleObj name="Equation" r:id="rId7" imgW="101520" imgH="164880" progId="Equation.3">
                  <p:embed/>
                  <p:pic>
                    <p:nvPicPr>
                      <p:cNvPr id="161" name="Object 1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6717" y="4713293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" name="Oval 161"/>
          <p:cNvSpPr/>
          <p:nvPr/>
        </p:nvSpPr>
        <p:spPr>
          <a:xfrm>
            <a:off x="903915" y="3496044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63" name="Object 6"/>
          <p:cNvGraphicFramePr>
            <a:graphicFrameLocks noChangeAspect="1"/>
          </p:cNvGraphicFramePr>
          <p:nvPr/>
        </p:nvGraphicFramePr>
        <p:xfrm>
          <a:off x="962113" y="3579876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9" name="Equation" r:id="rId9" imgW="152280" imgH="139680" progId="Equation.3">
                  <p:embed/>
                </p:oleObj>
              </mc:Choice>
              <mc:Fallback>
                <p:oleObj name="Equation" r:id="rId9" imgW="152280" imgH="139680" progId="Equation.3">
                  <p:embed/>
                  <p:pic>
                    <p:nvPicPr>
                      <p:cNvPr id="16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3579876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" name="Oval 163"/>
          <p:cNvSpPr/>
          <p:nvPr/>
        </p:nvSpPr>
        <p:spPr>
          <a:xfrm>
            <a:off x="903915" y="4049413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65" name="Object 6"/>
          <p:cNvGraphicFramePr>
            <a:graphicFrameLocks noChangeAspect="1"/>
          </p:cNvGraphicFramePr>
          <p:nvPr/>
        </p:nvGraphicFramePr>
        <p:xfrm>
          <a:off x="962113" y="4133245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0" name="Equation" r:id="rId10" imgW="152280" imgH="139680" progId="Equation.3">
                  <p:embed/>
                </p:oleObj>
              </mc:Choice>
              <mc:Fallback>
                <p:oleObj name="Equation" r:id="rId10" imgW="152280" imgH="139680" progId="Equation.3">
                  <p:embed/>
                  <p:pic>
                    <p:nvPicPr>
                      <p:cNvPr id="16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4133245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2" name="Oval 171"/>
          <p:cNvSpPr/>
          <p:nvPr/>
        </p:nvSpPr>
        <p:spPr>
          <a:xfrm>
            <a:off x="155501" y="2030765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3" name="Object 172"/>
          <p:cNvGraphicFramePr>
            <a:graphicFrameLocks noChangeAspect="1"/>
          </p:cNvGraphicFramePr>
          <p:nvPr/>
        </p:nvGraphicFramePr>
        <p:xfrm>
          <a:off x="237813" y="2022212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1" name="Equation" r:id="rId11" imgW="164880" imgH="228600" progId="Equation.3">
                  <p:embed/>
                </p:oleObj>
              </mc:Choice>
              <mc:Fallback>
                <p:oleObj name="Equation" r:id="rId11" imgW="164880" imgH="228600" progId="Equation.3">
                  <p:embed/>
                  <p:pic>
                    <p:nvPicPr>
                      <p:cNvPr id="173" name="Object 1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813" y="2022212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" name="Oval 173"/>
          <p:cNvSpPr/>
          <p:nvPr/>
        </p:nvSpPr>
        <p:spPr>
          <a:xfrm>
            <a:off x="155501" y="2492598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5" name="Object 174"/>
          <p:cNvGraphicFramePr>
            <a:graphicFrameLocks noChangeAspect="1"/>
          </p:cNvGraphicFramePr>
          <p:nvPr/>
        </p:nvGraphicFramePr>
        <p:xfrm>
          <a:off x="247338" y="2493699"/>
          <a:ext cx="225425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2" name="Equation" r:id="rId13" imgW="152280" imgH="215640" progId="Equation.3">
                  <p:embed/>
                </p:oleObj>
              </mc:Choice>
              <mc:Fallback>
                <p:oleObj name="Equation" r:id="rId13" imgW="152280" imgH="215640" progId="Equation.3">
                  <p:embed/>
                  <p:pic>
                    <p:nvPicPr>
                      <p:cNvPr id="175" name="Object 1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338" y="2493699"/>
                        <a:ext cx="225425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" name="Oval 175"/>
          <p:cNvSpPr/>
          <p:nvPr/>
        </p:nvSpPr>
        <p:spPr>
          <a:xfrm>
            <a:off x="155501" y="3711530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7" name="Object 176"/>
          <p:cNvGraphicFramePr>
            <a:graphicFrameLocks noChangeAspect="1"/>
          </p:cNvGraphicFramePr>
          <p:nvPr/>
        </p:nvGraphicFramePr>
        <p:xfrm>
          <a:off x="237883" y="3703511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3" name="Equation" r:id="rId15" imgW="164880" imgH="228600" progId="Equation.DSMT4">
                  <p:embed/>
                </p:oleObj>
              </mc:Choice>
              <mc:Fallback>
                <p:oleObj name="Equation" r:id="rId15" imgW="164880" imgH="228600" progId="Equation.DSMT4">
                  <p:embed/>
                  <p:pic>
                    <p:nvPicPr>
                      <p:cNvPr id="177" name="Object 1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883" y="3703511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8" name="Oval 177"/>
          <p:cNvSpPr/>
          <p:nvPr/>
        </p:nvSpPr>
        <p:spPr>
          <a:xfrm>
            <a:off x="155501" y="4175320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9" name="Object 178"/>
          <p:cNvGraphicFramePr>
            <a:graphicFrameLocks noChangeAspect="1"/>
          </p:cNvGraphicFramePr>
          <p:nvPr/>
        </p:nvGraphicFramePr>
        <p:xfrm>
          <a:off x="305936" y="4277558"/>
          <a:ext cx="108229" cy="16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4" name="Equation" r:id="rId17" imgW="101520" imgH="164880" progId="Equation.3">
                  <p:embed/>
                </p:oleObj>
              </mc:Choice>
              <mc:Fallback>
                <p:oleObj name="Equation" r:id="rId17" imgW="101520" imgH="164880" progId="Equation.3">
                  <p:embed/>
                  <p:pic>
                    <p:nvPicPr>
                      <p:cNvPr id="179" name="Object 1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36" y="4277558"/>
                        <a:ext cx="108229" cy="1696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0" name="Oval 179"/>
          <p:cNvSpPr/>
          <p:nvPr/>
        </p:nvSpPr>
        <p:spPr>
          <a:xfrm>
            <a:off x="155501" y="2954910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81" name="Object 180"/>
          <p:cNvGraphicFramePr>
            <a:graphicFrameLocks noChangeAspect="1"/>
          </p:cNvGraphicFramePr>
          <p:nvPr/>
        </p:nvGraphicFramePr>
        <p:xfrm>
          <a:off x="237883" y="2946274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5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181" name="Object 1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883" y="2946274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8" name="Group 327"/>
          <p:cNvGrpSpPr/>
          <p:nvPr/>
        </p:nvGrpSpPr>
        <p:grpSpPr>
          <a:xfrm>
            <a:off x="564599" y="2135503"/>
            <a:ext cx="361072" cy="2221893"/>
            <a:chOff x="514368" y="2457710"/>
            <a:chExt cx="673388" cy="2221893"/>
          </a:xfrm>
        </p:grpSpPr>
        <p:cxnSp>
          <p:nvCxnSpPr>
            <p:cNvPr id="136" name="Straight Arrow Connector 135"/>
            <p:cNvCxnSpPr>
              <a:stCxn id="180" idx="6"/>
              <a:endCxn id="135" idx="2"/>
            </p:cNvCxnSpPr>
            <p:nvPr/>
          </p:nvCxnSpPr>
          <p:spPr>
            <a:xfrm>
              <a:off x="514368" y="3459193"/>
              <a:ext cx="632813" cy="47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178" idx="6"/>
              <a:endCxn id="135" idx="2"/>
            </p:cNvCxnSpPr>
            <p:nvPr/>
          </p:nvCxnSpPr>
          <p:spPr>
            <a:xfrm flipV="1">
              <a:off x="514368" y="3506606"/>
              <a:ext cx="632813" cy="11729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stCxn id="174" idx="6"/>
              <a:endCxn id="135" idx="2"/>
            </p:cNvCxnSpPr>
            <p:nvPr/>
          </p:nvCxnSpPr>
          <p:spPr>
            <a:xfrm>
              <a:off x="514368" y="2996881"/>
              <a:ext cx="632813" cy="50972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stCxn id="176" idx="6"/>
              <a:endCxn id="141" idx="2"/>
            </p:cNvCxnSpPr>
            <p:nvPr/>
          </p:nvCxnSpPr>
          <p:spPr>
            <a:xfrm flipV="1">
              <a:off x="514368" y="2457710"/>
              <a:ext cx="673388" cy="17581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stCxn id="180" idx="6"/>
              <a:endCxn id="141" idx="2"/>
            </p:cNvCxnSpPr>
            <p:nvPr/>
          </p:nvCxnSpPr>
          <p:spPr>
            <a:xfrm flipV="1">
              <a:off x="514368" y="2457710"/>
              <a:ext cx="673388" cy="10014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72" idx="6"/>
              <a:endCxn id="141" idx="2"/>
            </p:cNvCxnSpPr>
            <p:nvPr/>
          </p:nvCxnSpPr>
          <p:spPr>
            <a:xfrm flipV="1">
              <a:off x="514368" y="2457710"/>
              <a:ext cx="673388" cy="773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>
              <a:stCxn id="178" idx="6"/>
              <a:endCxn id="151" idx="2"/>
            </p:cNvCxnSpPr>
            <p:nvPr/>
          </p:nvCxnSpPr>
          <p:spPr>
            <a:xfrm flipV="1">
              <a:off x="514368" y="2994219"/>
              <a:ext cx="641345" cy="1685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>
              <a:stCxn id="176" idx="6"/>
              <a:endCxn id="151" idx="2"/>
            </p:cNvCxnSpPr>
            <p:nvPr/>
          </p:nvCxnSpPr>
          <p:spPr>
            <a:xfrm flipV="1">
              <a:off x="514368" y="2994219"/>
              <a:ext cx="641345" cy="12215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>
              <a:stCxn id="174" idx="6"/>
              <a:endCxn id="151" idx="2"/>
            </p:cNvCxnSpPr>
            <p:nvPr/>
          </p:nvCxnSpPr>
          <p:spPr>
            <a:xfrm flipV="1">
              <a:off x="514368" y="2994219"/>
              <a:ext cx="641345" cy="26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178" idx="6"/>
              <a:endCxn id="162" idx="2"/>
            </p:cNvCxnSpPr>
            <p:nvPr/>
          </p:nvCxnSpPr>
          <p:spPr>
            <a:xfrm flipV="1">
              <a:off x="514368" y="4021207"/>
              <a:ext cx="632813" cy="6583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178" idx="6"/>
              <a:endCxn id="164" idx="2"/>
            </p:cNvCxnSpPr>
            <p:nvPr/>
          </p:nvCxnSpPr>
          <p:spPr>
            <a:xfrm flipV="1">
              <a:off x="514368" y="4574576"/>
              <a:ext cx="632813" cy="10502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>
              <a:stCxn id="180" idx="6"/>
              <a:endCxn id="162" idx="2"/>
            </p:cNvCxnSpPr>
            <p:nvPr/>
          </p:nvCxnSpPr>
          <p:spPr>
            <a:xfrm>
              <a:off x="514368" y="3459193"/>
              <a:ext cx="632813" cy="5620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>
              <a:stCxn id="176" idx="6"/>
              <a:endCxn id="164" idx="2"/>
            </p:cNvCxnSpPr>
            <p:nvPr/>
          </p:nvCxnSpPr>
          <p:spPr>
            <a:xfrm>
              <a:off x="514368" y="4215813"/>
              <a:ext cx="632813" cy="3587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>
              <a:stCxn id="172" idx="6"/>
              <a:endCxn id="162" idx="2"/>
            </p:cNvCxnSpPr>
            <p:nvPr/>
          </p:nvCxnSpPr>
          <p:spPr>
            <a:xfrm>
              <a:off x="514368" y="2535048"/>
              <a:ext cx="632813" cy="14861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>
              <a:stCxn id="174" idx="6"/>
              <a:endCxn id="164" idx="2"/>
            </p:cNvCxnSpPr>
            <p:nvPr/>
          </p:nvCxnSpPr>
          <p:spPr>
            <a:xfrm>
              <a:off x="514368" y="2996881"/>
              <a:ext cx="632813" cy="15776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stCxn id="172" idx="6"/>
              <a:endCxn id="151" idx="2"/>
            </p:cNvCxnSpPr>
            <p:nvPr/>
          </p:nvCxnSpPr>
          <p:spPr>
            <a:xfrm>
              <a:off x="514368" y="2535048"/>
              <a:ext cx="641345" cy="4591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3" name="Object 6"/>
          <p:cNvGraphicFramePr>
            <a:graphicFrameLocks noChangeAspect="1"/>
          </p:cNvGraphicFramePr>
          <p:nvPr/>
        </p:nvGraphicFramePr>
        <p:xfrm>
          <a:off x="551358" y="1603635"/>
          <a:ext cx="599738" cy="414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6" name="Equation" r:id="rId20" imgW="291960" imgH="203040" progId="Equation.DSMT4">
                  <p:embed/>
                </p:oleObj>
              </mc:Choice>
              <mc:Fallback>
                <p:oleObj name="Equation" r:id="rId20" imgW="291960" imgH="203040" progId="Equation.DSMT4">
                  <p:embed/>
                  <p:pic>
                    <p:nvPicPr>
                      <p:cNvPr id="18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358" y="1603635"/>
                        <a:ext cx="599738" cy="414734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4" name="Straight Arrow Connector 183"/>
          <p:cNvCxnSpPr>
            <a:endCxn id="191" idx="2"/>
          </p:cNvCxnSpPr>
          <p:nvPr/>
        </p:nvCxnSpPr>
        <p:spPr>
          <a:xfrm>
            <a:off x="1302063" y="2135503"/>
            <a:ext cx="491523" cy="8199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endCxn id="191" idx="2"/>
          </p:cNvCxnSpPr>
          <p:nvPr/>
        </p:nvCxnSpPr>
        <p:spPr>
          <a:xfrm>
            <a:off x="1319245" y="2672012"/>
            <a:ext cx="474341" cy="2834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endCxn id="191" idx="2"/>
          </p:cNvCxnSpPr>
          <p:nvPr/>
        </p:nvCxnSpPr>
        <p:spPr>
          <a:xfrm flipV="1">
            <a:off x="1323820" y="2955457"/>
            <a:ext cx="469766" cy="2289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endCxn id="191" idx="2"/>
          </p:cNvCxnSpPr>
          <p:nvPr/>
        </p:nvCxnSpPr>
        <p:spPr>
          <a:xfrm flipV="1">
            <a:off x="1323820" y="2955457"/>
            <a:ext cx="469766" cy="18725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endCxn id="191" idx="2"/>
          </p:cNvCxnSpPr>
          <p:nvPr/>
        </p:nvCxnSpPr>
        <p:spPr>
          <a:xfrm flipV="1">
            <a:off x="1323820" y="2955457"/>
            <a:ext cx="469766" cy="12969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endCxn id="191" idx="2"/>
          </p:cNvCxnSpPr>
          <p:nvPr/>
        </p:nvCxnSpPr>
        <p:spPr>
          <a:xfrm flipV="1">
            <a:off x="1323820" y="2955457"/>
            <a:ext cx="469766" cy="74354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Oval 189"/>
          <p:cNvSpPr/>
          <p:nvPr/>
        </p:nvSpPr>
        <p:spPr>
          <a:xfrm>
            <a:off x="1789011" y="3264888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/>
          <p:cNvSpPr/>
          <p:nvPr/>
        </p:nvSpPr>
        <p:spPr>
          <a:xfrm>
            <a:off x="1793586" y="2732173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92" name="Object 6"/>
          <p:cNvGraphicFramePr>
            <a:graphicFrameLocks noChangeAspect="1"/>
          </p:cNvGraphicFramePr>
          <p:nvPr/>
        </p:nvGraphicFramePr>
        <p:xfrm>
          <a:off x="1847209" y="2818229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7" name="Equation" r:id="rId22" imgW="152280" imgH="139680" progId="Equation.3">
                  <p:embed/>
                </p:oleObj>
              </mc:Choice>
              <mc:Fallback>
                <p:oleObj name="Equation" r:id="rId22" imgW="152280" imgH="139680" progId="Equation.3">
                  <p:embed/>
                  <p:pic>
                    <p:nvPicPr>
                      <p:cNvPr id="19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209" y="2818229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" name="Object 6"/>
          <p:cNvGraphicFramePr>
            <a:graphicFrameLocks noChangeAspect="1"/>
          </p:cNvGraphicFramePr>
          <p:nvPr/>
        </p:nvGraphicFramePr>
        <p:xfrm>
          <a:off x="1847209" y="334872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8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19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209" y="334872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" name="Oval 193"/>
          <p:cNvSpPr/>
          <p:nvPr/>
        </p:nvSpPr>
        <p:spPr>
          <a:xfrm>
            <a:off x="1789011" y="3779489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95" name="Object 6"/>
          <p:cNvGraphicFramePr>
            <a:graphicFrameLocks noChangeAspect="1"/>
          </p:cNvGraphicFramePr>
          <p:nvPr/>
        </p:nvGraphicFramePr>
        <p:xfrm>
          <a:off x="1847209" y="3863321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9" name="Equation" r:id="rId24" imgW="152280" imgH="139680" progId="Equation.3">
                  <p:embed/>
                </p:oleObj>
              </mc:Choice>
              <mc:Fallback>
                <p:oleObj name="Equation" r:id="rId24" imgW="152280" imgH="139680" progId="Equation.3">
                  <p:embed/>
                  <p:pic>
                    <p:nvPicPr>
                      <p:cNvPr id="19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209" y="3863321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6" name="Straight Arrow Connector 195"/>
          <p:cNvCxnSpPr/>
          <p:nvPr/>
        </p:nvCxnSpPr>
        <p:spPr>
          <a:xfrm>
            <a:off x="1302063" y="2135503"/>
            <a:ext cx="505877" cy="18469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>
            <a:endCxn id="194" idx="2"/>
          </p:cNvCxnSpPr>
          <p:nvPr/>
        </p:nvCxnSpPr>
        <p:spPr>
          <a:xfrm>
            <a:off x="1319245" y="2672012"/>
            <a:ext cx="469766" cy="13104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>
            <a:endCxn id="194" idx="2"/>
          </p:cNvCxnSpPr>
          <p:nvPr/>
        </p:nvCxnSpPr>
        <p:spPr>
          <a:xfrm>
            <a:off x="1323820" y="3184399"/>
            <a:ext cx="465191" cy="79804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>
            <a:endCxn id="194" idx="2"/>
          </p:cNvCxnSpPr>
          <p:nvPr/>
        </p:nvCxnSpPr>
        <p:spPr>
          <a:xfrm flipV="1">
            <a:off x="1323820" y="3982445"/>
            <a:ext cx="465191" cy="84552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endCxn id="194" idx="2"/>
          </p:cNvCxnSpPr>
          <p:nvPr/>
        </p:nvCxnSpPr>
        <p:spPr>
          <a:xfrm flipV="1">
            <a:off x="1323820" y="3982445"/>
            <a:ext cx="465191" cy="2699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>
            <a:endCxn id="194" idx="2"/>
          </p:cNvCxnSpPr>
          <p:nvPr/>
        </p:nvCxnSpPr>
        <p:spPr>
          <a:xfrm>
            <a:off x="1323820" y="3699000"/>
            <a:ext cx="465191" cy="2834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endCxn id="190" idx="2"/>
          </p:cNvCxnSpPr>
          <p:nvPr/>
        </p:nvCxnSpPr>
        <p:spPr>
          <a:xfrm>
            <a:off x="1302063" y="2135503"/>
            <a:ext cx="486948" cy="133234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endCxn id="190" idx="2"/>
          </p:cNvCxnSpPr>
          <p:nvPr/>
        </p:nvCxnSpPr>
        <p:spPr>
          <a:xfrm>
            <a:off x="1319245" y="2672012"/>
            <a:ext cx="469766" cy="7958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endCxn id="190" idx="2"/>
          </p:cNvCxnSpPr>
          <p:nvPr/>
        </p:nvCxnSpPr>
        <p:spPr>
          <a:xfrm>
            <a:off x="1323820" y="3184399"/>
            <a:ext cx="465191" cy="2834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endCxn id="190" idx="2"/>
          </p:cNvCxnSpPr>
          <p:nvPr/>
        </p:nvCxnSpPr>
        <p:spPr>
          <a:xfrm flipV="1">
            <a:off x="1323820" y="3467844"/>
            <a:ext cx="465191" cy="13601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endCxn id="190" idx="2"/>
          </p:cNvCxnSpPr>
          <p:nvPr/>
        </p:nvCxnSpPr>
        <p:spPr>
          <a:xfrm flipV="1">
            <a:off x="1323820" y="3467844"/>
            <a:ext cx="465191" cy="7845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endCxn id="190" idx="2"/>
          </p:cNvCxnSpPr>
          <p:nvPr/>
        </p:nvCxnSpPr>
        <p:spPr>
          <a:xfrm flipV="1">
            <a:off x="1323820" y="3467844"/>
            <a:ext cx="465191" cy="2311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Oval 207"/>
          <p:cNvSpPr/>
          <p:nvPr/>
        </p:nvSpPr>
        <p:spPr>
          <a:xfrm>
            <a:off x="1792655" y="4368019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09" name="Object 208"/>
          <p:cNvGraphicFramePr>
            <a:graphicFrameLocks noChangeAspect="1"/>
          </p:cNvGraphicFramePr>
          <p:nvPr/>
        </p:nvGraphicFramePr>
        <p:xfrm>
          <a:off x="1945457" y="4456300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0" name="Equation" r:id="rId7" imgW="101520" imgH="164880" progId="Equation.3">
                  <p:embed/>
                </p:oleObj>
              </mc:Choice>
              <mc:Fallback>
                <p:oleObj name="Equation" r:id="rId7" imgW="101520" imgH="164880" progId="Equation.3">
                  <p:embed/>
                  <p:pic>
                    <p:nvPicPr>
                      <p:cNvPr id="209" name="Object 2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5457" y="4456300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0" name="Straight Arrow Connector 209"/>
          <p:cNvCxnSpPr>
            <a:stCxn id="260" idx="6"/>
            <a:endCxn id="270" idx="2"/>
          </p:cNvCxnSpPr>
          <p:nvPr/>
        </p:nvCxnSpPr>
        <p:spPr>
          <a:xfrm>
            <a:off x="4098079" y="1799635"/>
            <a:ext cx="483416" cy="9147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>
            <a:stCxn id="259" idx="6"/>
            <a:endCxn id="270" idx="2"/>
          </p:cNvCxnSpPr>
          <p:nvPr/>
        </p:nvCxnSpPr>
        <p:spPr>
          <a:xfrm>
            <a:off x="4102654" y="2312022"/>
            <a:ext cx="478841" cy="40235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>
            <a:stCxn id="236" idx="6"/>
            <a:endCxn id="270" idx="2"/>
          </p:cNvCxnSpPr>
          <p:nvPr/>
        </p:nvCxnSpPr>
        <p:spPr>
          <a:xfrm flipV="1">
            <a:off x="4102261" y="2714379"/>
            <a:ext cx="479234" cy="16758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253" idx="6"/>
            <a:endCxn id="280" idx="2"/>
          </p:cNvCxnSpPr>
          <p:nvPr/>
        </p:nvCxnSpPr>
        <p:spPr>
          <a:xfrm flipV="1">
            <a:off x="4160852" y="4619379"/>
            <a:ext cx="426993" cy="9904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4" name="Object 6"/>
          <p:cNvGraphicFramePr>
            <a:graphicFrameLocks noChangeAspect="1"/>
          </p:cNvGraphicFramePr>
          <p:nvPr/>
        </p:nvGraphicFramePr>
        <p:xfrm>
          <a:off x="1486716" y="1990300"/>
          <a:ext cx="573088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1" name="Equation" r:id="rId25" imgW="279360" imgH="203040" progId="Equation.DSMT4">
                  <p:embed/>
                </p:oleObj>
              </mc:Choice>
              <mc:Fallback>
                <p:oleObj name="Equation" r:id="rId25" imgW="279360" imgH="203040" progId="Equation.DSMT4">
                  <p:embed/>
                  <p:pic>
                    <p:nvPicPr>
                      <p:cNvPr id="21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6716" y="1990300"/>
                        <a:ext cx="573088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" name="Object 6"/>
          <p:cNvGraphicFramePr>
            <a:graphicFrameLocks noChangeAspect="1"/>
          </p:cNvGraphicFramePr>
          <p:nvPr/>
        </p:nvGraphicFramePr>
        <p:xfrm>
          <a:off x="4223807" y="1693141"/>
          <a:ext cx="598487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2" name="Equation" r:id="rId27" imgW="291960" imgH="203040" progId="Equation.DSMT4">
                  <p:embed/>
                </p:oleObj>
              </mc:Choice>
              <mc:Fallback>
                <p:oleObj name="Equation" r:id="rId27" imgW="291960" imgH="203040" progId="Equation.DSMT4">
                  <p:embed/>
                  <p:pic>
                    <p:nvPicPr>
                      <p:cNvPr id="21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3807" y="1693141"/>
                        <a:ext cx="598487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6" name="Object 215"/>
          <p:cNvGraphicFramePr>
            <a:graphicFrameLocks noChangeAspect="1"/>
          </p:cNvGraphicFramePr>
          <p:nvPr/>
        </p:nvGraphicFramePr>
        <p:xfrm>
          <a:off x="188207" y="3375537"/>
          <a:ext cx="393700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3" name="Equation" r:id="rId29" imgW="266400" imgH="203040" progId="Equation.3">
                  <p:embed/>
                </p:oleObj>
              </mc:Choice>
              <mc:Fallback>
                <p:oleObj name="Equation" r:id="rId29" imgW="266400" imgH="203040" progId="Equation.3">
                  <p:embed/>
                  <p:pic>
                    <p:nvPicPr>
                      <p:cNvPr id="216" name="Object 2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207" y="3375537"/>
                        <a:ext cx="393700" cy="290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7" name="Oval 216"/>
          <p:cNvSpPr/>
          <p:nvPr/>
        </p:nvSpPr>
        <p:spPr>
          <a:xfrm>
            <a:off x="2654120" y="3538717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/>
          <p:cNvSpPr/>
          <p:nvPr/>
        </p:nvSpPr>
        <p:spPr>
          <a:xfrm>
            <a:off x="2675876" y="2489567"/>
            <a:ext cx="376392" cy="4064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/>
          <p:cNvSpPr/>
          <p:nvPr/>
        </p:nvSpPr>
        <p:spPr>
          <a:xfrm>
            <a:off x="2658695" y="3006002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20" name="Object 6"/>
          <p:cNvGraphicFramePr>
            <a:graphicFrameLocks noChangeAspect="1"/>
          </p:cNvGraphicFramePr>
          <p:nvPr/>
        </p:nvGraphicFramePr>
        <p:xfrm>
          <a:off x="2712318" y="2579804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4" name="Equation" r:id="rId3" imgW="152280" imgH="139680" progId="Equation.3">
                  <p:embed/>
                </p:oleObj>
              </mc:Choice>
              <mc:Fallback>
                <p:oleObj name="Equation" r:id="rId3" imgW="152280" imgH="139680" progId="Equation.3">
                  <p:embed/>
                  <p:pic>
                    <p:nvPicPr>
                      <p:cNvPr id="22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2579804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1" name="Object 6"/>
          <p:cNvGraphicFramePr>
            <a:graphicFrameLocks noChangeAspect="1"/>
          </p:cNvGraphicFramePr>
          <p:nvPr/>
        </p:nvGraphicFramePr>
        <p:xfrm>
          <a:off x="2712318" y="3092058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5" name="Equation" r:id="rId5" imgW="152280" imgH="139680" progId="Equation.3">
                  <p:embed/>
                </p:oleObj>
              </mc:Choice>
              <mc:Fallback>
                <p:oleObj name="Equation" r:id="rId5" imgW="152280" imgH="139680" progId="Equation.3">
                  <p:embed/>
                  <p:pic>
                    <p:nvPicPr>
                      <p:cNvPr id="22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3092058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2" name="Object 6"/>
          <p:cNvGraphicFramePr>
            <a:graphicFrameLocks noChangeAspect="1"/>
          </p:cNvGraphicFramePr>
          <p:nvPr/>
        </p:nvGraphicFramePr>
        <p:xfrm>
          <a:off x="2712318" y="3622549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6" name="Equation" r:id="rId6" imgW="152280" imgH="139680" progId="Equation.3">
                  <p:embed/>
                </p:oleObj>
              </mc:Choice>
              <mc:Fallback>
                <p:oleObj name="Equation" r:id="rId6" imgW="152280" imgH="139680" progId="Equation.3">
                  <p:embed/>
                  <p:pic>
                    <p:nvPicPr>
                      <p:cNvPr id="2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3622549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" name="Oval 222"/>
          <p:cNvSpPr/>
          <p:nvPr/>
        </p:nvSpPr>
        <p:spPr>
          <a:xfrm>
            <a:off x="2688876" y="4751544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24" name="Object 223"/>
          <p:cNvGraphicFramePr>
            <a:graphicFrameLocks noChangeAspect="1"/>
          </p:cNvGraphicFramePr>
          <p:nvPr/>
        </p:nvGraphicFramePr>
        <p:xfrm>
          <a:off x="2841678" y="4839825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7" name="Equation" r:id="rId7" imgW="101520" imgH="164880" progId="Equation.3">
                  <p:embed/>
                </p:oleObj>
              </mc:Choice>
              <mc:Fallback>
                <p:oleObj name="Equation" r:id="rId7" imgW="101520" imgH="164880" progId="Equation.3">
                  <p:embed/>
                  <p:pic>
                    <p:nvPicPr>
                      <p:cNvPr id="224" name="Object 2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1678" y="4839825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" name="Oval 224"/>
          <p:cNvSpPr/>
          <p:nvPr/>
        </p:nvSpPr>
        <p:spPr>
          <a:xfrm>
            <a:off x="2654120" y="4053318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26" name="Object 6"/>
          <p:cNvGraphicFramePr>
            <a:graphicFrameLocks noChangeAspect="1"/>
          </p:cNvGraphicFramePr>
          <p:nvPr/>
        </p:nvGraphicFramePr>
        <p:xfrm>
          <a:off x="2712318" y="413715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8" name="Equation" r:id="rId9" imgW="152280" imgH="139680" progId="Equation.3">
                  <p:embed/>
                </p:oleObj>
              </mc:Choice>
              <mc:Fallback>
                <p:oleObj name="Equation" r:id="rId9" imgW="152280" imgH="139680" progId="Equation.3">
                  <p:embed/>
                  <p:pic>
                    <p:nvPicPr>
                      <p:cNvPr id="2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413715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9" name="Straight Arrow Connector 228"/>
          <p:cNvCxnSpPr>
            <a:stCxn id="218" idx="6"/>
            <a:endCxn id="259" idx="2"/>
          </p:cNvCxnSpPr>
          <p:nvPr/>
        </p:nvCxnSpPr>
        <p:spPr>
          <a:xfrm flipV="1">
            <a:off x="3052268" y="2312022"/>
            <a:ext cx="630481" cy="38075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>
            <a:stCxn id="217" idx="6"/>
            <a:endCxn id="236" idx="2"/>
          </p:cNvCxnSpPr>
          <p:nvPr/>
        </p:nvCxnSpPr>
        <p:spPr>
          <a:xfrm flipV="1">
            <a:off x="3074025" y="2881962"/>
            <a:ext cx="617481" cy="8597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/>
          <p:cNvCxnSpPr>
            <a:stCxn id="218" idx="6"/>
            <a:endCxn id="236" idx="2"/>
          </p:cNvCxnSpPr>
          <p:nvPr/>
        </p:nvCxnSpPr>
        <p:spPr>
          <a:xfrm>
            <a:off x="3052268" y="2692777"/>
            <a:ext cx="639238" cy="1891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stCxn id="208" idx="6"/>
            <a:endCxn id="218" idx="2"/>
          </p:cNvCxnSpPr>
          <p:nvPr/>
        </p:nvCxnSpPr>
        <p:spPr>
          <a:xfrm flipV="1">
            <a:off x="2212560" y="2692777"/>
            <a:ext cx="463316" cy="18781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/>
          <p:cNvCxnSpPr>
            <a:stCxn id="225" idx="6"/>
            <a:endCxn id="236" idx="2"/>
          </p:cNvCxnSpPr>
          <p:nvPr/>
        </p:nvCxnSpPr>
        <p:spPr>
          <a:xfrm flipV="1">
            <a:off x="3074025" y="2881962"/>
            <a:ext cx="617481" cy="13743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/>
          <p:cNvCxnSpPr>
            <a:stCxn id="223" idx="6"/>
            <a:endCxn id="236" idx="2"/>
          </p:cNvCxnSpPr>
          <p:nvPr/>
        </p:nvCxnSpPr>
        <p:spPr>
          <a:xfrm flipV="1">
            <a:off x="3108781" y="2881962"/>
            <a:ext cx="582725" cy="20725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Oval 234"/>
          <p:cNvSpPr/>
          <p:nvPr/>
        </p:nvSpPr>
        <p:spPr>
          <a:xfrm>
            <a:off x="3686931" y="3191393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/>
          <p:cNvSpPr/>
          <p:nvPr/>
        </p:nvSpPr>
        <p:spPr>
          <a:xfrm>
            <a:off x="3691506" y="2658678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37" name="Object 6"/>
          <p:cNvGraphicFramePr>
            <a:graphicFrameLocks noChangeAspect="1"/>
          </p:cNvGraphicFramePr>
          <p:nvPr/>
        </p:nvGraphicFramePr>
        <p:xfrm>
          <a:off x="3745129" y="2744734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9" name="Equation" r:id="rId22" imgW="152280" imgH="139680" progId="Equation.3">
                  <p:embed/>
                </p:oleObj>
              </mc:Choice>
              <mc:Fallback>
                <p:oleObj name="Equation" r:id="rId22" imgW="152280" imgH="139680" progId="Equation.3">
                  <p:embed/>
                  <p:pic>
                    <p:nvPicPr>
                      <p:cNvPr id="23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5129" y="2744734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" name="Object 6"/>
          <p:cNvGraphicFramePr>
            <a:graphicFrameLocks noChangeAspect="1"/>
          </p:cNvGraphicFramePr>
          <p:nvPr/>
        </p:nvGraphicFramePr>
        <p:xfrm>
          <a:off x="3745129" y="3275225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0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23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5129" y="3275225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9" name="Oval 238"/>
          <p:cNvSpPr/>
          <p:nvPr/>
        </p:nvSpPr>
        <p:spPr>
          <a:xfrm>
            <a:off x="3686931" y="3705994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40" name="Object 6"/>
          <p:cNvGraphicFramePr>
            <a:graphicFrameLocks noChangeAspect="1"/>
          </p:cNvGraphicFramePr>
          <p:nvPr/>
        </p:nvGraphicFramePr>
        <p:xfrm>
          <a:off x="3745129" y="3789826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1" name="Equation" r:id="rId24" imgW="152280" imgH="139680" progId="Equation.3">
                  <p:embed/>
                </p:oleObj>
              </mc:Choice>
              <mc:Fallback>
                <p:oleObj name="Equation" r:id="rId24" imgW="152280" imgH="139680" progId="Equation.3">
                  <p:embed/>
                  <p:pic>
                    <p:nvPicPr>
                      <p:cNvPr id="24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5129" y="3789826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1" name="Straight Arrow Connector 240"/>
          <p:cNvCxnSpPr>
            <a:stCxn id="218" idx="6"/>
            <a:endCxn id="260" idx="2"/>
          </p:cNvCxnSpPr>
          <p:nvPr/>
        </p:nvCxnSpPr>
        <p:spPr>
          <a:xfrm flipV="1">
            <a:off x="3052268" y="1799635"/>
            <a:ext cx="635056" cy="8931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/>
          <p:cNvCxnSpPr>
            <a:stCxn id="219" idx="6"/>
            <a:endCxn id="259" idx="2"/>
          </p:cNvCxnSpPr>
          <p:nvPr/>
        </p:nvCxnSpPr>
        <p:spPr>
          <a:xfrm flipV="1">
            <a:off x="3069450" y="2312022"/>
            <a:ext cx="613299" cy="9172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/>
          <p:cNvCxnSpPr>
            <a:stCxn id="223" idx="6"/>
            <a:endCxn id="239" idx="2"/>
          </p:cNvCxnSpPr>
          <p:nvPr/>
        </p:nvCxnSpPr>
        <p:spPr>
          <a:xfrm flipV="1">
            <a:off x="3108781" y="3908950"/>
            <a:ext cx="578150" cy="10455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/>
          <p:cNvCxnSpPr>
            <a:stCxn id="225" idx="6"/>
            <a:endCxn id="265" idx="2"/>
          </p:cNvCxnSpPr>
          <p:nvPr/>
        </p:nvCxnSpPr>
        <p:spPr>
          <a:xfrm>
            <a:off x="3074025" y="4256274"/>
            <a:ext cx="636842" cy="6960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>
            <a:stCxn id="218" idx="6"/>
            <a:endCxn id="239" idx="2"/>
          </p:cNvCxnSpPr>
          <p:nvPr/>
        </p:nvCxnSpPr>
        <p:spPr>
          <a:xfrm>
            <a:off x="3052268" y="2692777"/>
            <a:ext cx="634663" cy="12161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/>
          <p:cNvCxnSpPr>
            <a:stCxn id="217" idx="6"/>
            <a:endCxn id="239" idx="2"/>
          </p:cNvCxnSpPr>
          <p:nvPr/>
        </p:nvCxnSpPr>
        <p:spPr>
          <a:xfrm>
            <a:off x="3074025" y="3741673"/>
            <a:ext cx="612906" cy="16727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>
            <a:stCxn id="219" idx="6"/>
            <a:endCxn id="236" idx="2"/>
          </p:cNvCxnSpPr>
          <p:nvPr/>
        </p:nvCxnSpPr>
        <p:spPr>
          <a:xfrm flipV="1">
            <a:off x="3069450" y="2881962"/>
            <a:ext cx="622056" cy="3473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>
            <a:stCxn id="218" idx="6"/>
            <a:endCxn id="235" idx="2"/>
          </p:cNvCxnSpPr>
          <p:nvPr/>
        </p:nvCxnSpPr>
        <p:spPr>
          <a:xfrm>
            <a:off x="3052268" y="2692777"/>
            <a:ext cx="634663" cy="7015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>
            <a:stCxn id="219" idx="6"/>
            <a:endCxn id="235" idx="2"/>
          </p:cNvCxnSpPr>
          <p:nvPr/>
        </p:nvCxnSpPr>
        <p:spPr>
          <a:xfrm>
            <a:off x="3069450" y="3229286"/>
            <a:ext cx="617481" cy="1650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23" idx="6"/>
            <a:endCxn id="265" idx="2"/>
          </p:cNvCxnSpPr>
          <p:nvPr/>
        </p:nvCxnSpPr>
        <p:spPr>
          <a:xfrm flipV="1">
            <a:off x="3108781" y="4952307"/>
            <a:ext cx="602086" cy="219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25" idx="6"/>
            <a:endCxn id="235" idx="2"/>
          </p:cNvCxnSpPr>
          <p:nvPr/>
        </p:nvCxnSpPr>
        <p:spPr>
          <a:xfrm flipV="1">
            <a:off x="3074025" y="3394349"/>
            <a:ext cx="612906" cy="8619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>
            <a:stCxn id="217" idx="6"/>
            <a:endCxn id="235" idx="2"/>
          </p:cNvCxnSpPr>
          <p:nvPr/>
        </p:nvCxnSpPr>
        <p:spPr>
          <a:xfrm flipV="1">
            <a:off x="3074025" y="3394349"/>
            <a:ext cx="612906" cy="3473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 252"/>
          <p:cNvSpPr/>
          <p:nvPr/>
        </p:nvSpPr>
        <p:spPr>
          <a:xfrm>
            <a:off x="3740947" y="5406853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54" name="Object 253"/>
          <p:cNvGraphicFramePr>
            <a:graphicFrameLocks noChangeAspect="1"/>
          </p:cNvGraphicFramePr>
          <p:nvPr/>
        </p:nvGraphicFramePr>
        <p:xfrm>
          <a:off x="3893749" y="5495134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2" name="Equation" r:id="rId7" imgW="101520" imgH="164880" progId="Equation.3">
                  <p:embed/>
                </p:oleObj>
              </mc:Choice>
              <mc:Fallback>
                <p:oleObj name="Equation" r:id="rId7" imgW="101520" imgH="164880" progId="Equation.3">
                  <p:embed/>
                  <p:pic>
                    <p:nvPicPr>
                      <p:cNvPr id="254" name="Object 2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3749" y="5495134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" name="Object 6"/>
          <p:cNvGraphicFramePr>
            <a:graphicFrameLocks noChangeAspect="1"/>
          </p:cNvGraphicFramePr>
          <p:nvPr/>
        </p:nvGraphicFramePr>
        <p:xfrm>
          <a:off x="3029643" y="1744817"/>
          <a:ext cx="598487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3" name="Equation" r:id="rId31" imgW="291960" imgH="203040" progId="Equation.DSMT4">
                  <p:embed/>
                </p:oleObj>
              </mc:Choice>
              <mc:Fallback>
                <p:oleObj name="Equation" r:id="rId31" imgW="291960" imgH="203040" progId="Equation.DSMT4">
                  <p:embed/>
                  <p:pic>
                    <p:nvPicPr>
                      <p:cNvPr id="25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9643" y="1744817"/>
                        <a:ext cx="598487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6" name="Straight Arrow Connector 255"/>
          <p:cNvCxnSpPr>
            <a:stCxn id="191" idx="6"/>
            <a:endCxn id="218" idx="2"/>
          </p:cNvCxnSpPr>
          <p:nvPr/>
        </p:nvCxnSpPr>
        <p:spPr>
          <a:xfrm flipV="1">
            <a:off x="2204341" y="2692777"/>
            <a:ext cx="471535" cy="26268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/>
          <p:cNvCxnSpPr>
            <a:stCxn id="191" idx="6"/>
            <a:endCxn id="217" idx="2"/>
          </p:cNvCxnSpPr>
          <p:nvPr/>
        </p:nvCxnSpPr>
        <p:spPr>
          <a:xfrm>
            <a:off x="2204341" y="2955457"/>
            <a:ext cx="449779" cy="7862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/>
          <p:cNvCxnSpPr>
            <a:stCxn id="191" idx="6"/>
            <a:endCxn id="225" idx="2"/>
          </p:cNvCxnSpPr>
          <p:nvPr/>
        </p:nvCxnSpPr>
        <p:spPr>
          <a:xfrm>
            <a:off x="2204341" y="2955457"/>
            <a:ext cx="449779" cy="13008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Oval 258"/>
          <p:cNvSpPr/>
          <p:nvPr/>
        </p:nvSpPr>
        <p:spPr>
          <a:xfrm>
            <a:off x="3682749" y="2109066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/>
          <p:cNvSpPr/>
          <p:nvPr/>
        </p:nvSpPr>
        <p:spPr>
          <a:xfrm>
            <a:off x="3687324" y="1576351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61" name="Object 6"/>
          <p:cNvGraphicFramePr>
            <a:graphicFrameLocks noChangeAspect="1"/>
          </p:cNvGraphicFramePr>
          <p:nvPr/>
        </p:nvGraphicFramePr>
        <p:xfrm>
          <a:off x="3740947" y="1662407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4" name="Equation" r:id="rId22" imgW="152280" imgH="139680" progId="Equation.3">
                  <p:embed/>
                </p:oleObj>
              </mc:Choice>
              <mc:Fallback>
                <p:oleObj name="Equation" r:id="rId22" imgW="152280" imgH="139680" progId="Equation.3">
                  <p:embed/>
                  <p:pic>
                    <p:nvPicPr>
                      <p:cNvPr id="26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0947" y="1662407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2" name="Object 6"/>
          <p:cNvGraphicFramePr>
            <a:graphicFrameLocks noChangeAspect="1"/>
          </p:cNvGraphicFramePr>
          <p:nvPr/>
        </p:nvGraphicFramePr>
        <p:xfrm>
          <a:off x="3740947" y="2192898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5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26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0947" y="2192898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3" name="Oval 262"/>
          <p:cNvSpPr/>
          <p:nvPr/>
        </p:nvSpPr>
        <p:spPr>
          <a:xfrm>
            <a:off x="3710867" y="4234750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64" name="Object 6"/>
          <p:cNvGraphicFramePr>
            <a:graphicFrameLocks noChangeAspect="1"/>
          </p:cNvGraphicFramePr>
          <p:nvPr/>
        </p:nvGraphicFramePr>
        <p:xfrm>
          <a:off x="3769065" y="4318582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6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26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9065" y="4318582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5" name="Oval 264"/>
          <p:cNvSpPr/>
          <p:nvPr/>
        </p:nvSpPr>
        <p:spPr>
          <a:xfrm>
            <a:off x="3710867" y="4749351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66" name="Object 6"/>
          <p:cNvGraphicFramePr>
            <a:graphicFrameLocks noChangeAspect="1"/>
          </p:cNvGraphicFramePr>
          <p:nvPr/>
        </p:nvGraphicFramePr>
        <p:xfrm>
          <a:off x="3769065" y="4833183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7" name="Equation" r:id="rId24" imgW="152280" imgH="139680" progId="Equation.3">
                  <p:embed/>
                </p:oleObj>
              </mc:Choice>
              <mc:Fallback>
                <p:oleObj name="Equation" r:id="rId24" imgW="152280" imgH="139680" progId="Equation.3">
                  <p:embed/>
                  <p:pic>
                    <p:nvPicPr>
                      <p:cNvPr id="26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9065" y="4833183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8" name="Object 6"/>
          <p:cNvGraphicFramePr>
            <a:graphicFrameLocks noChangeAspect="1"/>
          </p:cNvGraphicFramePr>
          <p:nvPr/>
        </p:nvGraphicFramePr>
        <p:xfrm>
          <a:off x="2113427" y="2304873"/>
          <a:ext cx="598488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8" name="Equation" r:id="rId33" imgW="291960" imgH="203040" progId="Equation.DSMT4">
                  <p:embed/>
                </p:oleObj>
              </mc:Choice>
              <mc:Fallback>
                <p:oleObj name="Equation" r:id="rId33" imgW="291960" imgH="203040" progId="Equation.DSMT4">
                  <p:embed/>
                  <p:pic>
                    <p:nvPicPr>
                      <p:cNvPr id="26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3427" y="2304873"/>
                        <a:ext cx="598488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9" name="Straight Arrow Connector 268"/>
          <p:cNvCxnSpPr>
            <a:stCxn id="208" idx="6"/>
            <a:endCxn id="225" idx="2"/>
          </p:cNvCxnSpPr>
          <p:nvPr/>
        </p:nvCxnSpPr>
        <p:spPr>
          <a:xfrm flipV="1">
            <a:off x="2212560" y="4256274"/>
            <a:ext cx="441560" cy="3147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/>
          <p:cNvCxnSpPr>
            <a:stCxn id="208" idx="6"/>
            <a:endCxn id="217" idx="2"/>
          </p:cNvCxnSpPr>
          <p:nvPr/>
        </p:nvCxnSpPr>
        <p:spPr>
          <a:xfrm flipV="1">
            <a:off x="2212560" y="3741673"/>
            <a:ext cx="441560" cy="82930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274"/>
          <p:cNvCxnSpPr>
            <a:stCxn id="208" idx="6"/>
            <a:endCxn id="219" idx="2"/>
          </p:cNvCxnSpPr>
          <p:nvPr/>
        </p:nvCxnSpPr>
        <p:spPr>
          <a:xfrm flipV="1">
            <a:off x="2212560" y="3229286"/>
            <a:ext cx="446135" cy="13416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stCxn id="190" idx="6"/>
            <a:endCxn id="218" idx="2"/>
          </p:cNvCxnSpPr>
          <p:nvPr/>
        </p:nvCxnSpPr>
        <p:spPr>
          <a:xfrm flipV="1">
            <a:off x="2208916" y="2692777"/>
            <a:ext cx="466960" cy="77506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>
            <a:stCxn id="194" idx="6"/>
            <a:endCxn id="218" idx="2"/>
          </p:cNvCxnSpPr>
          <p:nvPr/>
        </p:nvCxnSpPr>
        <p:spPr>
          <a:xfrm flipV="1">
            <a:off x="2208916" y="2692777"/>
            <a:ext cx="466960" cy="12896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>
            <a:stCxn id="190" idx="6"/>
            <a:endCxn id="225" idx="2"/>
          </p:cNvCxnSpPr>
          <p:nvPr/>
        </p:nvCxnSpPr>
        <p:spPr>
          <a:xfrm>
            <a:off x="2208916" y="3467844"/>
            <a:ext cx="445204" cy="7884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/>
          <p:cNvCxnSpPr>
            <a:stCxn id="190" idx="6"/>
            <a:endCxn id="219" idx="2"/>
          </p:cNvCxnSpPr>
          <p:nvPr/>
        </p:nvCxnSpPr>
        <p:spPr>
          <a:xfrm flipV="1">
            <a:off x="2208916" y="3229286"/>
            <a:ext cx="449779" cy="2385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/>
          <p:cNvCxnSpPr>
            <a:stCxn id="191" idx="6"/>
            <a:endCxn id="219" idx="2"/>
          </p:cNvCxnSpPr>
          <p:nvPr/>
        </p:nvCxnSpPr>
        <p:spPr>
          <a:xfrm>
            <a:off x="2204341" y="2955457"/>
            <a:ext cx="454354" cy="273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/>
          <p:cNvCxnSpPr>
            <a:stCxn id="194" idx="6"/>
            <a:endCxn id="217" idx="2"/>
          </p:cNvCxnSpPr>
          <p:nvPr/>
        </p:nvCxnSpPr>
        <p:spPr>
          <a:xfrm flipV="1">
            <a:off x="2208916" y="3741673"/>
            <a:ext cx="445204" cy="2407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/>
          <p:cNvCxnSpPr>
            <a:stCxn id="194" idx="6"/>
            <a:endCxn id="225" idx="2"/>
          </p:cNvCxnSpPr>
          <p:nvPr/>
        </p:nvCxnSpPr>
        <p:spPr>
          <a:xfrm>
            <a:off x="2208916" y="3982445"/>
            <a:ext cx="445204" cy="273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291"/>
          <p:cNvCxnSpPr>
            <a:stCxn id="225" idx="6"/>
            <a:endCxn id="263" idx="2"/>
          </p:cNvCxnSpPr>
          <p:nvPr/>
        </p:nvCxnSpPr>
        <p:spPr>
          <a:xfrm>
            <a:off x="3074025" y="4256274"/>
            <a:ext cx="636842" cy="1814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>
            <a:stCxn id="223" idx="6"/>
            <a:endCxn id="263" idx="2"/>
          </p:cNvCxnSpPr>
          <p:nvPr/>
        </p:nvCxnSpPr>
        <p:spPr>
          <a:xfrm flipV="1">
            <a:off x="3108781" y="4437706"/>
            <a:ext cx="602086" cy="51679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>
            <a:stCxn id="217" idx="6"/>
            <a:endCxn id="263" idx="2"/>
          </p:cNvCxnSpPr>
          <p:nvPr/>
        </p:nvCxnSpPr>
        <p:spPr>
          <a:xfrm>
            <a:off x="3074025" y="3741673"/>
            <a:ext cx="636842" cy="6960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stCxn id="219" idx="6"/>
            <a:endCxn id="263" idx="2"/>
          </p:cNvCxnSpPr>
          <p:nvPr/>
        </p:nvCxnSpPr>
        <p:spPr>
          <a:xfrm>
            <a:off x="3069450" y="3229286"/>
            <a:ext cx="641417" cy="12084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/>
          <p:cNvSpPr txBox="1"/>
          <p:nvPr/>
        </p:nvSpPr>
        <p:spPr>
          <a:xfrm>
            <a:off x="3625048" y="88302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Couche</a:t>
            </a:r>
          </a:p>
          <a:p>
            <a:r>
              <a:rPr lang="en-US" sz="1600" err="1"/>
              <a:t>cachée</a:t>
            </a:r>
            <a:r>
              <a:rPr lang="en-US" sz="1600"/>
              <a:t> 4</a:t>
            </a:r>
          </a:p>
        </p:txBody>
      </p:sp>
      <p:sp>
        <p:nvSpPr>
          <p:cNvPr id="305" name="TextBox 304"/>
          <p:cNvSpPr txBox="1"/>
          <p:nvPr/>
        </p:nvSpPr>
        <p:spPr>
          <a:xfrm>
            <a:off x="2727045" y="88302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Couche</a:t>
            </a:r>
          </a:p>
          <a:p>
            <a:r>
              <a:rPr lang="en-US" sz="1600" err="1"/>
              <a:t>cachée</a:t>
            </a:r>
            <a:r>
              <a:rPr lang="en-US" sz="1600"/>
              <a:t> 3</a:t>
            </a:r>
          </a:p>
        </p:txBody>
      </p:sp>
      <p:cxnSp>
        <p:nvCxnSpPr>
          <p:cNvPr id="310" name="Straight Arrow Connector 309"/>
          <p:cNvCxnSpPr>
            <a:stCxn id="265" idx="6"/>
            <a:endCxn id="277" idx="2"/>
          </p:cNvCxnSpPr>
          <p:nvPr/>
        </p:nvCxnSpPr>
        <p:spPr>
          <a:xfrm flipV="1">
            <a:off x="4130772" y="3997079"/>
            <a:ext cx="450723" cy="9552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3" idx="6"/>
            <a:endCxn id="280" idx="2"/>
          </p:cNvCxnSpPr>
          <p:nvPr/>
        </p:nvCxnSpPr>
        <p:spPr>
          <a:xfrm>
            <a:off x="4130772" y="4437706"/>
            <a:ext cx="457073" cy="1816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39" idx="6"/>
            <a:endCxn id="270" idx="2"/>
          </p:cNvCxnSpPr>
          <p:nvPr/>
        </p:nvCxnSpPr>
        <p:spPr>
          <a:xfrm flipV="1">
            <a:off x="4106836" y="2714379"/>
            <a:ext cx="474659" cy="119457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35" idx="6"/>
            <a:endCxn id="270" idx="2"/>
          </p:cNvCxnSpPr>
          <p:nvPr/>
        </p:nvCxnSpPr>
        <p:spPr>
          <a:xfrm flipV="1">
            <a:off x="4106836" y="2714379"/>
            <a:ext cx="474659" cy="6799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/>
          <p:nvPr/>
        </p:nvCxnSpPr>
        <p:spPr>
          <a:xfrm>
            <a:off x="5117907" y="2714538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Oval 269"/>
          <p:cNvSpPr/>
          <p:nvPr/>
        </p:nvSpPr>
        <p:spPr>
          <a:xfrm>
            <a:off x="4581495" y="2466182"/>
            <a:ext cx="536413" cy="496393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3" name="Straight Arrow Connector 272"/>
          <p:cNvCxnSpPr/>
          <p:nvPr/>
        </p:nvCxnSpPr>
        <p:spPr>
          <a:xfrm>
            <a:off x="5124257" y="3336838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4587845" y="3088482"/>
            <a:ext cx="536413" cy="496393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6" name="Straight Arrow Connector 275"/>
          <p:cNvCxnSpPr/>
          <p:nvPr/>
        </p:nvCxnSpPr>
        <p:spPr>
          <a:xfrm flipV="1">
            <a:off x="5117907" y="3991493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4581495" y="3748882"/>
            <a:ext cx="536413" cy="496393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9" name="Straight Arrow Connector 278"/>
          <p:cNvCxnSpPr/>
          <p:nvPr/>
        </p:nvCxnSpPr>
        <p:spPr>
          <a:xfrm>
            <a:off x="5124257" y="4619538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4587845" y="4371182"/>
            <a:ext cx="536413" cy="496393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94" name="Straight Arrow Connector 293"/>
          <p:cNvCxnSpPr>
            <a:stCxn id="253" idx="6"/>
            <a:endCxn id="277" idx="2"/>
          </p:cNvCxnSpPr>
          <p:nvPr/>
        </p:nvCxnSpPr>
        <p:spPr>
          <a:xfrm flipV="1">
            <a:off x="4160852" y="3997079"/>
            <a:ext cx="420643" cy="16127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>
            <a:stCxn id="239" idx="6"/>
            <a:endCxn id="280" idx="2"/>
          </p:cNvCxnSpPr>
          <p:nvPr/>
        </p:nvCxnSpPr>
        <p:spPr>
          <a:xfrm>
            <a:off x="4106836" y="3908950"/>
            <a:ext cx="481009" cy="7104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/>
          <p:cNvCxnSpPr>
            <a:stCxn id="265" idx="6"/>
            <a:endCxn id="274" idx="2"/>
          </p:cNvCxnSpPr>
          <p:nvPr/>
        </p:nvCxnSpPr>
        <p:spPr>
          <a:xfrm flipV="1">
            <a:off x="4130772" y="3336679"/>
            <a:ext cx="457073" cy="16156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>
            <a:stCxn id="265" idx="6"/>
            <a:endCxn id="280" idx="2"/>
          </p:cNvCxnSpPr>
          <p:nvPr/>
        </p:nvCxnSpPr>
        <p:spPr>
          <a:xfrm flipV="1">
            <a:off x="4130772" y="4619379"/>
            <a:ext cx="457073" cy="3329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stCxn id="253" idx="6"/>
            <a:endCxn id="270" idx="2"/>
          </p:cNvCxnSpPr>
          <p:nvPr/>
        </p:nvCxnSpPr>
        <p:spPr>
          <a:xfrm flipV="1">
            <a:off x="4160852" y="2714379"/>
            <a:ext cx="420643" cy="28954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Arrow Connector 301"/>
          <p:cNvCxnSpPr>
            <a:stCxn id="253" idx="6"/>
            <a:endCxn id="274" idx="2"/>
          </p:cNvCxnSpPr>
          <p:nvPr/>
        </p:nvCxnSpPr>
        <p:spPr>
          <a:xfrm flipV="1">
            <a:off x="4160852" y="3336679"/>
            <a:ext cx="426993" cy="22731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/>
          <p:cNvCxnSpPr>
            <a:stCxn id="260" idx="6"/>
            <a:endCxn id="280" idx="2"/>
          </p:cNvCxnSpPr>
          <p:nvPr/>
        </p:nvCxnSpPr>
        <p:spPr>
          <a:xfrm>
            <a:off x="4098079" y="1799635"/>
            <a:ext cx="489766" cy="28197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05"/>
          <p:cNvCxnSpPr>
            <a:stCxn id="259" idx="6"/>
            <a:endCxn id="277" idx="2"/>
          </p:cNvCxnSpPr>
          <p:nvPr/>
        </p:nvCxnSpPr>
        <p:spPr>
          <a:xfrm>
            <a:off x="4102654" y="2312022"/>
            <a:ext cx="478841" cy="168505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/>
          <p:cNvCxnSpPr>
            <a:stCxn id="239" idx="6"/>
            <a:endCxn id="277" idx="2"/>
          </p:cNvCxnSpPr>
          <p:nvPr/>
        </p:nvCxnSpPr>
        <p:spPr>
          <a:xfrm>
            <a:off x="4106836" y="3908950"/>
            <a:ext cx="474659" cy="881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263" idx="6"/>
            <a:endCxn id="270" idx="2"/>
          </p:cNvCxnSpPr>
          <p:nvPr/>
        </p:nvCxnSpPr>
        <p:spPr>
          <a:xfrm flipV="1">
            <a:off x="4130772" y="2714379"/>
            <a:ext cx="450723" cy="172332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2" name="Object 311"/>
          <p:cNvGraphicFramePr>
            <a:graphicFrameLocks noChangeAspect="1"/>
          </p:cNvGraphicFramePr>
          <p:nvPr/>
        </p:nvGraphicFramePr>
        <p:xfrm>
          <a:off x="5392642" y="3159209"/>
          <a:ext cx="620712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9" name="Equation" r:id="rId35" imgW="507960" imgH="253800" progId="Equation.DSMT4">
                  <p:embed/>
                </p:oleObj>
              </mc:Choice>
              <mc:Fallback>
                <p:oleObj name="Equation" r:id="rId35" imgW="507960" imgH="253800" progId="Equation.DSMT4">
                  <p:embed/>
                  <p:pic>
                    <p:nvPicPr>
                      <p:cNvPr id="312" name="Object 3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2642" y="3159209"/>
                        <a:ext cx="620712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3" name="Object 322"/>
          <p:cNvGraphicFramePr>
            <a:graphicFrameLocks noChangeAspect="1"/>
          </p:cNvGraphicFramePr>
          <p:nvPr/>
        </p:nvGraphicFramePr>
        <p:xfrm>
          <a:off x="5373592" y="2511509"/>
          <a:ext cx="636587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0" name="Equation" r:id="rId37" imgW="520560" imgH="253800" progId="Equation.DSMT4">
                  <p:embed/>
                </p:oleObj>
              </mc:Choice>
              <mc:Fallback>
                <p:oleObj name="Equation" r:id="rId37" imgW="520560" imgH="253800" progId="Equation.DSMT4">
                  <p:embed/>
                  <p:pic>
                    <p:nvPicPr>
                      <p:cNvPr id="323" name="Object 3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3592" y="2511509"/>
                        <a:ext cx="636587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4" name="Object 323"/>
          <p:cNvGraphicFramePr>
            <a:graphicFrameLocks noChangeAspect="1"/>
          </p:cNvGraphicFramePr>
          <p:nvPr/>
        </p:nvGraphicFramePr>
        <p:xfrm>
          <a:off x="5403754" y="4426034"/>
          <a:ext cx="620713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1" name="Equation" r:id="rId39" imgW="507960" imgH="253800" progId="Equation.DSMT4">
                  <p:embed/>
                </p:oleObj>
              </mc:Choice>
              <mc:Fallback>
                <p:oleObj name="Equation" r:id="rId39" imgW="507960" imgH="253800" progId="Equation.DSMT4">
                  <p:embed/>
                  <p:pic>
                    <p:nvPicPr>
                      <p:cNvPr id="324" name="Object 3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3754" y="4426034"/>
                        <a:ext cx="620713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5" name="Object 324"/>
          <p:cNvGraphicFramePr>
            <a:graphicFrameLocks noChangeAspect="1"/>
          </p:cNvGraphicFramePr>
          <p:nvPr/>
        </p:nvGraphicFramePr>
        <p:xfrm>
          <a:off x="5383117" y="3778334"/>
          <a:ext cx="636587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2" name="Equation" r:id="rId41" imgW="520560" imgH="253800" progId="Equation.DSMT4">
                  <p:embed/>
                </p:oleObj>
              </mc:Choice>
              <mc:Fallback>
                <p:oleObj name="Equation" r:id="rId41" imgW="520560" imgH="253800" progId="Equation.DSMT4">
                  <p:embed/>
                  <p:pic>
                    <p:nvPicPr>
                      <p:cNvPr id="325" name="Object 3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3117" y="3778334"/>
                        <a:ext cx="636587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6" name="Object 6"/>
          <p:cNvGraphicFramePr>
            <a:graphicFrameLocks noChangeAspect="1"/>
          </p:cNvGraphicFramePr>
          <p:nvPr/>
        </p:nvGraphicFramePr>
        <p:xfrm>
          <a:off x="4106836" y="5802240"/>
          <a:ext cx="4816676" cy="5880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3" name="Equation" r:id="rId43" imgW="2882880" imgH="355320" progId="Equation.DSMT4">
                  <p:embed/>
                </p:oleObj>
              </mc:Choice>
              <mc:Fallback>
                <p:oleObj name="Equation" r:id="rId43" imgW="2882880" imgH="355320" progId="Equation.DSMT4">
                  <p:embed/>
                  <p:pic>
                    <p:nvPicPr>
                      <p:cNvPr id="3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6836" y="5802240"/>
                        <a:ext cx="4816676" cy="588039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2" name="Explosion 1 3"/>
          <p:cNvSpPr/>
          <p:nvPr/>
        </p:nvSpPr>
        <p:spPr>
          <a:xfrm>
            <a:off x="6561202" y="791415"/>
            <a:ext cx="2427428" cy="1889163"/>
          </a:xfrm>
          <a:custGeom>
            <a:avLst/>
            <a:gdLst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7312 w 21600"/>
              <a:gd name="connsiteY22" fmla="*/ 6320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800 w 21600"/>
              <a:gd name="connsiteY24" fmla="*/ 5800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00" h="21600">
                <a:moveTo>
                  <a:pt x="10332" y="2735"/>
                </a:moveTo>
                <a:lnTo>
                  <a:pt x="14522" y="0"/>
                </a:lnTo>
                <a:cubicBezTo>
                  <a:pt x="14400" y="1775"/>
                  <a:pt x="14532" y="2889"/>
                  <a:pt x="14835" y="4724"/>
                </a:cubicBezTo>
                <a:lnTo>
                  <a:pt x="18380" y="4457"/>
                </a:lnTo>
                <a:lnTo>
                  <a:pt x="17765" y="6894"/>
                </a:lnTo>
                <a:lnTo>
                  <a:pt x="21097" y="8137"/>
                </a:lnTo>
                <a:lnTo>
                  <a:pt x="17777" y="11076"/>
                </a:lnTo>
                <a:lnTo>
                  <a:pt x="21600" y="13290"/>
                </a:lnTo>
                <a:lnTo>
                  <a:pt x="16837" y="12942"/>
                </a:lnTo>
                <a:lnTo>
                  <a:pt x="18145" y="18095"/>
                </a:lnTo>
                <a:lnTo>
                  <a:pt x="14063" y="15118"/>
                </a:lnTo>
                <a:lnTo>
                  <a:pt x="13247" y="19737"/>
                </a:lnTo>
                <a:lnTo>
                  <a:pt x="10362" y="17639"/>
                </a:lnTo>
                <a:lnTo>
                  <a:pt x="8485" y="21600"/>
                </a:lnTo>
                <a:cubicBezTo>
                  <a:pt x="8228" y="19609"/>
                  <a:pt x="7207" y="19421"/>
                  <a:pt x="6950" y="17430"/>
                </a:cubicBezTo>
                <a:lnTo>
                  <a:pt x="4762" y="17617"/>
                </a:lnTo>
                <a:lnTo>
                  <a:pt x="4306" y="14117"/>
                </a:lnTo>
                <a:lnTo>
                  <a:pt x="135" y="14587"/>
                </a:lnTo>
                <a:lnTo>
                  <a:pt x="2914" y="10753"/>
                </a:lnTo>
                <a:lnTo>
                  <a:pt x="0" y="8615"/>
                </a:lnTo>
                <a:lnTo>
                  <a:pt x="4627" y="7617"/>
                </a:lnTo>
                <a:lnTo>
                  <a:pt x="370" y="2295"/>
                </a:lnTo>
                <a:lnTo>
                  <a:pt x="6462" y="3856"/>
                </a:lnTo>
                <a:lnTo>
                  <a:pt x="7417" y="853"/>
                </a:lnTo>
                <a:lnTo>
                  <a:pt x="10332" y="2735"/>
                </a:lnTo>
                <a:close/>
              </a:path>
            </a:pathLst>
          </a:custGeom>
          <a:solidFill>
            <a:srgbClr val="FFFF66"/>
          </a:solidFill>
          <a:ln>
            <a:solidFill>
              <a:srgbClr val="FF000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i="1" err="1">
                <a:solidFill>
                  <a:srgbClr val="C00000"/>
                </a:solidFill>
              </a:rPr>
              <a:t>Hinge</a:t>
            </a:r>
            <a:r>
              <a:rPr lang="fr-CA" b="1" i="1">
                <a:solidFill>
                  <a:srgbClr val="C00000"/>
                </a:solidFill>
              </a:rPr>
              <a:t> </a:t>
            </a:r>
            <a:r>
              <a:rPr lang="fr-CA" b="1" i="1" err="1">
                <a:solidFill>
                  <a:srgbClr val="C00000"/>
                </a:solidFill>
              </a:rPr>
              <a:t>loss</a:t>
            </a:r>
            <a:endParaRPr lang="en-US" b="1" i="1">
              <a:solidFill>
                <a:srgbClr val="C00000"/>
              </a:solidFill>
            </a:endParaRPr>
          </a:p>
        </p:txBody>
      </p:sp>
      <p:graphicFrame>
        <p:nvGraphicFramePr>
          <p:cNvPr id="283" name="Object 6"/>
          <p:cNvGraphicFramePr>
            <a:graphicFrameLocks noChangeAspect="1"/>
          </p:cNvGraphicFramePr>
          <p:nvPr/>
        </p:nvGraphicFramePr>
        <p:xfrm>
          <a:off x="4615694" y="2532551"/>
          <a:ext cx="480713" cy="396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4" name="Equation" r:id="rId45" imgW="291960" imgH="241200" progId="Equation.DSMT4">
                  <p:embed/>
                </p:oleObj>
              </mc:Choice>
              <mc:Fallback>
                <p:oleObj name="Equation" r:id="rId45" imgW="291960" imgH="241200" progId="Equation.DSMT4">
                  <p:embed/>
                  <p:pic>
                    <p:nvPicPr>
                      <p:cNvPr id="28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5694" y="2532551"/>
                        <a:ext cx="480713" cy="396556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Object 6"/>
          <p:cNvGraphicFramePr>
            <a:graphicFrameLocks noChangeAspect="1"/>
          </p:cNvGraphicFramePr>
          <p:nvPr/>
        </p:nvGraphicFramePr>
        <p:xfrm>
          <a:off x="4615694" y="3192594"/>
          <a:ext cx="480713" cy="396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5" name="Equation" r:id="rId47" imgW="291960" imgH="241200" progId="Equation.DSMT4">
                  <p:embed/>
                </p:oleObj>
              </mc:Choice>
              <mc:Fallback>
                <p:oleObj name="Equation" r:id="rId47" imgW="291960" imgH="241200" progId="Equation.DSMT4">
                  <p:embed/>
                  <p:pic>
                    <p:nvPicPr>
                      <p:cNvPr id="28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5694" y="3192594"/>
                        <a:ext cx="480713" cy="396556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4" name="Object 6"/>
          <p:cNvGraphicFramePr>
            <a:graphicFrameLocks noChangeAspect="1"/>
          </p:cNvGraphicFramePr>
          <p:nvPr/>
        </p:nvGraphicFramePr>
        <p:xfrm>
          <a:off x="4615694" y="3808446"/>
          <a:ext cx="480713" cy="396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6" name="Equation" r:id="rId49" imgW="291960" imgH="241200" progId="Equation.DSMT4">
                  <p:embed/>
                </p:oleObj>
              </mc:Choice>
              <mc:Fallback>
                <p:oleObj name="Equation" r:id="rId49" imgW="291960" imgH="241200" progId="Equation.DSMT4">
                  <p:embed/>
                  <p:pic>
                    <p:nvPicPr>
                      <p:cNvPr id="31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5694" y="3808446"/>
                        <a:ext cx="480713" cy="396556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Object 6"/>
          <p:cNvGraphicFramePr>
            <a:graphicFrameLocks noChangeAspect="1"/>
          </p:cNvGraphicFramePr>
          <p:nvPr/>
        </p:nvGraphicFramePr>
        <p:xfrm>
          <a:off x="4615694" y="4412094"/>
          <a:ext cx="480713" cy="396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7" name="Equation" r:id="rId51" imgW="291960" imgH="241200" progId="Equation.DSMT4">
                  <p:embed/>
                </p:oleObj>
              </mc:Choice>
              <mc:Fallback>
                <p:oleObj name="Equation" r:id="rId51" imgW="291960" imgH="241200" progId="Equation.DSMT4">
                  <p:embed/>
                  <p:pic>
                    <p:nvPicPr>
                      <p:cNvPr id="31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5694" y="4412094"/>
                        <a:ext cx="480713" cy="396556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56723" y="5680301"/>
            <a:ext cx="24352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 b="1">
                <a:solidFill>
                  <a:srgbClr val="FF0000"/>
                </a:solidFill>
              </a:rPr>
              <a:t>Couches pleinement</a:t>
            </a:r>
          </a:p>
          <a:p>
            <a:pPr algn="ctr"/>
            <a:r>
              <a:rPr lang="fr-CA" sz="1800" b="1">
                <a:solidFill>
                  <a:srgbClr val="FF0000"/>
                </a:solidFill>
              </a:rPr>
              <a:t>Connectées </a:t>
            </a:r>
          </a:p>
          <a:p>
            <a:pPr algn="ctr"/>
            <a:r>
              <a:rPr lang="fr-CA" sz="1800" b="1">
                <a:solidFill>
                  <a:srgbClr val="FF0000"/>
                </a:solidFill>
              </a:rPr>
              <a:t>(</a:t>
            </a:r>
            <a:r>
              <a:rPr lang="fr-CA" sz="1800" b="1" i="1" err="1">
                <a:solidFill>
                  <a:srgbClr val="FF0000"/>
                </a:solidFill>
              </a:rPr>
              <a:t>fully-connected</a:t>
            </a:r>
            <a:r>
              <a:rPr lang="fr-CA" sz="1800" b="1" i="1">
                <a:solidFill>
                  <a:srgbClr val="FF0000"/>
                </a:solidFill>
              </a:rPr>
              <a:t> </a:t>
            </a:r>
            <a:r>
              <a:rPr lang="fr-CA" sz="1800" b="1" i="1" err="1">
                <a:solidFill>
                  <a:srgbClr val="FF0000"/>
                </a:solidFill>
              </a:rPr>
              <a:t>layers</a:t>
            </a:r>
            <a:r>
              <a:rPr lang="fr-CA" sz="1800" b="1">
                <a:solidFill>
                  <a:srgbClr val="FF0000"/>
                </a:solidFill>
              </a:rPr>
              <a:t>)</a:t>
            </a:r>
            <a:endParaRPr lang="en-CA" sz="18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057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20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542928" y="335260"/>
            <a:ext cx="44382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fr-CM" altLang="en-US" b="1">
                <a:latin typeface="Times New Roman"/>
                <a:cs typeface="Times New Roman"/>
              </a:rPr>
              <a:t>Convolution 1D sur des vecteurs</a:t>
            </a:r>
            <a:endParaRPr lang="fr-CM" altLang="en-US" b="1"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8325" y="5657850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Rectangle 181"/>
          <p:cNvSpPr/>
          <p:nvPr/>
        </p:nvSpPr>
        <p:spPr>
          <a:xfrm>
            <a:off x="7714845" y="5750719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77D9A25-B727-4F8A-8E00-7129F5DAF2BC}"/>
              </a:ext>
            </a:extLst>
          </p:cNvPr>
          <p:cNvSpPr txBox="1"/>
          <p:nvPr/>
        </p:nvSpPr>
        <p:spPr>
          <a:xfrm>
            <a:off x="1085887" y="1981616"/>
            <a:ext cx="30017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f = (10 20 –30 40 –50)</a:t>
            </a:r>
            <a:endParaRPr lang="fr-FR">
              <a:cs typeface="Times New Roman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C42969F-A91B-4D8E-9C86-5C05A09D5A73}"/>
              </a:ext>
            </a:extLst>
          </p:cNvPr>
          <p:cNvSpPr txBox="1"/>
          <p:nvPr/>
        </p:nvSpPr>
        <p:spPr>
          <a:xfrm>
            <a:off x="4352360" y="1982283"/>
            <a:ext cx="18432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w = (.3 .2 .1)</a:t>
            </a:r>
            <a:endParaRPr lang="fr-FR"/>
          </a:p>
        </p:txBody>
      </p:sp>
      <p:graphicFrame>
        <p:nvGraphicFramePr>
          <p:cNvPr id="16" name="Tableau 16">
            <a:extLst>
              <a:ext uri="{FF2B5EF4-FFF2-40B4-BE49-F238E27FC236}">
                <a16:creationId xmlns:a16="http://schemas.microsoft.com/office/drawing/2014/main" id="{C5E0A042-5D7B-4832-8312-6FB8ECB15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553414"/>
              </p:ext>
            </p:extLst>
          </p:nvPr>
        </p:nvGraphicFramePr>
        <p:xfrm>
          <a:off x="377473" y="2639972"/>
          <a:ext cx="6480943" cy="3124789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925849">
                  <a:extLst>
                    <a:ext uri="{9D8B030D-6E8A-4147-A177-3AD203B41FA5}">
                      <a16:colId xmlns:a16="http://schemas.microsoft.com/office/drawing/2014/main" val="1494407730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908096161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682364420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3139452349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1779219897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889626264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1889498395"/>
                    </a:ext>
                  </a:extLst>
                </a:gridCol>
              </a:tblGrid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v \ 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800" b="1" i="0" u="none" strike="noStrike" noProof="0">
                          <a:latin typeface="Times New Roman"/>
                        </a:rPr>
                        <a:t>Σ</a:t>
                      </a: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0477670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b="1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9310706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8350803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039850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2708530"/>
                  </a:ext>
                </a:extLst>
              </a:tr>
              <a:tr h="53187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649969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A0D8FF92-EEA8-4B66-983F-B660D3FCE340}"/>
              </a:ext>
            </a:extLst>
          </p:cNvPr>
          <p:cNvSpPr/>
          <p:nvPr/>
        </p:nvSpPr>
        <p:spPr>
          <a:xfrm>
            <a:off x="1469839" y="3226849"/>
            <a:ext cx="1634206" cy="42508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cs typeface="Times New Roman"/>
            </a:endParaRP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DE85317B-D6B7-4547-995C-3956A0352DCB}"/>
              </a:ext>
            </a:extLst>
          </p:cNvPr>
          <p:cNvCxnSpPr>
            <a:cxnSpLocks/>
          </p:cNvCxnSpPr>
          <p:nvPr/>
        </p:nvCxnSpPr>
        <p:spPr>
          <a:xfrm flipH="1" flipV="1">
            <a:off x="3791738" y="3508351"/>
            <a:ext cx="4120467" cy="104097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748C1F47-962D-444F-92B2-637353A434E2}"/>
              </a:ext>
            </a:extLst>
          </p:cNvPr>
          <p:cNvSpPr txBox="1"/>
          <p:nvPr/>
        </p:nvSpPr>
        <p:spPr>
          <a:xfrm>
            <a:off x="6932863" y="4618522"/>
            <a:ext cx="220476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f(2) x w(-2) = :(</a:t>
            </a:r>
            <a:endParaRPr lang="fr-FR">
              <a:cs typeface="Times New Roman" pitchFamily="18" charset="0"/>
            </a:endParaRPr>
          </a:p>
        </p:txBody>
      </p:sp>
      <p:graphicFrame>
        <p:nvGraphicFramePr>
          <p:cNvPr id="6" name="Tableau 9">
            <a:extLst>
              <a:ext uri="{FF2B5EF4-FFF2-40B4-BE49-F238E27FC236}">
                <a16:creationId xmlns:a16="http://schemas.microsoft.com/office/drawing/2014/main" id="{45864392-1C18-44D8-B35A-47BEF62DB2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511391"/>
              </p:ext>
            </p:extLst>
          </p:nvPr>
        </p:nvGraphicFramePr>
        <p:xfrm>
          <a:off x="1586598" y="2035409"/>
          <a:ext cx="2664430" cy="3708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532886">
                  <a:extLst>
                    <a:ext uri="{9D8B030D-6E8A-4147-A177-3AD203B41FA5}">
                      <a16:colId xmlns:a16="http://schemas.microsoft.com/office/drawing/2014/main" val="1196020086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4135274911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4004230315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2683283826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25390922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10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20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-30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40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-50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8541488"/>
                  </a:ext>
                </a:extLst>
              </a:tr>
            </a:tbl>
          </a:graphicData>
        </a:graphic>
      </p:graphicFrame>
      <p:graphicFrame>
        <p:nvGraphicFramePr>
          <p:cNvPr id="8" name="Tableau 10">
            <a:extLst>
              <a:ext uri="{FF2B5EF4-FFF2-40B4-BE49-F238E27FC236}">
                <a16:creationId xmlns:a16="http://schemas.microsoft.com/office/drawing/2014/main" id="{F3B2D847-4BE3-4914-AAC9-8A5144128A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314458"/>
              </p:ext>
            </p:extLst>
          </p:nvPr>
        </p:nvGraphicFramePr>
        <p:xfrm>
          <a:off x="4987259" y="2025963"/>
          <a:ext cx="1474254" cy="3708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491418">
                  <a:extLst>
                    <a:ext uri="{9D8B030D-6E8A-4147-A177-3AD203B41FA5}">
                      <a16:colId xmlns:a16="http://schemas.microsoft.com/office/drawing/2014/main" val="1909139888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2210213949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76748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.3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792593"/>
                  </a:ext>
                </a:extLst>
              </a:tr>
            </a:tbl>
          </a:graphicData>
        </a:graphic>
      </p:graphicFrame>
      <p:pic>
        <p:nvPicPr>
          <p:cNvPr id="10" name="Image 7" descr="Une image contenant texte, montre, horloge&#10;&#10;Description générée automatiquement">
            <a:extLst>
              <a:ext uri="{FF2B5EF4-FFF2-40B4-BE49-F238E27FC236}">
                <a16:creationId xmlns:a16="http://schemas.microsoft.com/office/drawing/2014/main" id="{737BB882-00F8-461A-8B96-DAE63D7DC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111" y="932499"/>
            <a:ext cx="4273497" cy="85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44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/>
      <p:bldP spid="5" grpId="0" animBg="1"/>
      <p:bldP spid="18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21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542928" y="335260"/>
            <a:ext cx="44382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fr-CM" altLang="en-US" b="1">
                <a:latin typeface="Times New Roman"/>
                <a:cs typeface="Times New Roman"/>
              </a:rPr>
              <a:t>Convolution 1D sur des vecteurs</a:t>
            </a:r>
            <a:endParaRPr lang="fr-CM" altLang="en-US" b="1"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8325" y="5657850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Rectangle 181"/>
          <p:cNvSpPr/>
          <p:nvPr/>
        </p:nvSpPr>
        <p:spPr>
          <a:xfrm>
            <a:off x="7714845" y="5750719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77D9A25-B727-4F8A-8E00-7129F5DAF2BC}"/>
              </a:ext>
            </a:extLst>
          </p:cNvPr>
          <p:cNvSpPr txBox="1"/>
          <p:nvPr/>
        </p:nvSpPr>
        <p:spPr>
          <a:xfrm>
            <a:off x="1085887" y="1981616"/>
            <a:ext cx="30017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f = (10 20 –30 40 –50)</a:t>
            </a:r>
            <a:endParaRPr lang="fr-FR">
              <a:cs typeface="Times New Roman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C42969F-A91B-4D8E-9C86-5C05A09D5A73}"/>
              </a:ext>
            </a:extLst>
          </p:cNvPr>
          <p:cNvSpPr txBox="1"/>
          <p:nvPr/>
        </p:nvSpPr>
        <p:spPr>
          <a:xfrm>
            <a:off x="4352360" y="1982283"/>
            <a:ext cx="18432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w = (.3 .2 .1)</a:t>
            </a:r>
            <a:endParaRPr lang="fr-FR"/>
          </a:p>
        </p:txBody>
      </p:sp>
      <p:graphicFrame>
        <p:nvGraphicFramePr>
          <p:cNvPr id="16" name="Tableau 16">
            <a:extLst>
              <a:ext uri="{FF2B5EF4-FFF2-40B4-BE49-F238E27FC236}">
                <a16:creationId xmlns:a16="http://schemas.microsoft.com/office/drawing/2014/main" id="{C5E0A042-5D7B-4832-8312-6FB8ECB15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637158"/>
              </p:ext>
            </p:extLst>
          </p:nvPr>
        </p:nvGraphicFramePr>
        <p:xfrm>
          <a:off x="377473" y="2639972"/>
          <a:ext cx="6480943" cy="3124789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925849">
                  <a:extLst>
                    <a:ext uri="{9D8B030D-6E8A-4147-A177-3AD203B41FA5}">
                      <a16:colId xmlns:a16="http://schemas.microsoft.com/office/drawing/2014/main" val="1494407730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908096161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682364420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3139452349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1779219897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889626264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1889498395"/>
                    </a:ext>
                  </a:extLst>
                </a:gridCol>
              </a:tblGrid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v \ 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800" b="1" i="0" u="none" strike="noStrike" noProof="0">
                          <a:latin typeface="Times New Roman"/>
                        </a:rPr>
                        <a:t>Σ</a:t>
                      </a: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0477670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b="1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9310706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8350803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039850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2708530"/>
                  </a:ext>
                </a:extLst>
              </a:tr>
              <a:tr h="53187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649969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A0D8FF92-EEA8-4B66-983F-B660D3FCE340}"/>
              </a:ext>
            </a:extLst>
          </p:cNvPr>
          <p:cNvSpPr/>
          <p:nvPr/>
        </p:nvSpPr>
        <p:spPr>
          <a:xfrm>
            <a:off x="1469839" y="3226849"/>
            <a:ext cx="1634206" cy="42508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cs typeface="Times New Roman"/>
            </a:endParaRP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4EB8B0DC-7889-426E-8D67-94A49C9890E1}"/>
              </a:ext>
            </a:extLst>
          </p:cNvPr>
          <p:cNvCxnSpPr/>
          <p:nvPr/>
        </p:nvCxnSpPr>
        <p:spPr>
          <a:xfrm flipH="1">
            <a:off x="2072515" y="2593950"/>
            <a:ext cx="5518515" cy="1348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E601E27D-4337-45C6-B2F0-36AF7088BAF9}"/>
              </a:ext>
            </a:extLst>
          </p:cNvPr>
          <p:cNvCxnSpPr>
            <a:cxnSpLocks/>
          </p:cNvCxnSpPr>
          <p:nvPr/>
        </p:nvCxnSpPr>
        <p:spPr>
          <a:xfrm flipH="1">
            <a:off x="2979361" y="3746395"/>
            <a:ext cx="4016556" cy="262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DE85317B-D6B7-4547-995C-3956A0352DCB}"/>
              </a:ext>
            </a:extLst>
          </p:cNvPr>
          <p:cNvCxnSpPr>
            <a:cxnSpLocks/>
          </p:cNvCxnSpPr>
          <p:nvPr/>
        </p:nvCxnSpPr>
        <p:spPr>
          <a:xfrm flipH="1" flipV="1">
            <a:off x="3753953" y="4094019"/>
            <a:ext cx="4158252" cy="47420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38B98D71-D41E-4578-A5C0-0F6FD0A956C6}"/>
              </a:ext>
            </a:extLst>
          </p:cNvPr>
          <p:cNvSpPr txBox="1"/>
          <p:nvPr/>
        </p:nvSpPr>
        <p:spPr>
          <a:xfrm>
            <a:off x="6980095" y="3314935"/>
            <a:ext cx="2119746" cy="840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f(1) x w(1-1)</a:t>
            </a:r>
          </a:p>
          <a:p>
            <a:r>
              <a:rPr lang="fr-FR">
                <a:latin typeface="Times New Roman"/>
                <a:cs typeface="Times New Roman"/>
              </a:rPr>
              <a:t>f(1) x w(0)</a:t>
            </a:r>
            <a:endParaRPr lang="fr-FR">
              <a:cs typeface="Times New Roman" pitchFamily="18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748C1F47-962D-444F-92B2-637353A434E2}"/>
              </a:ext>
            </a:extLst>
          </p:cNvPr>
          <p:cNvSpPr txBox="1"/>
          <p:nvPr/>
        </p:nvSpPr>
        <p:spPr>
          <a:xfrm>
            <a:off x="7008435" y="4542951"/>
            <a:ext cx="190248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f(2) x w(1-2)</a:t>
            </a:r>
          </a:p>
          <a:p>
            <a:r>
              <a:rPr lang="fr-FR">
                <a:latin typeface="Times New Roman"/>
                <a:cs typeface="Times New Roman"/>
              </a:rPr>
              <a:t>f(2) x w(-1)</a:t>
            </a:r>
            <a:endParaRPr lang="fr-FR">
              <a:cs typeface="Times New Roman" pitchFamily="18" charset="0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B046404-948E-43B8-88F7-1B06844CDA8C}"/>
              </a:ext>
            </a:extLst>
          </p:cNvPr>
          <p:cNvSpPr txBox="1"/>
          <p:nvPr/>
        </p:nvSpPr>
        <p:spPr>
          <a:xfrm>
            <a:off x="6942309" y="1718515"/>
            <a:ext cx="220476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f(0) x w(1-0) </a:t>
            </a:r>
          </a:p>
          <a:p>
            <a:r>
              <a:rPr lang="fr-FR">
                <a:latin typeface="Times New Roman"/>
                <a:cs typeface="Times New Roman"/>
              </a:rPr>
              <a:t>f(0) x w(1)</a:t>
            </a:r>
            <a:endParaRPr lang="fr-FR">
              <a:cs typeface="Times New Roman"/>
            </a:endParaRPr>
          </a:p>
        </p:txBody>
      </p:sp>
      <p:graphicFrame>
        <p:nvGraphicFramePr>
          <p:cNvPr id="4" name="Tableau 9">
            <a:extLst>
              <a:ext uri="{FF2B5EF4-FFF2-40B4-BE49-F238E27FC236}">
                <a16:creationId xmlns:a16="http://schemas.microsoft.com/office/drawing/2014/main" id="{84B7A11D-B8F3-427C-9A60-22E379E8DF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617576"/>
              </p:ext>
            </p:extLst>
          </p:nvPr>
        </p:nvGraphicFramePr>
        <p:xfrm>
          <a:off x="1577152" y="2016516"/>
          <a:ext cx="2664430" cy="3708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532886">
                  <a:extLst>
                    <a:ext uri="{9D8B030D-6E8A-4147-A177-3AD203B41FA5}">
                      <a16:colId xmlns:a16="http://schemas.microsoft.com/office/drawing/2014/main" val="1196020086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4135274911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4004230315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2683283826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25390922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10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20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-30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40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-50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8541488"/>
                  </a:ext>
                </a:extLst>
              </a:tr>
            </a:tbl>
          </a:graphicData>
        </a:graphic>
      </p:graphicFrame>
      <p:graphicFrame>
        <p:nvGraphicFramePr>
          <p:cNvPr id="6" name="Tableau 10">
            <a:extLst>
              <a:ext uri="{FF2B5EF4-FFF2-40B4-BE49-F238E27FC236}">
                <a16:creationId xmlns:a16="http://schemas.microsoft.com/office/drawing/2014/main" id="{35729274-6A13-43FD-847F-94A69E763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212426"/>
              </p:ext>
            </p:extLst>
          </p:nvPr>
        </p:nvGraphicFramePr>
        <p:xfrm>
          <a:off x="4987259" y="2025963"/>
          <a:ext cx="1474254" cy="3708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491418">
                  <a:extLst>
                    <a:ext uri="{9D8B030D-6E8A-4147-A177-3AD203B41FA5}">
                      <a16:colId xmlns:a16="http://schemas.microsoft.com/office/drawing/2014/main" val="1909139888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2210213949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76748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.3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792593"/>
                  </a:ext>
                </a:extLst>
              </a:tr>
            </a:tbl>
          </a:graphicData>
        </a:graphic>
      </p:graphicFrame>
      <p:pic>
        <p:nvPicPr>
          <p:cNvPr id="8" name="Image 7" descr="Une image contenant texte, montre, horloge&#10;&#10;Description générée automatiquement">
            <a:extLst>
              <a:ext uri="{FF2B5EF4-FFF2-40B4-BE49-F238E27FC236}">
                <a16:creationId xmlns:a16="http://schemas.microsoft.com/office/drawing/2014/main" id="{802F8A12-6693-4358-BF5D-168174A8E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111" y="932499"/>
            <a:ext cx="4273497" cy="85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/>
      <p:bldP spid="5" grpId="0" animBg="1"/>
      <p:bldP spid="18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22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542928" y="335260"/>
            <a:ext cx="44382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fr-CM" altLang="en-US" b="1">
                <a:latin typeface="Times New Roman"/>
                <a:cs typeface="Times New Roman"/>
              </a:rPr>
              <a:t>Convolution 1D sur des vecteurs</a:t>
            </a:r>
            <a:endParaRPr lang="fr-CM" altLang="en-US" b="1"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8325" y="5657850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Rectangle 181"/>
          <p:cNvSpPr/>
          <p:nvPr/>
        </p:nvSpPr>
        <p:spPr>
          <a:xfrm>
            <a:off x="7714845" y="5750719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77D9A25-B727-4F8A-8E00-7129F5DAF2BC}"/>
              </a:ext>
            </a:extLst>
          </p:cNvPr>
          <p:cNvSpPr txBox="1"/>
          <p:nvPr/>
        </p:nvSpPr>
        <p:spPr>
          <a:xfrm>
            <a:off x="1085887" y="1981616"/>
            <a:ext cx="30017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f = (10 20 –30 40 –50)</a:t>
            </a:r>
            <a:endParaRPr lang="fr-FR">
              <a:cs typeface="Times New Roman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C42969F-A91B-4D8E-9C86-5C05A09D5A73}"/>
              </a:ext>
            </a:extLst>
          </p:cNvPr>
          <p:cNvSpPr txBox="1"/>
          <p:nvPr/>
        </p:nvSpPr>
        <p:spPr>
          <a:xfrm>
            <a:off x="4352360" y="1982283"/>
            <a:ext cx="18432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w = (.3 .2 .1)</a:t>
            </a:r>
            <a:endParaRPr lang="fr-FR"/>
          </a:p>
        </p:txBody>
      </p:sp>
      <p:graphicFrame>
        <p:nvGraphicFramePr>
          <p:cNvPr id="16" name="Tableau 16">
            <a:extLst>
              <a:ext uri="{FF2B5EF4-FFF2-40B4-BE49-F238E27FC236}">
                <a16:creationId xmlns:a16="http://schemas.microsoft.com/office/drawing/2014/main" id="{C5E0A042-5D7B-4832-8312-6FB8ECB15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403301"/>
              </p:ext>
            </p:extLst>
          </p:nvPr>
        </p:nvGraphicFramePr>
        <p:xfrm>
          <a:off x="377473" y="2639972"/>
          <a:ext cx="6480943" cy="3124789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925849">
                  <a:extLst>
                    <a:ext uri="{9D8B030D-6E8A-4147-A177-3AD203B41FA5}">
                      <a16:colId xmlns:a16="http://schemas.microsoft.com/office/drawing/2014/main" val="1494407730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908096161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682364420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3139452349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1779219897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889626264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1889498395"/>
                    </a:ext>
                  </a:extLst>
                </a:gridCol>
              </a:tblGrid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v \ 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800" b="1" i="0" u="none" strike="noStrike" noProof="0">
                          <a:latin typeface="Times New Roman"/>
                        </a:rPr>
                        <a:t>Σ</a:t>
                      </a: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0477670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b="1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9310706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8350803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039850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2708530"/>
                  </a:ext>
                </a:extLst>
              </a:tr>
              <a:tr h="53187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649969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A0D8FF92-EEA8-4B66-983F-B660D3FCE340}"/>
              </a:ext>
            </a:extLst>
          </p:cNvPr>
          <p:cNvSpPr/>
          <p:nvPr/>
        </p:nvSpPr>
        <p:spPr>
          <a:xfrm>
            <a:off x="1469839" y="3226849"/>
            <a:ext cx="1634206" cy="42508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cs typeface="Times New Roman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493F27-EBE7-4AAC-A4F5-925B32A3802D}"/>
              </a:ext>
            </a:extLst>
          </p:cNvPr>
          <p:cNvSpPr/>
          <p:nvPr/>
        </p:nvSpPr>
        <p:spPr>
          <a:xfrm>
            <a:off x="1498178" y="3765287"/>
            <a:ext cx="2408801" cy="42508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cs typeface="Times New Roman"/>
            </a:endParaRP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4EB8B0DC-7889-426E-8D67-94A49C9890E1}"/>
              </a:ext>
            </a:extLst>
          </p:cNvPr>
          <p:cNvCxnSpPr/>
          <p:nvPr/>
        </p:nvCxnSpPr>
        <p:spPr>
          <a:xfrm flipH="1">
            <a:off x="2072515" y="2811214"/>
            <a:ext cx="5631870" cy="1131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E601E27D-4337-45C6-B2F0-36AF7088BAF9}"/>
              </a:ext>
            </a:extLst>
          </p:cNvPr>
          <p:cNvCxnSpPr>
            <a:cxnSpLocks/>
          </p:cNvCxnSpPr>
          <p:nvPr/>
        </p:nvCxnSpPr>
        <p:spPr>
          <a:xfrm flipH="1" flipV="1">
            <a:off x="2988807" y="3990109"/>
            <a:ext cx="4866721" cy="247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DE85317B-D6B7-4547-995C-3956A0352DCB}"/>
              </a:ext>
            </a:extLst>
          </p:cNvPr>
          <p:cNvCxnSpPr>
            <a:cxnSpLocks/>
          </p:cNvCxnSpPr>
          <p:nvPr/>
        </p:nvCxnSpPr>
        <p:spPr>
          <a:xfrm flipH="1" flipV="1">
            <a:off x="3753953" y="4094019"/>
            <a:ext cx="4158252" cy="47420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9B046404-948E-43B8-88F7-1B06844CDA8C}"/>
              </a:ext>
            </a:extLst>
          </p:cNvPr>
          <p:cNvSpPr txBox="1"/>
          <p:nvPr/>
        </p:nvSpPr>
        <p:spPr>
          <a:xfrm>
            <a:off x="7131234" y="2275845"/>
            <a:ext cx="180801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10 x .2 = 2</a:t>
            </a:r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8B98D71-D41E-4578-A5C0-0F6FD0A956C6}"/>
              </a:ext>
            </a:extLst>
          </p:cNvPr>
          <p:cNvSpPr txBox="1"/>
          <p:nvPr/>
        </p:nvSpPr>
        <p:spPr>
          <a:xfrm>
            <a:off x="7159573" y="3711679"/>
            <a:ext cx="180801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20 x .1 = 2</a:t>
            </a:r>
            <a:endParaRPr lang="fr-FR">
              <a:cs typeface="Times New Roman" pitchFamily="18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748C1F47-962D-444F-92B2-637353A434E2}"/>
              </a:ext>
            </a:extLst>
          </p:cNvPr>
          <p:cNvSpPr txBox="1"/>
          <p:nvPr/>
        </p:nvSpPr>
        <p:spPr>
          <a:xfrm>
            <a:off x="7244590" y="4524059"/>
            <a:ext cx="194971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-30 x ? = :(</a:t>
            </a:r>
            <a:endParaRPr lang="fr-FR">
              <a:cs typeface="Times New Roman" pitchFamily="18" charset="0"/>
            </a:endParaRPr>
          </a:p>
        </p:txBody>
      </p:sp>
      <p:graphicFrame>
        <p:nvGraphicFramePr>
          <p:cNvPr id="6" name="Tableau 9">
            <a:extLst>
              <a:ext uri="{FF2B5EF4-FFF2-40B4-BE49-F238E27FC236}">
                <a16:creationId xmlns:a16="http://schemas.microsoft.com/office/drawing/2014/main" id="{B46F79DA-5320-4751-B77E-3067EFEEF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058055"/>
              </p:ext>
            </p:extLst>
          </p:nvPr>
        </p:nvGraphicFramePr>
        <p:xfrm>
          <a:off x="1596044" y="2007070"/>
          <a:ext cx="2664429" cy="3708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532886">
                  <a:extLst>
                    <a:ext uri="{9D8B030D-6E8A-4147-A177-3AD203B41FA5}">
                      <a16:colId xmlns:a16="http://schemas.microsoft.com/office/drawing/2014/main" val="1196020086"/>
                    </a:ext>
                  </a:extLst>
                </a:gridCol>
                <a:gridCol w="472314">
                  <a:extLst>
                    <a:ext uri="{9D8B030D-6E8A-4147-A177-3AD203B41FA5}">
                      <a16:colId xmlns:a16="http://schemas.microsoft.com/office/drawing/2014/main" val="4135274911"/>
                    </a:ext>
                  </a:extLst>
                </a:gridCol>
                <a:gridCol w="593457">
                  <a:extLst>
                    <a:ext uri="{9D8B030D-6E8A-4147-A177-3AD203B41FA5}">
                      <a16:colId xmlns:a16="http://schemas.microsoft.com/office/drawing/2014/main" val="4004230315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2683283826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25390922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10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20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-30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40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-50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8541488"/>
                  </a:ext>
                </a:extLst>
              </a:tr>
            </a:tbl>
          </a:graphicData>
        </a:graphic>
      </p:graphicFrame>
      <p:graphicFrame>
        <p:nvGraphicFramePr>
          <p:cNvPr id="8" name="Tableau 10">
            <a:extLst>
              <a:ext uri="{FF2B5EF4-FFF2-40B4-BE49-F238E27FC236}">
                <a16:creationId xmlns:a16="http://schemas.microsoft.com/office/drawing/2014/main" id="{81D30898-C2E2-41C9-8543-89FFC11726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204508"/>
              </p:ext>
            </p:extLst>
          </p:nvPr>
        </p:nvGraphicFramePr>
        <p:xfrm>
          <a:off x="4987259" y="2025963"/>
          <a:ext cx="1474254" cy="3708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491418">
                  <a:extLst>
                    <a:ext uri="{9D8B030D-6E8A-4147-A177-3AD203B41FA5}">
                      <a16:colId xmlns:a16="http://schemas.microsoft.com/office/drawing/2014/main" val="1909139888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2210213949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76748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.3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792593"/>
                  </a:ext>
                </a:extLst>
              </a:tr>
            </a:tbl>
          </a:graphicData>
        </a:graphic>
      </p:graphicFrame>
      <p:pic>
        <p:nvPicPr>
          <p:cNvPr id="10" name="Image 7" descr="Une image contenant texte, montre, horloge&#10;&#10;Description générée automatiquement">
            <a:extLst>
              <a:ext uri="{FF2B5EF4-FFF2-40B4-BE49-F238E27FC236}">
                <a16:creationId xmlns:a16="http://schemas.microsoft.com/office/drawing/2014/main" id="{414F3240-6EAA-47F7-B6A9-411313A79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111" y="932499"/>
            <a:ext cx="4273497" cy="85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5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/>
      <p:bldP spid="5" grpId="0" animBg="1"/>
      <p:bldP spid="18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23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542928" y="335260"/>
            <a:ext cx="55186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fr-CM" altLang="en-US" b="1">
                <a:latin typeface="Times New Roman"/>
                <a:cs typeface="Times New Roman"/>
              </a:rPr>
              <a:t>Convolution 1D sur des vecteurs (i = 1 ..)</a:t>
            </a:r>
            <a:endParaRPr lang="fr-CM" altLang="en-US" b="1"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8325" y="5657850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Rectangle 181"/>
          <p:cNvSpPr/>
          <p:nvPr/>
        </p:nvSpPr>
        <p:spPr>
          <a:xfrm>
            <a:off x="7714845" y="5750719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77D9A25-B727-4F8A-8E00-7129F5DAF2BC}"/>
              </a:ext>
            </a:extLst>
          </p:cNvPr>
          <p:cNvSpPr txBox="1"/>
          <p:nvPr/>
        </p:nvSpPr>
        <p:spPr>
          <a:xfrm>
            <a:off x="1085887" y="1981616"/>
            <a:ext cx="30017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f = (10 20 –30 40 –50)</a:t>
            </a:r>
            <a:endParaRPr lang="fr-FR">
              <a:cs typeface="Times New Roman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C42969F-A91B-4D8E-9C86-5C05A09D5A73}"/>
              </a:ext>
            </a:extLst>
          </p:cNvPr>
          <p:cNvSpPr txBox="1"/>
          <p:nvPr/>
        </p:nvSpPr>
        <p:spPr>
          <a:xfrm>
            <a:off x="4352360" y="1982283"/>
            <a:ext cx="18432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w = (.3 .2 .1)</a:t>
            </a:r>
            <a:endParaRPr lang="fr-FR"/>
          </a:p>
        </p:txBody>
      </p:sp>
      <p:graphicFrame>
        <p:nvGraphicFramePr>
          <p:cNvPr id="16" name="Tableau 16">
            <a:extLst>
              <a:ext uri="{FF2B5EF4-FFF2-40B4-BE49-F238E27FC236}">
                <a16:creationId xmlns:a16="http://schemas.microsoft.com/office/drawing/2014/main" id="{C5E0A042-5D7B-4832-8312-6FB8ECB15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220375"/>
              </p:ext>
            </p:extLst>
          </p:nvPr>
        </p:nvGraphicFramePr>
        <p:xfrm>
          <a:off x="377473" y="2639972"/>
          <a:ext cx="6480943" cy="3124789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925849">
                  <a:extLst>
                    <a:ext uri="{9D8B030D-6E8A-4147-A177-3AD203B41FA5}">
                      <a16:colId xmlns:a16="http://schemas.microsoft.com/office/drawing/2014/main" val="1494407730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908096161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682364420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3139452349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1779219897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889626264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1889498395"/>
                    </a:ext>
                  </a:extLst>
                </a:gridCol>
              </a:tblGrid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v \ 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800" b="1" i="0" u="none" strike="noStrike" noProof="0">
                          <a:latin typeface="Times New Roman"/>
                        </a:rPr>
                        <a:t>Σ</a:t>
                      </a: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0477670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b="1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9310706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b="1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8350803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039850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2708530"/>
                  </a:ext>
                </a:extLst>
              </a:tr>
              <a:tr h="53187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649969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A0D8FF92-EEA8-4B66-983F-B660D3FCE340}"/>
              </a:ext>
            </a:extLst>
          </p:cNvPr>
          <p:cNvSpPr/>
          <p:nvPr/>
        </p:nvSpPr>
        <p:spPr>
          <a:xfrm>
            <a:off x="1469839" y="3226849"/>
            <a:ext cx="1634206" cy="42508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cs typeface="Times New Roman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493F27-EBE7-4AAC-A4F5-925B32A3802D}"/>
              </a:ext>
            </a:extLst>
          </p:cNvPr>
          <p:cNvSpPr/>
          <p:nvPr/>
        </p:nvSpPr>
        <p:spPr>
          <a:xfrm>
            <a:off x="1498178" y="3765287"/>
            <a:ext cx="2408801" cy="42508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cs typeface="Times New Roman"/>
            </a:endParaRP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4EB8B0DC-7889-426E-8D67-94A49C9890E1}"/>
              </a:ext>
            </a:extLst>
          </p:cNvPr>
          <p:cNvCxnSpPr/>
          <p:nvPr/>
        </p:nvCxnSpPr>
        <p:spPr>
          <a:xfrm flipH="1">
            <a:off x="1789127" y="3094602"/>
            <a:ext cx="5877473" cy="1424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E601E27D-4337-45C6-B2F0-36AF7088BAF9}"/>
              </a:ext>
            </a:extLst>
          </p:cNvPr>
          <p:cNvCxnSpPr>
            <a:cxnSpLocks/>
          </p:cNvCxnSpPr>
          <p:nvPr/>
        </p:nvCxnSpPr>
        <p:spPr>
          <a:xfrm flipH="1">
            <a:off x="2601510" y="4133693"/>
            <a:ext cx="4356622" cy="366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DE85317B-D6B7-4547-995C-3956A0352DCB}"/>
              </a:ext>
            </a:extLst>
          </p:cNvPr>
          <p:cNvCxnSpPr>
            <a:cxnSpLocks/>
          </p:cNvCxnSpPr>
          <p:nvPr/>
        </p:nvCxnSpPr>
        <p:spPr>
          <a:xfrm flipH="1" flipV="1">
            <a:off x="3480012" y="4556886"/>
            <a:ext cx="4460531" cy="748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9B046404-948E-43B8-88F7-1B06844CDA8C}"/>
              </a:ext>
            </a:extLst>
          </p:cNvPr>
          <p:cNvSpPr txBox="1"/>
          <p:nvPr/>
        </p:nvSpPr>
        <p:spPr>
          <a:xfrm>
            <a:off x="6885632" y="2275845"/>
            <a:ext cx="211029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f(0) x w(2-0)</a:t>
            </a:r>
          </a:p>
          <a:p>
            <a:r>
              <a:rPr lang="fr-FR">
                <a:latin typeface="Times New Roman"/>
                <a:cs typeface="Times New Roman"/>
              </a:rPr>
              <a:t>f(0) x w(2)</a:t>
            </a:r>
            <a:endParaRPr lang="fr-FR">
              <a:cs typeface="Times New Roman" pitchFamily="18" charset="0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8B98D71-D41E-4578-A5C0-0F6FD0A956C6}"/>
              </a:ext>
            </a:extLst>
          </p:cNvPr>
          <p:cNvSpPr txBox="1"/>
          <p:nvPr/>
        </p:nvSpPr>
        <p:spPr>
          <a:xfrm>
            <a:off x="6951755" y="3711679"/>
            <a:ext cx="219531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f(1) x w(2-1)</a:t>
            </a:r>
          </a:p>
          <a:p>
            <a:r>
              <a:rPr lang="fr-FR">
                <a:latin typeface="Times New Roman"/>
                <a:cs typeface="Times New Roman"/>
              </a:rPr>
              <a:t>f(1) x w(1)</a:t>
            </a:r>
            <a:endParaRPr lang="fr-FR">
              <a:cs typeface="Times New Roman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748C1F47-962D-444F-92B2-637353A434E2}"/>
              </a:ext>
            </a:extLst>
          </p:cNvPr>
          <p:cNvSpPr txBox="1"/>
          <p:nvPr/>
        </p:nvSpPr>
        <p:spPr>
          <a:xfrm>
            <a:off x="6923417" y="5289208"/>
            <a:ext cx="213863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f(2) x w(2-2)</a:t>
            </a:r>
          </a:p>
          <a:p>
            <a:r>
              <a:rPr lang="fr-FR">
                <a:latin typeface="Times New Roman"/>
                <a:cs typeface="Times New Roman"/>
              </a:rPr>
              <a:t>f(2) x w(0)</a:t>
            </a:r>
            <a:endParaRPr lang="fr-FR">
              <a:cs typeface="Times New Roman" pitchFamily="18" charset="0"/>
            </a:endParaRPr>
          </a:p>
        </p:txBody>
      </p:sp>
      <p:graphicFrame>
        <p:nvGraphicFramePr>
          <p:cNvPr id="6" name="Tableau 9">
            <a:extLst>
              <a:ext uri="{FF2B5EF4-FFF2-40B4-BE49-F238E27FC236}">
                <a16:creationId xmlns:a16="http://schemas.microsoft.com/office/drawing/2014/main" id="{49179468-3468-4036-BBA7-F7A6018705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203011"/>
              </p:ext>
            </p:extLst>
          </p:nvPr>
        </p:nvGraphicFramePr>
        <p:xfrm>
          <a:off x="1577152" y="2016516"/>
          <a:ext cx="2664430" cy="3708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532886">
                  <a:extLst>
                    <a:ext uri="{9D8B030D-6E8A-4147-A177-3AD203B41FA5}">
                      <a16:colId xmlns:a16="http://schemas.microsoft.com/office/drawing/2014/main" val="1196020086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4135274911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4004230315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2683283826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25390922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10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20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-30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40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-50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8541488"/>
                  </a:ext>
                </a:extLst>
              </a:tr>
            </a:tbl>
          </a:graphicData>
        </a:graphic>
      </p:graphicFrame>
      <p:graphicFrame>
        <p:nvGraphicFramePr>
          <p:cNvPr id="8" name="Tableau 10">
            <a:extLst>
              <a:ext uri="{FF2B5EF4-FFF2-40B4-BE49-F238E27FC236}">
                <a16:creationId xmlns:a16="http://schemas.microsoft.com/office/drawing/2014/main" id="{16DAF736-5296-4896-8836-A608C0292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177955"/>
              </p:ext>
            </p:extLst>
          </p:nvPr>
        </p:nvGraphicFramePr>
        <p:xfrm>
          <a:off x="4987259" y="2025963"/>
          <a:ext cx="1474254" cy="3708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491418">
                  <a:extLst>
                    <a:ext uri="{9D8B030D-6E8A-4147-A177-3AD203B41FA5}">
                      <a16:colId xmlns:a16="http://schemas.microsoft.com/office/drawing/2014/main" val="1909139888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2210213949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76748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.3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792593"/>
                  </a:ext>
                </a:extLst>
              </a:tr>
            </a:tbl>
          </a:graphicData>
        </a:graphic>
      </p:graphicFrame>
      <p:pic>
        <p:nvPicPr>
          <p:cNvPr id="10" name="Image 7" descr="Une image contenant texte, montre, horloge&#10;&#10;Description générée automatiquement">
            <a:extLst>
              <a:ext uri="{FF2B5EF4-FFF2-40B4-BE49-F238E27FC236}">
                <a16:creationId xmlns:a16="http://schemas.microsoft.com/office/drawing/2014/main" id="{CF04213F-06E9-4B06-B6C2-039E16CAF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111" y="932499"/>
            <a:ext cx="4273497" cy="85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9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/>
      <p:bldP spid="5" grpId="0" animBg="1"/>
      <p:bldP spid="18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24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542928" y="335260"/>
            <a:ext cx="55186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fr-CM" altLang="en-US" b="1">
                <a:latin typeface="Times New Roman"/>
                <a:cs typeface="Times New Roman"/>
              </a:rPr>
              <a:t>Convolution 1D sur des vecteurs (i = 1 ..)</a:t>
            </a:r>
            <a:endParaRPr lang="fr-CM" altLang="en-US" b="1"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8325" y="5657850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Rectangle 181"/>
          <p:cNvSpPr/>
          <p:nvPr/>
        </p:nvSpPr>
        <p:spPr>
          <a:xfrm>
            <a:off x="7714845" y="5750719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77D9A25-B727-4F8A-8E00-7129F5DAF2BC}"/>
              </a:ext>
            </a:extLst>
          </p:cNvPr>
          <p:cNvSpPr txBox="1"/>
          <p:nvPr/>
        </p:nvSpPr>
        <p:spPr>
          <a:xfrm>
            <a:off x="1085887" y="1981616"/>
            <a:ext cx="30017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f = (10 20 –30 40 –50)</a:t>
            </a:r>
            <a:endParaRPr lang="fr-FR">
              <a:cs typeface="Times New Roman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C42969F-A91B-4D8E-9C86-5C05A09D5A73}"/>
              </a:ext>
            </a:extLst>
          </p:cNvPr>
          <p:cNvSpPr txBox="1"/>
          <p:nvPr/>
        </p:nvSpPr>
        <p:spPr>
          <a:xfrm>
            <a:off x="4352360" y="1982283"/>
            <a:ext cx="18432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w = (.3 .2 .1)</a:t>
            </a:r>
            <a:endParaRPr lang="fr-FR"/>
          </a:p>
        </p:txBody>
      </p:sp>
      <p:graphicFrame>
        <p:nvGraphicFramePr>
          <p:cNvPr id="16" name="Tableau 16">
            <a:extLst>
              <a:ext uri="{FF2B5EF4-FFF2-40B4-BE49-F238E27FC236}">
                <a16:creationId xmlns:a16="http://schemas.microsoft.com/office/drawing/2014/main" id="{C5E0A042-5D7B-4832-8312-6FB8ECB15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205080"/>
              </p:ext>
            </p:extLst>
          </p:nvPr>
        </p:nvGraphicFramePr>
        <p:xfrm>
          <a:off x="377473" y="2639972"/>
          <a:ext cx="6480943" cy="3124789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925849">
                  <a:extLst>
                    <a:ext uri="{9D8B030D-6E8A-4147-A177-3AD203B41FA5}">
                      <a16:colId xmlns:a16="http://schemas.microsoft.com/office/drawing/2014/main" val="1494407730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908096161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682364420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3139452349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1779219897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889626264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1889498395"/>
                    </a:ext>
                  </a:extLst>
                </a:gridCol>
              </a:tblGrid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v \ 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800" b="1" i="0" u="none" strike="noStrike" noProof="0">
                          <a:latin typeface="Times New Roman"/>
                        </a:rPr>
                        <a:t>Σ</a:t>
                      </a: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0477670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b="1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9310706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b="1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8350803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039850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2708530"/>
                  </a:ext>
                </a:extLst>
              </a:tr>
              <a:tr h="53187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649969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A0D8FF92-EEA8-4B66-983F-B660D3FCE340}"/>
              </a:ext>
            </a:extLst>
          </p:cNvPr>
          <p:cNvSpPr/>
          <p:nvPr/>
        </p:nvSpPr>
        <p:spPr>
          <a:xfrm>
            <a:off x="1469839" y="3226849"/>
            <a:ext cx="1634206" cy="42508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cs typeface="Times New Roman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493F27-EBE7-4AAC-A4F5-925B32A3802D}"/>
              </a:ext>
            </a:extLst>
          </p:cNvPr>
          <p:cNvSpPr/>
          <p:nvPr/>
        </p:nvSpPr>
        <p:spPr>
          <a:xfrm>
            <a:off x="1498178" y="3765287"/>
            <a:ext cx="2408801" cy="42508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cs typeface="Times New Roman"/>
            </a:endParaRP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4EB8B0DC-7889-426E-8D67-94A49C9890E1}"/>
              </a:ext>
            </a:extLst>
          </p:cNvPr>
          <p:cNvCxnSpPr/>
          <p:nvPr/>
        </p:nvCxnSpPr>
        <p:spPr>
          <a:xfrm flipH="1">
            <a:off x="1789127" y="2811214"/>
            <a:ext cx="5915258" cy="1707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E601E27D-4337-45C6-B2F0-36AF7088BAF9}"/>
              </a:ext>
            </a:extLst>
          </p:cNvPr>
          <p:cNvCxnSpPr>
            <a:cxnSpLocks/>
          </p:cNvCxnSpPr>
          <p:nvPr/>
        </p:nvCxnSpPr>
        <p:spPr>
          <a:xfrm flipH="1">
            <a:off x="2601510" y="4218709"/>
            <a:ext cx="5254018" cy="300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DE85317B-D6B7-4547-995C-3956A0352DCB}"/>
              </a:ext>
            </a:extLst>
          </p:cNvPr>
          <p:cNvCxnSpPr>
            <a:cxnSpLocks/>
          </p:cNvCxnSpPr>
          <p:nvPr/>
        </p:nvCxnSpPr>
        <p:spPr>
          <a:xfrm flipH="1" flipV="1">
            <a:off x="3498904" y="4556886"/>
            <a:ext cx="4545548" cy="408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255BC515-91FC-43BA-A499-CF04CFFD8ECB}"/>
              </a:ext>
            </a:extLst>
          </p:cNvPr>
          <p:cNvCxnSpPr>
            <a:cxnSpLocks/>
          </p:cNvCxnSpPr>
          <p:nvPr/>
        </p:nvCxnSpPr>
        <p:spPr>
          <a:xfrm flipH="1" flipV="1">
            <a:off x="6356291" y="4528475"/>
            <a:ext cx="1503844" cy="1286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9B046404-948E-43B8-88F7-1B06844CDA8C}"/>
              </a:ext>
            </a:extLst>
          </p:cNvPr>
          <p:cNvSpPr txBox="1"/>
          <p:nvPr/>
        </p:nvSpPr>
        <p:spPr>
          <a:xfrm>
            <a:off x="7131234" y="2275845"/>
            <a:ext cx="180801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10 x .1 = 1</a:t>
            </a:r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8B98D71-D41E-4578-A5C0-0F6FD0A956C6}"/>
              </a:ext>
            </a:extLst>
          </p:cNvPr>
          <p:cNvSpPr txBox="1"/>
          <p:nvPr/>
        </p:nvSpPr>
        <p:spPr>
          <a:xfrm>
            <a:off x="7159573" y="3711679"/>
            <a:ext cx="180801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20 x .2 = 4</a:t>
            </a:r>
            <a:endParaRPr lang="fr-FR">
              <a:cs typeface="Times New Roman" pitchFamily="18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748C1F47-962D-444F-92B2-637353A434E2}"/>
              </a:ext>
            </a:extLst>
          </p:cNvPr>
          <p:cNvSpPr txBox="1"/>
          <p:nvPr/>
        </p:nvSpPr>
        <p:spPr>
          <a:xfrm>
            <a:off x="7244590" y="4524059"/>
            <a:ext cx="194971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-30 x .3 = -9</a:t>
            </a:r>
            <a:endParaRPr lang="fr-FR">
              <a:cs typeface="Times New Roman" pitchFamily="18" charset="0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CB36A6BA-4B43-44DB-8A11-5C3D25A24CAB}"/>
              </a:ext>
            </a:extLst>
          </p:cNvPr>
          <p:cNvSpPr txBox="1"/>
          <p:nvPr/>
        </p:nvSpPr>
        <p:spPr>
          <a:xfrm>
            <a:off x="6677813" y="5761522"/>
            <a:ext cx="226144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1 + 4 – 9 = -4</a:t>
            </a:r>
          </a:p>
        </p:txBody>
      </p:sp>
      <p:graphicFrame>
        <p:nvGraphicFramePr>
          <p:cNvPr id="6" name="Tableau 9">
            <a:extLst>
              <a:ext uri="{FF2B5EF4-FFF2-40B4-BE49-F238E27FC236}">
                <a16:creationId xmlns:a16="http://schemas.microsoft.com/office/drawing/2014/main" id="{5AEF533D-C97A-4AFB-9EA6-E75BC95110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164605"/>
              </p:ext>
            </p:extLst>
          </p:nvPr>
        </p:nvGraphicFramePr>
        <p:xfrm>
          <a:off x="1586598" y="2025962"/>
          <a:ext cx="2664430" cy="3708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532886">
                  <a:extLst>
                    <a:ext uri="{9D8B030D-6E8A-4147-A177-3AD203B41FA5}">
                      <a16:colId xmlns:a16="http://schemas.microsoft.com/office/drawing/2014/main" val="1196020086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4135274911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4004230315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2683283826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25390922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10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20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-30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40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-50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8541488"/>
                  </a:ext>
                </a:extLst>
              </a:tr>
            </a:tbl>
          </a:graphicData>
        </a:graphic>
      </p:graphicFrame>
      <p:graphicFrame>
        <p:nvGraphicFramePr>
          <p:cNvPr id="8" name="Tableau 10">
            <a:extLst>
              <a:ext uri="{FF2B5EF4-FFF2-40B4-BE49-F238E27FC236}">
                <a16:creationId xmlns:a16="http://schemas.microsoft.com/office/drawing/2014/main" id="{D14AC143-CF39-4A42-BADD-016D55A55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127075"/>
              </p:ext>
            </p:extLst>
          </p:nvPr>
        </p:nvGraphicFramePr>
        <p:xfrm>
          <a:off x="4987259" y="2025963"/>
          <a:ext cx="1474254" cy="3708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491418">
                  <a:extLst>
                    <a:ext uri="{9D8B030D-6E8A-4147-A177-3AD203B41FA5}">
                      <a16:colId xmlns:a16="http://schemas.microsoft.com/office/drawing/2014/main" val="1909139888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2210213949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76748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.3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792593"/>
                  </a:ext>
                </a:extLst>
              </a:tr>
            </a:tbl>
          </a:graphicData>
        </a:graphic>
      </p:graphicFrame>
      <p:pic>
        <p:nvPicPr>
          <p:cNvPr id="10" name="Image 7" descr="Une image contenant texte, montre, horloge&#10;&#10;Description générée automatiquement">
            <a:extLst>
              <a:ext uri="{FF2B5EF4-FFF2-40B4-BE49-F238E27FC236}">
                <a16:creationId xmlns:a16="http://schemas.microsoft.com/office/drawing/2014/main" id="{33BF319D-8313-4E94-82EC-B90FF95E7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111" y="932499"/>
            <a:ext cx="4273497" cy="85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2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/>
      <p:bldP spid="5" grpId="0" animBg="1"/>
      <p:bldP spid="18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25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542928" y="335260"/>
            <a:ext cx="55186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fr-CM" altLang="en-US" b="1">
                <a:latin typeface="Times New Roman"/>
                <a:cs typeface="Times New Roman"/>
              </a:rPr>
              <a:t>Convolution 1D sur des vecteurs (i = 1 ..)</a:t>
            </a:r>
            <a:endParaRPr lang="fr-CM" altLang="en-US" b="1"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8325" y="5657850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Rectangle 181"/>
          <p:cNvSpPr/>
          <p:nvPr/>
        </p:nvSpPr>
        <p:spPr>
          <a:xfrm>
            <a:off x="7714845" y="5750719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77D9A25-B727-4F8A-8E00-7129F5DAF2BC}"/>
              </a:ext>
            </a:extLst>
          </p:cNvPr>
          <p:cNvSpPr txBox="1"/>
          <p:nvPr/>
        </p:nvSpPr>
        <p:spPr>
          <a:xfrm>
            <a:off x="1085887" y="1981616"/>
            <a:ext cx="30017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f = (10 20 –30 40 –50)</a:t>
            </a:r>
            <a:endParaRPr lang="fr-FR">
              <a:cs typeface="Times New Roman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C42969F-A91B-4D8E-9C86-5C05A09D5A73}"/>
              </a:ext>
            </a:extLst>
          </p:cNvPr>
          <p:cNvSpPr txBox="1"/>
          <p:nvPr/>
        </p:nvSpPr>
        <p:spPr>
          <a:xfrm>
            <a:off x="4352360" y="1982283"/>
            <a:ext cx="18432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w = (.3 .2 .1)</a:t>
            </a:r>
            <a:endParaRPr lang="fr-FR"/>
          </a:p>
        </p:txBody>
      </p:sp>
      <p:graphicFrame>
        <p:nvGraphicFramePr>
          <p:cNvPr id="16" name="Tableau 16">
            <a:extLst>
              <a:ext uri="{FF2B5EF4-FFF2-40B4-BE49-F238E27FC236}">
                <a16:creationId xmlns:a16="http://schemas.microsoft.com/office/drawing/2014/main" id="{C5E0A042-5D7B-4832-8312-6FB8ECB15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539876"/>
              </p:ext>
            </p:extLst>
          </p:nvPr>
        </p:nvGraphicFramePr>
        <p:xfrm>
          <a:off x="377473" y="2639972"/>
          <a:ext cx="6480943" cy="3124789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925849">
                  <a:extLst>
                    <a:ext uri="{9D8B030D-6E8A-4147-A177-3AD203B41FA5}">
                      <a16:colId xmlns:a16="http://schemas.microsoft.com/office/drawing/2014/main" val="1494407730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908096161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682364420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3139452349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1779219897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889626264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1889498395"/>
                    </a:ext>
                  </a:extLst>
                </a:gridCol>
              </a:tblGrid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v \ 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800" b="1" i="0" u="none" strike="noStrike" noProof="0">
                          <a:latin typeface="Times New Roman"/>
                        </a:rPr>
                        <a:t>Σ</a:t>
                      </a: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0477670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b="1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9310706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b="1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8350803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-9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b="1"/>
                        <a:t>-4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039850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2708530"/>
                  </a:ext>
                </a:extLst>
              </a:tr>
              <a:tr h="53187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649969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A0D8FF92-EEA8-4B66-983F-B660D3FCE340}"/>
              </a:ext>
            </a:extLst>
          </p:cNvPr>
          <p:cNvSpPr/>
          <p:nvPr/>
        </p:nvSpPr>
        <p:spPr>
          <a:xfrm>
            <a:off x="1469839" y="3226849"/>
            <a:ext cx="1634206" cy="42508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cs typeface="Times New Roman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493F27-EBE7-4AAC-A4F5-925B32A3802D}"/>
              </a:ext>
            </a:extLst>
          </p:cNvPr>
          <p:cNvSpPr/>
          <p:nvPr/>
        </p:nvSpPr>
        <p:spPr>
          <a:xfrm>
            <a:off x="1498178" y="3765287"/>
            <a:ext cx="2408801" cy="42508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cs typeface="Times New Roman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58F307-A66E-47E2-8695-332EAA69CA85}"/>
              </a:ext>
            </a:extLst>
          </p:cNvPr>
          <p:cNvSpPr/>
          <p:nvPr/>
        </p:nvSpPr>
        <p:spPr>
          <a:xfrm>
            <a:off x="1469839" y="4275386"/>
            <a:ext cx="2474925" cy="42508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cs typeface="Times New Roman"/>
            </a:endParaRP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4EB8B0DC-7889-426E-8D67-94A49C9890E1}"/>
              </a:ext>
            </a:extLst>
          </p:cNvPr>
          <p:cNvCxnSpPr/>
          <p:nvPr/>
        </p:nvCxnSpPr>
        <p:spPr>
          <a:xfrm flipH="1">
            <a:off x="2705416" y="2811214"/>
            <a:ext cx="4998969" cy="2227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E601E27D-4337-45C6-B2F0-36AF7088BAF9}"/>
              </a:ext>
            </a:extLst>
          </p:cNvPr>
          <p:cNvCxnSpPr>
            <a:cxnSpLocks/>
          </p:cNvCxnSpPr>
          <p:nvPr/>
        </p:nvCxnSpPr>
        <p:spPr>
          <a:xfrm flipH="1">
            <a:off x="3536691" y="4218709"/>
            <a:ext cx="4337729" cy="819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DE85317B-D6B7-4547-995C-3956A0352DCB}"/>
              </a:ext>
            </a:extLst>
          </p:cNvPr>
          <p:cNvCxnSpPr>
            <a:cxnSpLocks/>
          </p:cNvCxnSpPr>
          <p:nvPr/>
        </p:nvCxnSpPr>
        <p:spPr>
          <a:xfrm flipH="1">
            <a:off x="4651350" y="4983857"/>
            <a:ext cx="3393102" cy="54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255BC515-91FC-43BA-A499-CF04CFFD8ECB}"/>
              </a:ext>
            </a:extLst>
          </p:cNvPr>
          <p:cNvCxnSpPr>
            <a:cxnSpLocks/>
          </p:cNvCxnSpPr>
          <p:nvPr/>
        </p:nvCxnSpPr>
        <p:spPr>
          <a:xfrm flipH="1" flipV="1">
            <a:off x="6365737" y="4896879"/>
            <a:ext cx="1494398" cy="908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9B046404-948E-43B8-88F7-1B06844CDA8C}"/>
              </a:ext>
            </a:extLst>
          </p:cNvPr>
          <p:cNvSpPr txBox="1"/>
          <p:nvPr/>
        </p:nvSpPr>
        <p:spPr>
          <a:xfrm>
            <a:off x="7131234" y="2275845"/>
            <a:ext cx="180801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20 x .1 = 2</a:t>
            </a:r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8B98D71-D41E-4578-A5C0-0F6FD0A956C6}"/>
              </a:ext>
            </a:extLst>
          </p:cNvPr>
          <p:cNvSpPr txBox="1"/>
          <p:nvPr/>
        </p:nvSpPr>
        <p:spPr>
          <a:xfrm>
            <a:off x="7159573" y="3711679"/>
            <a:ext cx="180801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-30 x .2 = -6</a:t>
            </a:r>
            <a:endParaRPr lang="fr-FR">
              <a:cs typeface="Times New Roman" pitchFamily="18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748C1F47-962D-444F-92B2-637353A434E2}"/>
              </a:ext>
            </a:extLst>
          </p:cNvPr>
          <p:cNvSpPr txBox="1"/>
          <p:nvPr/>
        </p:nvSpPr>
        <p:spPr>
          <a:xfrm>
            <a:off x="7244590" y="4524059"/>
            <a:ext cx="194971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40 x .3 = 12</a:t>
            </a:r>
            <a:endParaRPr lang="fr-FR">
              <a:cs typeface="Times New Roman" pitchFamily="18" charset="0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CB36A6BA-4B43-44DB-8A11-5C3D25A24CAB}"/>
              </a:ext>
            </a:extLst>
          </p:cNvPr>
          <p:cNvSpPr txBox="1"/>
          <p:nvPr/>
        </p:nvSpPr>
        <p:spPr>
          <a:xfrm>
            <a:off x="6677813" y="5761522"/>
            <a:ext cx="226144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2 + -6 + 12 = 8</a:t>
            </a:r>
            <a:endParaRPr lang="fr-FR">
              <a:cs typeface="Times New Roman"/>
            </a:endParaRPr>
          </a:p>
        </p:txBody>
      </p:sp>
      <p:graphicFrame>
        <p:nvGraphicFramePr>
          <p:cNvPr id="6" name="Tableau 9">
            <a:extLst>
              <a:ext uri="{FF2B5EF4-FFF2-40B4-BE49-F238E27FC236}">
                <a16:creationId xmlns:a16="http://schemas.microsoft.com/office/drawing/2014/main" id="{6C64E0BD-D3AF-46F6-A7FD-6E5741DA0E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334361"/>
              </p:ext>
            </p:extLst>
          </p:nvPr>
        </p:nvGraphicFramePr>
        <p:xfrm>
          <a:off x="1605491" y="2007070"/>
          <a:ext cx="2664430" cy="3708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532886">
                  <a:extLst>
                    <a:ext uri="{9D8B030D-6E8A-4147-A177-3AD203B41FA5}">
                      <a16:colId xmlns:a16="http://schemas.microsoft.com/office/drawing/2014/main" val="1196020086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4135274911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4004230315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2683283826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25390922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10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20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-30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40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-50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8541488"/>
                  </a:ext>
                </a:extLst>
              </a:tr>
            </a:tbl>
          </a:graphicData>
        </a:graphic>
      </p:graphicFrame>
      <p:graphicFrame>
        <p:nvGraphicFramePr>
          <p:cNvPr id="8" name="Tableau 10">
            <a:extLst>
              <a:ext uri="{FF2B5EF4-FFF2-40B4-BE49-F238E27FC236}">
                <a16:creationId xmlns:a16="http://schemas.microsoft.com/office/drawing/2014/main" id="{1AC62C7B-77D9-4BAA-9562-28472176A1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752639"/>
              </p:ext>
            </p:extLst>
          </p:nvPr>
        </p:nvGraphicFramePr>
        <p:xfrm>
          <a:off x="4987259" y="2025963"/>
          <a:ext cx="1474254" cy="3708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491418">
                  <a:extLst>
                    <a:ext uri="{9D8B030D-6E8A-4147-A177-3AD203B41FA5}">
                      <a16:colId xmlns:a16="http://schemas.microsoft.com/office/drawing/2014/main" val="1909139888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2210213949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76748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.3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792593"/>
                  </a:ext>
                </a:extLst>
              </a:tr>
            </a:tbl>
          </a:graphicData>
        </a:graphic>
      </p:graphicFrame>
      <p:pic>
        <p:nvPicPr>
          <p:cNvPr id="10" name="Image 7" descr="Une image contenant texte, montre, horloge&#10;&#10;Description générée automatiquement">
            <a:extLst>
              <a:ext uri="{FF2B5EF4-FFF2-40B4-BE49-F238E27FC236}">
                <a16:creationId xmlns:a16="http://schemas.microsoft.com/office/drawing/2014/main" id="{9C040D75-380D-4625-8A82-B454240B7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111" y="932499"/>
            <a:ext cx="4273497" cy="85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/>
      <p:bldP spid="5" grpId="0" animBg="1"/>
      <p:bldP spid="18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26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542928" y="335260"/>
            <a:ext cx="44382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fr-CM" altLang="en-US" b="1">
                <a:latin typeface="Times New Roman"/>
                <a:cs typeface="Times New Roman"/>
              </a:rPr>
              <a:t>Convolution 1D sur des vecteurs</a:t>
            </a:r>
            <a:endParaRPr lang="fr-CM" altLang="en-US" b="1"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8325" y="5657850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Rectangle 181"/>
          <p:cNvSpPr/>
          <p:nvPr/>
        </p:nvSpPr>
        <p:spPr>
          <a:xfrm>
            <a:off x="7714845" y="5750719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77D9A25-B727-4F8A-8E00-7129F5DAF2BC}"/>
              </a:ext>
            </a:extLst>
          </p:cNvPr>
          <p:cNvSpPr txBox="1"/>
          <p:nvPr/>
        </p:nvSpPr>
        <p:spPr>
          <a:xfrm>
            <a:off x="1085887" y="1981616"/>
            <a:ext cx="30017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f = (10 20 –30 40 –50)</a:t>
            </a:r>
            <a:endParaRPr lang="fr-FR">
              <a:cs typeface="Times New Roman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C42969F-A91B-4D8E-9C86-5C05A09D5A73}"/>
              </a:ext>
            </a:extLst>
          </p:cNvPr>
          <p:cNvSpPr txBox="1"/>
          <p:nvPr/>
        </p:nvSpPr>
        <p:spPr>
          <a:xfrm>
            <a:off x="4352360" y="1982283"/>
            <a:ext cx="18432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w = (.3 .2 .1)</a:t>
            </a:r>
            <a:endParaRPr lang="fr-FR"/>
          </a:p>
        </p:txBody>
      </p:sp>
      <p:graphicFrame>
        <p:nvGraphicFramePr>
          <p:cNvPr id="16" name="Tableau 16">
            <a:extLst>
              <a:ext uri="{FF2B5EF4-FFF2-40B4-BE49-F238E27FC236}">
                <a16:creationId xmlns:a16="http://schemas.microsoft.com/office/drawing/2014/main" id="{C5E0A042-5D7B-4832-8312-6FB8ECB15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491088"/>
              </p:ext>
            </p:extLst>
          </p:nvPr>
        </p:nvGraphicFramePr>
        <p:xfrm>
          <a:off x="377473" y="2639972"/>
          <a:ext cx="6480943" cy="3124789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925849">
                  <a:extLst>
                    <a:ext uri="{9D8B030D-6E8A-4147-A177-3AD203B41FA5}">
                      <a16:colId xmlns:a16="http://schemas.microsoft.com/office/drawing/2014/main" val="1494407730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908096161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682364420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3139452349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1779219897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889626264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1889498395"/>
                    </a:ext>
                  </a:extLst>
                </a:gridCol>
              </a:tblGrid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v \ 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800" b="1" i="0" u="none" strike="noStrike" noProof="0">
                          <a:latin typeface="Times New Roman"/>
                        </a:rPr>
                        <a:t>Σ</a:t>
                      </a: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0477670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b="1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9310706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b="1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8350803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-9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b="1"/>
                        <a:t>-4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039850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-6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b="1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2708530"/>
                  </a:ext>
                </a:extLst>
              </a:tr>
              <a:tr h="53187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649969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A0D8FF92-EEA8-4B66-983F-B660D3FCE340}"/>
              </a:ext>
            </a:extLst>
          </p:cNvPr>
          <p:cNvSpPr/>
          <p:nvPr/>
        </p:nvSpPr>
        <p:spPr>
          <a:xfrm>
            <a:off x="1469839" y="3226849"/>
            <a:ext cx="1634206" cy="42508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cs typeface="Times New Roman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493F27-EBE7-4AAC-A4F5-925B32A3802D}"/>
              </a:ext>
            </a:extLst>
          </p:cNvPr>
          <p:cNvSpPr/>
          <p:nvPr/>
        </p:nvSpPr>
        <p:spPr>
          <a:xfrm>
            <a:off x="1498178" y="3765287"/>
            <a:ext cx="2408801" cy="42508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cs typeface="Times New Roman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58F307-A66E-47E2-8695-332EAA69CA85}"/>
              </a:ext>
            </a:extLst>
          </p:cNvPr>
          <p:cNvSpPr/>
          <p:nvPr/>
        </p:nvSpPr>
        <p:spPr>
          <a:xfrm>
            <a:off x="1469839" y="4275386"/>
            <a:ext cx="2474925" cy="42508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cs typeface="Times New Roman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70419B-8E35-41C4-9C97-2F7DAFCE1AE3}"/>
              </a:ext>
            </a:extLst>
          </p:cNvPr>
          <p:cNvSpPr/>
          <p:nvPr/>
        </p:nvSpPr>
        <p:spPr>
          <a:xfrm>
            <a:off x="2329450" y="4776039"/>
            <a:ext cx="2474925" cy="42508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cs typeface="Times New Roman"/>
            </a:endParaRP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4EB8B0DC-7889-426E-8D67-94A49C9890E1}"/>
              </a:ext>
            </a:extLst>
          </p:cNvPr>
          <p:cNvCxnSpPr/>
          <p:nvPr/>
        </p:nvCxnSpPr>
        <p:spPr>
          <a:xfrm flipH="1">
            <a:off x="3631151" y="2811214"/>
            <a:ext cx="4054342" cy="2728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E601E27D-4337-45C6-B2F0-36AF7088BAF9}"/>
              </a:ext>
            </a:extLst>
          </p:cNvPr>
          <p:cNvCxnSpPr>
            <a:cxnSpLocks/>
          </p:cNvCxnSpPr>
          <p:nvPr/>
        </p:nvCxnSpPr>
        <p:spPr>
          <a:xfrm flipH="1">
            <a:off x="4490764" y="4237601"/>
            <a:ext cx="3383656" cy="1292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DE85317B-D6B7-4547-995C-3956A0352DCB}"/>
              </a:ext>
            </a:extLst>
          </p:cNvPr>
          <p:cNvCxnSpPr>
            <a:cxnSpLocks/>
          </p:cNvCxnSpPr>
          <p:nvPr/>
        </p:nvCxnSpPr>
        <p:spPr>
          <a:xfrm flipH="1">
            <a:off x="5529854" y="4983857"/>
            <a:ext cx="2514598" cy="489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255BC515-91FC-43BA-A499-CF04CFFD8ECB}"/>
              </a:ext>
            </a:extLst>
          </p:cNvPr>
          <p:cNvCxnSpPr>
            <a:cxnSpLocks/>
          </p:cNvCxnSpPr>
          <p:nvPr/>
        </p:nvCxnSpPr>
        <p:spPr>
          <a:xfrm flipH="1" flipV="1">
            <a:off x="6422414" y="5491994"/>
            <a:ext cx="1418829" cy="313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9B046404-948E-43B8-88F7-1B06844CDA8C}"/>
              </a:ext>
            </a:extLst>
          </p:cNvPr>
          <p:cNvSpPr txBox="1"/>
          <p:nvPr/>
        </p:nvSpPr>
        <p:spPr>
          <a:xfrm>
            <a:off x="7131234" y="2275845"/>
            <a:ext cx="180801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-30 x .1 = -3</a:t>
            </a:r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8B98D71-D41E-4578-A5C0-0F6FD0A956C6}"/>
              </a:ext>
            </a:extLst>
          </p:cNvPr>
          <p:cNvSpPr txBox="1"/>
          <p:nvPr/>
        </p:nvSpPr>
        <p:spPr>
          <a:xfrm>
            <a:off x="7159573" y="3711679"/>
            <a:ext cx="180801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40 x .2 = 8</a:t>
            </a:r>
            <a:endParaRPr lang="fr-FR">
              <a:cs typeface="Times New Roman" pitchFamily="18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748C1F47-962D-444F-92B2-637353A434E2}"/>
              </a:ext>
            </a:extLst>
          </p:cNvPr>
          <p:cNvSpPr txBox="1"/>
          <p:nvPr/>
        </p:nvSpPr>
        <p:spPr>
          <a:xfrm>
            <a:off x="7244590" y="4524059"/>
            <a:ext cx="194971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-50 x .3 = -15</a:t>
            </a:r>
            <a:endParaRPr lang="fr-FR">
              <a:cs typeface="Times New Roman" pitchFamily="18" charset="0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CB36A6BA-4B43-44DB-8A11-5C3D25A24CAB}"/>
              </a:ext>
            </a:extLst>
          </p:cNvPr>
          <p:cNvSpPr txBox="1"/>
          <p:nvPr/>
        </p:nvSpPr>
        <p:spPr>
          <a:xfrm>
            <a:off x="6677813" y="5761522"/>
            <a:ext cx="226144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-3 + 8 – 15 = -10</a:t>
            </a:r>
            <a:endParaRPr lang="fr-FR"/>
          </a:p>
        </p:txBody>
      </p:sp>
      <p:graphicFrame>
        <p:nvGraphicFramePr>
          <p:cNvPr id="6" name="Tableau 9">
            <a:extLst>
              <a:ext uri="{FF2B5EF4-FFF2-40B4-BE49-F238E27FC236}">
                <a16:creationId xmlns:a16="http://schemas.microsoft.com/office/drawing/2014/main" id="{C3361990-474F-4CC0-8E3B-CE9DF844B3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038837"/>
              </p:ext>
            </p:extLst>
          </p:nvPr>
        </p:nvGraphicFramePr>
        <p:xfrm>
          <a:off x="1596044" y="2016516"/>
          <a:ext cx="2777792" cy="36576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555559">
                  <a:extLst>
                    <a:ext uri="{9D8B030D-6E8A-4147-A177-3AD203B41FA5}">
                      <a16:colId xmlns:a16="http://schemas.microsoft.com/office/drawing/2014/main" val="1196020086"/>
                    </a:ext>
                  </a:extLst>
                </a:gridCol>
                <a:gridCol w="555559">
                  <a:extLst>
                    <a:ext uri="{9D8B030D-6E8A-4147-A177-3AD203B41FA5}">
                      <a16:colId xmlns:a16="http://schemas.microsoft.com/office/drawing/2014/main" val="4135274911"/>
                    </a:ext>
                  </a:extLst>
                </a:gridCol>
                <a:gridCol w="555559">
                  <a:extLst>
                    <a:ext uri="{9D8B030D-6E8A-4147-A177-3AD203B41FA5}">
                      <a16:colId xmlns:a16="http://schemas.microsoft.com/office/drawing/2014/main" val="4004230315"/>
                    </a:ext>
                  </a:extLst>
                </a:gridCol>
                <a:gridCol w="528991">
                  <a:extLst>
                    <a:ext uri="{9D8B030D-6E8A-4147-A177-3AD203B41FA5}">
                      <a16:colId xmlns:a16="http://schemas.microsoft.com/office/drawing/2014/main" val="2683283826"/>
                    </a:ext>
                  </a:extLst>
                </a:gridCol>
                <a:gridCol w="582124">
                  <a:extLst>
                    <a:ext uri="{9D8B030D-6E8A-4147-A177-3AD203B41FA5}">
                      <a16:colId xmlns:a16="http://schemas.microsoft.com/office/drawing/2014/main" val="2539092209"/>
                    </a:ext>
                  </a:extLst>
                </a:gridCol>
              </a:tblGrid>
              <a:tr h="348024">
                <a:tc>
                  <a:txBody>
                    <a:bodyPr/>
                    <a:lstStyle/>
                    <a:p>
                      <a:r>
                        <a:rPr lang="fr-FR"/>
                        <a:t>10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20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-30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40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-50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8541488"/>
                  </a:ext>
                </a:extLst>
              </a:tr>
            </a:tbl>
          </a:graphicData>
        </a:graphic>
      </p:graphicFrame>
      <p:graphicFrame>
        <p:nvGraphicFramePr>
          <p:cNvPr id="8" name="Tableau 10">
            <a:extLst>
              <a:ext uri="{FF2B5EF4-FFF2-40B4-BE49-F238E27FC236}">
                <a16:creationId xmlns:a16="http://schemas.microsoft.com/office/drawing/2014/main" id="{2BFC9746-BE98-4416-89C0-2B58EBB97D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537572"/>
              </p:ext>
            </p:extLst>
          </p:nvPr>
        </p:nvGraphicFramePr>
        <p:xfrm>
          <a:off x="4987259" y="2025963"/>
          <a:ext cx="1474254" cy="3708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491418">
                  <a:extLst>
                    <a:ext uri="{9D8B030D-6E8A-4147-A177-3AD203B41FA5}">
                      <a16:colId xmlns:a16="http://schemas.microsoft.com/office/drawing/2014/main" val="1909139888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2210213949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76748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.3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792593"/>
                  </a:ext>
                </a:extLst>
              </a:tr>
            </a:tbl>
          </a:graphicData>
        </a:graphic>
      </p:graphicFrame>
      <p:pic>
        <p:nvPicPr>
          <p:cNvPr id="10" name="Image 7" descr="Une image contenant texte, montre, horloge&#10;&#10;Description générée automatiquement">
            <a:extLst>
              <a:ext uri="{FF2B5EF4-FFF2-40B4-BE49-F238E27FC236}">
                <a16:creationId xmlns:a16="http://schemas.microsoft.com/office/drawing/2014/main" id="{513F2D11-113D-477A-9FA9-0CB2264E5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111" y="932499"/>
            <a:ext cx="4273497" cy="85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5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/>
      <p:bldP spid="5" grpId="0" animBg="1"/>
      <p:bldP spid="18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27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542928" y="335260"/>
            <a:ext cx="44382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fr-CM" altLang="en-US" b="1">
                <a:latin typeface="Times New Roman"/>
                <a:cs typeface="Times New Roman"/>
              </a:rPr>
              <a:t>Convolution 1D sur des vecteurs</a:t>
            </a:r>
            <a:endParaRPr lang="fr-CM" altLang="en-US" b="1"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8325" y="5657850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Rectangle 181"/>
          <p:cNvSpPr/>
          <p:nvPr/>
        </p:nvSpPr>
        <p:spPr>
          <a:xfrm>
            <a:off x="7714845" y="5750719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77D9A25-B727-4F8A-8E00-7129F5DAF2BC}"/>
              </a:ext>
            </a:extLst>
          </p:cNvPr>
          <p:cNvSpPr txBox="1"/>
          <p:nvPr/>
        </p:nvSpPr>
        <p:spPr>
          <a:xfrm>
            <a:off x="1085887" y="1981616"/>
            <a:ext cx="30017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f = (10 20 –30 40 –50)</a:t>
            </a:r>
            <a:endParaRPr lang="fr-FR">
              <a:cs typeface="Times New Roman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C42969F-A91B-4D8E-9C86-5C05A09D5A73}"/>
              </a:ext>
            </a:extLst>
          </p:cNvPr>
          <p:cNvSpPr txBox="1"/>
          <p:nvPr/>
        </p:nvSpPr>
        <p:spPr>
          <a:xfrm>
            <a:off x="4295682" y="1982283"/>
            <a:ext cx="18432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w = (.3 .2 .1)</a:t>
            </a:r>
            <a:endParaRPr lang="fr-FR"/>
          </a:p>
        </p:txBody>
      </p:sp>
      <p:graphicFrame>
        <p:nvGraphicFramePr>
          <p:cNvPr id="16" name="Tableau 16">
            <a:extLst>
              <a:ext uri="{FF2B5EF4-FFF2-40B4-BE49-F238E27FC236}">
                <a16:creationId xmlns:a16="http://schemas.microsoft.com/office/drawing/2014/main" id="{C5E0A042-5D7B-4832-8312-6FB8ECB15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099595"/>
              </p:ext>
            </p:extLst>
          </p:nvPr>
        </p:nvGraphicFramePr>
        <p:xfrm>
          <a:off x="377473" y="2639972"/>
          <a:ext cx="6480943" cy="3124789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925849">
                  <a:extLst>
                    <a:ext uri="{9D8B030D-6E8A-4147-A177-3AD203B41FA5}">
                      <a16:colId xmlns:a16="http://schemas.microsoft.com/office/drawing/2014/main" val="1494407730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908096161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682364420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3139452349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1779219897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889626264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1889498395"/>
                    </a:ext>
                  </a:extLst>
                </a:gridCol>
              </a:tblGrid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v \ 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800" b="1" i="0" u="none" strike="noStrike" noProof="0">
                          <a:latin typeface="Times New Roman"/>
                        </a:rPr>
                        <a:t>Σ</a:t>
                      </a: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0477670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b="1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9310706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b="1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8350803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-9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b="1"/>
                        <a:t>-4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039850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-6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b="1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2708530"/>
                  </a:ext>
                </a:extLst>
              </a:tr>
              <a:tr h="53187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-3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-15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b="1"/>
                        <a:t>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649969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A0D8FF92-EEA8-4B66-983F-B660D3FCE340}"/>
              </a:ext>
            </a:extLst>
          </p:cNvPr>
          <p:cNvSpPr/>
          <p:nvPr/>
        </p:nvSpPr>
        <p:spPr>
          <a:xfrm>
            <a:off x="1469839" y="3226849"/>
            <a:ext cx="1634206" cy="42508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cs typeface="Times New Roman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493F27-EBE7-4AAC-A4F5-925B32A3802D}"/>
              </a:ext>
            </a:extLst>
          </p:cNvPr>
          <p:cNvSpPr/>
          <p:nvPr/>
        </p:nvSpPr>
        <p:spPr>
          <a:xfrm>
            <a:off x="1498178" y="3765287"/>
            <a:ext cx="2408801" cy="42508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cs typeface="Times New Roman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58F307-A66E-47E2-8695-332EAA69CA85}"/>
              </a:ext>
            </a:extLst>
          </p:cNvPr>
          <p:cNvSpPr/>
          <p:nvPr/>
        </p:nvSpPr>
        <p:spPr>
          <a:xfrm>
            <a:off x="1469839" y="4275386"/>
            <a:ext cx="2474925" cy="42508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cs typeface="Times New Roman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70419B-8E35-41C4-9C97-2F7DAFCE1AE3}"/>
              </a:ext>
            </a:extLst>
          </p:cNvPr>
          <p:cNvSpPr/>
          <p:nvPr/>
        </p:nvSpPr>
        <p:spPr>
          <a:xfrm>
            <a:off x="2329450" y="4776039"/>
            <a:ext cx="2474925" cy="42508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cs typeface="Times New Roman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EF4BB28-3BDC-4DE1-BEB9-8B0141590B38}"/>
              </a:ext>
            </a:extLst>
          </p:cNvPr>
          <p:cNvSpPr/>
          <p:nvPr/>
        </p:nvSpPr>
        <p:spPr>
          <a:xfrm>
            <a:off x="3368541" y="5286138"/>
            <a:ext cx="2474925" cy="42508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cs typeface="Times New Roman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EBE6D67-CB90-4DE8-934A-91AA8DED66F3}"/>
              </a:ext>
            </a:extLst>
          </p:cNvPr>
          <p:cNvSpPr txBox="1"/>
          <p:nvPr/>
        </p:nvSpPr>
        <p:spPr>
          <a:xfrm>
            <a:off x="6402690" y="1981829"/>
            <a:ext cx="256372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(f * g) = </a:t>
            </a:r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48999-CEBB-4BC4-9AFC-EB27550AFBFB}"/>
              </a:ext>
            </a:extLst>
          </p:cNvPr>
          <p:cNvSpPr/>
          <p:nvPr/>
        </p:nvSpPr>
        <p:spPr>
          <a:xfrm>
            <a:off x="5900146" y="4077014"/>
            <a:ext cx="982412" cy="194593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8" name="Tableau 9">
            <a:extLst>
              <a:ext uri="{FF2B5EF4-FFF2-40B4-BE49-F238E27FC236}">
                <a16:creationId xmlns:a16="http://schemas.microsoft.com/office/drawing/2014/main" id="{BF6ED516-9AEB-4610-9D8C-17C1BDAE38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967234"/>
              </p:ext>
            </p:extLst>
          </p:nvPr>
        </p:nvGraphicFramePr>
        <p:xfrm>
          <a:off x="1586598" y="2007070"/>
          <a:ext cx="2664430" cy="3708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532886">
                  <a:extLst>
                    <a:ext uri="{9D8B030D-6E8A-4147-A177-3AD203B41FA5}">
                      <a16:colId xmlns:a16="http://schemas.microsoft.com/office/drawing/2014/main" val="1196020086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4135274911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4004230315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2683283826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25390922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10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20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-30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40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-50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8541488"/>
                  </a:ext>
                </a:extLst>
              </a:tr>
            </a:tbl>
          </a:graphicData>
        </a:graphic>
      </p:graphicFrame>
      <p:graphicFrame>
        <p:nvGraphicFramePr>
          <p:cNvPr id="10" name="Tableau 10">
            <a:extLst>
              <a:ext uri="{FF2B5EF4-FFF2-40B4-BE49-F238E27FC236}">
                <a16:creationId xmlns:a16="http://schemas.microsoft.com/office/drawing/2014/main" id="{75DCA382-9BF8-453C-886F-A50D4D9348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834057"/>
              </p:ext>
            </p:extLst>
          </p:nvPr>
        </p:nvGraphicFramePr>
        <p:xfrm>
          <a:off x="4892796" y="2025963"/>
          <a:ext cx="1474254" cy="3708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491418">
                  <a:extLst>
                    <a:ext uri="{9D8B030D-6E8A-4147-A177-3AD203B41FA5}">
                      <a16:colId xmlns:a16="http://schemas.microsoft.com/office/drawing/2014/main" val="1909139888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2210213949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76748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.3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792593"/>
                  </a:ext>
                </a:extLst>
              </a:tr>
            </a:tbl>
          </a:graphicData>
        </a:graphic>
      </p:graphicFrame>
      <p:graphicFrame>
        <p:nvGraphicFramePr>
          <p:cNvPr id="27" name="Tableau 10">
            <a:extLst>
              <a:ext uri="{FF2B5EF4-FFF2-40B4-BE49-F238E27FC236}">
                <a16:creationId xmlns:a16="http://schemas.microsoft.com/office/drawing/2014/main" id="{F802156A-6245-40F8-9C0E-81E9D6E147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537553"/>
              </p:ext>
            </p:extLst>
          </p:nvPr>
        </p:nvGraphicFramePr>
        <p:xfrm>
          <a:off x="7547201" y="2025963"/>
          <a:ext cx="1474254" cy="3708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491418">
                  <a:extLst>
                    <a:ext uri="{9D8B030D-6E8A-4147-A177-3AD203B41FA5}">
                      <a16:colId xmlns:a16="http://schemas.microsoft.com/office/drawing/2014/main" val="1909139888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2210213949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76748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-4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-10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792593"/>
                  </a:ext>
                </a:extLst>
              </a:tr>
            </a:tbl>
          </a:graphicData>
        </a:graphic>
      </p:graphicFrame>
      <p:pic>
        <p:nvPicPr>
          <p:cNvPr id="11" name="Image 7" descr="Une image contenant texte, montre, horloge&#10;&#10;Description générée automatiquement">
            <a:extLst>
              <a:ext uri="{FF2B5EF4-FFF2-40B4-BE49-F238E27FC236}">
                <a16:creationId xmlns:a16="http://schemas.microsoft.com/office/drawing/2014/main" id="{0F219010-C299-4BBD-948C-C51A914A8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111" y="932499"/>
            <a:ext cx="4273497" cy="85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55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/>
      <p:bldP spid="5" grpId="0" animBg="1"/>
      <p:bldP spid="18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28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542928" y="335260"/>
            <a:ext cx="44382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fr-CM" altLang="en-US" b="1">
                <a:latin typeface="Times New Roman"/>
                <a:cs typeface="Times New Roman"/>
              </a:rPr>
              <a:t>Convolution 1D sur des vecteurs</a:t>
            </a:r>
            <a:endParaRPr lang="fr-CM" altLang="en-US" b="1"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8325" y="5657850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Rectangle 181"/>
          <p:cNvSpPr/>
          <p:nvPr/>
        </p:nvSpPr>
        <p:spPr>
          <a:xfrm>
            <a:off x="7714845" y="5750719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C42969F-A91B-4D8E-9C86-5C05A09D5A73}"/>
              </a:ext>
            </a:extLst>
          </p:cNvPr>
          <p:cNvSpPr txBox="1"/>
          <p:nvPr/>
        </p:nvSpPr>
        <p:spPr>
          <a:xfrm>
            <a:off x="4919137" y="1963391"/>
            <a:ext cx="18432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w = (.</a:t>
            </a:r>
            <a:endParaRPr lang="fr-FR"/>
          </a:p>
        </p:txBody>
      </p:sp>
      <p:graphicFrame>
        <p:nvGraphicFramePr>
          <p:cNvPr id="16" name="Tableau 16">
            <a:extLst>
              <a:ext uri="{FF2B5EF4-FFF2-40B4-BE49-F238E27FC236}">
                <a16:creationId xmlns:a16="http://schemas.microsoft.com/office/drawing/2014/main" id="{C5E0A042-5D7B-4832-8312-6FB8ECB15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905854"/>
              </p:ext>
            </p:extLst>
          </p:nvPr>
        </p:nvGraphicFramePr>
        <p:xfrm>
          <a:off x="377473" y="2639972"/>
          <a:ext cx="6480943" cy="3656667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925849">
                  <a:extLst>
                    <a:ext uri="{9D8B030D-6E8A-4147-A177-3AD203B41FA5}">
                      <a16:colId xmlns:a16="http://schemas.microsoft.com/office/drawing/2014/main" val="1494407730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908096161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682364420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3139452349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1779219897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889626264"/>
                    </a:ext>
                  </a:extLst>
                </a:gridCol>
                <a:gridCol w="925849">
                  <a:extLst>
                    <a:ext uri="{9D8B030D-6E8A-4147-A177-3AD203B41FA5}">
                      <a16:colId xmlns:a16="http://schemas.microsoft.com/office/drawing/2014/main" val="1889498395"/>
                    </a:ext>
                  </a:extLst>
                </a:gridCol>
              </a:tblGrid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v \ 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800" b="1" i="0" u="none" strike="noStrike" noProof="0">
                          <a:latin typeface="Times New Roman"/>
                        </a:rPr>
                        <a:t>Σ</a:t>
                      </a:r>
                      <a:endParaRPr lang="fr-FR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0477670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b="1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9310706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b="1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8350803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-9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b="1"/>
                        <a:t>-4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039850"/>
                  </a:ext>
                </a:extLst>
              </a:tr>
              <a:tr h="5185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-6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b="1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2708530"/>
                  </a:ext>
                </a:extLst>
              </a:tr>
              <a:tr h="53187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-3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-15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b="1"/>
                        <a:t>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649969"/>
                  </a:ext>
                </a:extLst>
              </a:tr>
              <a:tr h="53187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b="1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036939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A0D8FF92-EEA8-4B66-983F-B660D3FCE340}"/>
              </a:ext>
            </a:extLst>
          </p:cNvPr>
          <p:cNvSpPr/>
          <p:nvPr/>
        </p:nvSpPr>
        <p:spPr>
          <a:xfrm>
            <a:off x="1469839" y="3226849"/>
            <a:ext cx="1634206" cy="42508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cs typeface="Times New Roman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58F307-A66E-47E2-8695-332EAA69CA85}"/>
              </a:ext>
            </a:extLst>
          </p:cNvPr>
          <p:cNvSpPr/>
          <p:nvPr/>
        </p:nvSpPr>
        <p:spPr>
          <a:xfrm>
            <a:off x="1469839" y="4275386"/>
            <a:ext cx="2474925" cy="42508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cs typeface="Times New Roman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70419B-8E35-41C4-9C97-2F7DAFCE1AE3}"/>
              </a:ext>
            </a:extLst>
          </p:cNvPr>
          <p:cNvSpPr/>
          <p:nvPr/>
        </p:nvSpPr>
        <p:spPr>
          <a:xfrm>
            <a:off x="2329450" y="4776039"/>
            <a:ext cx="2474925" cy="42508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cs typeface="Times New Roman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CD0566-F4DF-405E-8ECB-F8CB49FF0B97}"/>
              </a:ext>
            </a:extLst>
          </p:cNvPr>
          <p:cNvSpPr/>
          <p:nvPr/>
        </p:nvSpPr>
        <p:spPr>
          <a:xfrm>
            <a:off x="3368541" y="5286138"/>
            <a:ext cx="2474925" cy="42508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cs typeface="Times New Roman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485054-5E72-44E3-A5D4-9C086AF0773D}"/>
              </a:ext>
            </a:extLst>
          </p:cNvPr>
          <p:cNvSpPr/>
          <p:nvPr/>
        </p:nvSpPr>
        <p:spPr>
          <a:xfrm>
            <a:off x="3415773" y="5749006"/>
            <a:ext cx="2304892" cy="42508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cs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64B649C-46ED-4E97-BFEA-F6D3EA0C19A3}"/>
              </a:ext>
            </a:extLst>
          </p:cNvPr>
          <p:cNvSpPr/>
          <p:nvPr/>
        </p:nvSpPr>
        <p:spPr>
          <a:xfrm>
            <a:off x="1498178" y="3765287"/>
            <a:ext cx="2408801" cy="42508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cs typeface="Times New Roman"/>
            </a:endParaRP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B054F90C-1275-46E2-B22F-2EEA4E5D6B6E}"/>
              </a:ext>
            </a:extLst>
          </p:cNvPr>
          <p:cNvCxnSpPr>
            <a:cxnSpLocks/>
          </p:cNvCxnSpPr>
          <p:nvPr/>
        </p:nvCxnSpPr>
        <p:spPr>
          <a:xfrm flipH="1">
            <a:off x="3876755" y="4983857"/>
            <a:ext cx="4167697" cy="97107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BF177422-17F4-465E-A76D-9E66192ADA91}"/>
              </a:ext>
            </a:extLst>
          </p:cNvPr>
          <p:cNvSpPr txBox="1"/>
          <p:nvPr/>
        </p:nvSpPr>
        <p:spPr>
          <a:xfrm>
            <a:off x="7244590" y="4524059"/>
            <a:ext cx="194971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-30 x ? = :(</a:t>
            </a:r>
            <a:endParaRPr lang="fr-FR">
              <a:cs typeface="Times New Roman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75B91F9-89B0-4FE6-8B44-73D2B62BAA89}"/>
              </a:ext>
            </a:extLst>
          </p:cNvPr>
          <p:cNvSpPr txBox="1"/>
          <p:nvPr/>
        </p:nvSpPr>
        <p:spPr>
          <a:xfrm>
            <a:off x="1085887" y="1981616"/>
            <a:ext cx="30017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f =</a:t>
            </a:r>
            <a:endParaRPr lang="fr-FR">
              <a:cs typeface="Times New Roman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E570448-CFED-4BF2-8A6F-82C8EAE935EA}"/>
              </a:ext>
            </a:extLst>
          </p:cNvPr>
          <p:cNvSpPr txBox="1"/>
          <p:nvPr/>
        </p:nvSpPr>
        <p:spPr>
          <a:xfrm>
            <a:off x="4352360" y="1982283"/>
            <a:ext cx="18432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w =</a:t>
            </a:r>
            <a:endParaRPr lang="fr-FR"/>
          </a:p>
        </p:txBody>
      </p:sp>
      <p:graphicFrame>
        <p:nvGraphicFramePr>
          <p:cNvPr id="11" name="Tableau 9">
            <a:extLst>
              <a:ext uri="{FF2B5EF4-FFF2-40B4-BE49-F238E27FC236}">
                <a16:creationId xmlns:a16="http://schemas.microsoft.com/office/drawing/2014/main" id="{629BECFE-694E-46B6-9CCE-773959EC66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011412"/>
              </p:ext>
            </p:extLst>
          </p:nvPr>
        </p:nvGraphicFramePr>
        <p:xfrm>
          <a:off x="1652722" y="2016516"/>
          <a:ext cx="2664430" cy="3708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532886">
                  <a:extLst>
                    <a:ext uri="{9D8B030D-6E8A-4147-A177-3AD203B41FA5}">
                      <a16:colId xmlns:a16="http://schemas.microsoft.com/office/drawing/2014/main" val="1196020086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4135274911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4004230315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2683283826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25390922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10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20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-30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40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-50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8541488"/>
                  </a:ext>
                </a:extLst>
              </a:tr>
            </a:tbl>
          </a:graphicData>
        </a:graphic>
      </p:graphicFrame>
      <p:graphicFrame>
        <p:nvGraphicFramePr>
          <p:cNvPr id="12" name="Tableau 10">
            <a:extLst>
              <a:ext uri="{FF2B5EF4-FFF2-40B4-BE49-F238E27FC236}">
                <a16:creationId xmlns:a16="http://schemas.microsoft.com/office/drawing/2014/main" id="{C97B42AE-F295-4D5E-93D5-AA20E57C07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910784"/>
              </p:ext>
            </p:extLst>
          </p:nvPr>
        </p:nvGraphicFramePr>
        <p:xfrm>
          <a:off x="4987259" y="2025963"/>
          <a:ext cx="1474254" cy="3708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491418">
                  <a:extLst>
                    <a:ext uri="{9D8B030D-6E8A-4147-A177-3AD203B41FA5}">
                      <a16:colId xmlns:a16="http://schemas.microsoft.com/office/drawing/2014/main" val="1909139888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2210213949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76748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.3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792593"/>
                  </a:ext>
                </a:extLst>
              </a:tr>
            </a:tbl>
          </a:graphicData>
        </a:graphic>
      </p:graphicFrame>
      <p:pic>
        <p:nvPicPr>
          <p:cNvPr id="13" name="Image 7" descr="Une image contenant texte, montre, horloge&#10;&#10;Description générée automatiquement">
            <a:extLst>
              <a:ext uri="{FF2B5EF4-FFF2-40B4-BE49-F238E27FC236}">
                <a16:creationId xmlns:a16="http://schemas.microsoft.com/office/drawing/2014/main" id="{788F5EC1-0F51-4313-8A97-BBC918AB2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111" y="932499"/>
            <a:ext cx="4273497" cy="85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/>
      <p:bldP spid="5" grpId="0" animBg="1"/>
      <p:bldP spid="18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142309"/>
            <a:ext cx="9013371" cy="1143000"/>
          </a:xfrm>
        </p:spPr>
        <p:txBody>
          <a:bodyPr/>
          <a:lstStyle/>
          <a:p>
            <a:r>
              <a:rPr lang="fr-CA" sz="7200"/>
              <a:t>En gros</a:t>
            </a:r>
            <a:r>
              <a:rPr lang="fr-CA"/>
              <a:t> </a:t>
            </a:r>
            <a:br>
              <a:rPr lang="fr-CA"/>
            </a:br>
            <a:br>
              <a:rPr lang="fr-CA"/>
            </a:br>
            <a:r>
              <a:rPr lang="fr-CA" sz="3600" b="1">
                <a:solidFill>
                  <a:srgbClr val="FFC000"/>
                </a:solidFill>
              </a:rPr>
              <a:t>convolution</a:t>
            </a:r>
            <a:r>
              <a:rPr lang="fr-CA" sz="3600"/>
              <a:t> = </a:t>
            </a:r>
            <a:r>
              <a:rPr lang="fr-CA" sz="3600" b="1">
                <a:solidFill>
                  <a:schemeClr val="accent1"/>
                </a:solidFill>
              </a:rPr>
              <a:t>produit scalaire </a:t>
            </a:r>
            <a:r>
              <a:rPr lang="fr-CA" sz="3600"/>
              <a:t>+ </a:t>
            </a:r>
            <a:r>
              <a:rPr lang="fr-CA" sz="3600" b="1">
                <a:solidFill>
                  <a:srgbClr val="FF0000"/>
                </a:solidFill>
              </a:rPr>
              <a:t>translation</a:t>
            </a:r>
            <a:endParaRPr lang="en-CA" sz="36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825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"/>
          <p:cNvSpPr txBox="1">
            <a:spLocks noChangeArrowheads="1"/>
          </p:cNvSpPr>
          <p:nvPr/>
        </p:nvSpPr>
        <p:spPr bwMode="auto">
          <a:xfrm>
            <a:off x="209774" y="-63844"/>
            <a:ext cx="903642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4000" kern="0" err="1">
                <a:solidFill>
                  <a:srgbClr val="000000"/>
                </a:solidFill>
              </a:rPr>
              <a:t>kD</a:t>
            </a:r>
            <a:r>
              <a:rPr lang="en-US" sz="4000" kern="0">
                <a:solidFill>
                  <a:srgbClr val="000000"/>
                </a:solidFill>
              </a:rPr>
              <a:t>, </a:t>
            </a:r>
            <a:r>
              <a:rPr lang="en-US" sz="4000" kern="0"/>
              <a:t>4 Classes, </a:t>
            </a:r>
            <a:r>
              <a:rPr lang="en-US" sz="4000" kern="0" err="1">
                <a:solidFill>
                  <a:srgbClr val="000000"/>
                </a:solidFill>
              </a:rPr>
              <a:t>Réseau</a:t>
            </a:r>
            <a:r>
              <a:rPr lang="en-US" sz="4000" kern="0">
                <a:solidFill>
                  <a:srgbClr val="000000"/>
                </a:solidFill>
              </a:rPr>
              <a:t> à 4 couches </a:t>
            </a:r>
            <a:r>
              <a:rPr lang="en-US" sz="4000" kern="0" err="1">
                <a:solidFill>
                  <a:srgbClr val="000000"/>
                </a:solidFill>
              </a:rPr>
              <a:t>cachées</a:t>
            </a:r>
            <a:endParaRPr lang="fr-CA" sz="4000" kern="0">
              <a:solidFill>
                <a:srgbClr val="000000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57284" y="882812"/>
            <a:ext cx="859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Couche</a:t>
            </a:r>
          </a:p>
          <a:p>
            <a:r>
              <a:rPr lang="fr-CA" sz="1600"/>
              <a:t>d’entrée</a:t>
            </a:r>
            <a:endParaRPr lang="en-US" sz="1600"/>
          </a:p>
        </p:txBody>
      </p:sp>
      <p:sp>
        <p:nvSpPr>
          <p:cNvPr id="122" name="TextBox 121"/>
          <p:cNvSpPr txBox="1"/>
          <p:nvPr/>
        </p:nvSpPr>
        <p:spPr>
          <a:xfrm>
            <a:off x="864803" y="88302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Couche</a:t>
            </a:r>
          </a:p>
          <a:p>
            <a:r>
              <a:rPr lang="fr-CA" sz="1600"/>
              <a:t>cachée 1</a:t>
            </a:r>
            <a:endParaRPr lang="en-US" sz="1600"/>
          </a:p>
        </p:txBody>
      </p:sp>
      <p:sp>
        <p:nvSpPr>
          <p:cNvPr id="123" name="TextBox 122"/>
          <p:cNvSpPr txBox="1"/>
          <p:nvPr/>
        </p:nvSpPr>
        <p:spPr>
          <a:xfrm>
            <a:off x="4513147" y="870159"/>
            <a:ext cx="888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Couche</a:t>
            </a:r>
          </a:p>
          <a:p>
            <a:r>
              <a:rPr lang="en-US" sz="1600"/>
              <a:t>de sortie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1810694" y="88302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Couche</a:t>
            </a:r>
          </a:p>
          <a:p>
            <a:r>
              <a:rPr lang="fr-CA" sz="1600"/>
              <a:t>cachée 2</a:t>
            </a:r>
            <a:endParaRPr lang="en-US" sz="1600"/>
          </a:p>
        </p:txBody>
      </p:sp>
      <p:sp>
        <p:nvSpPr>
          <p:cNvPr id="135" name="Oval 134"/>
          <p:cNvSpPr/>
          <p:nvPr/>
        </p:nvSpPr>
        <p:spPr>
          <a:xfrm>
            <a:off x="903915" y="2981443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Oval 140"/>
          <p:cNvSpPr/>
          <p:nvPr/>
        </p:nvSpPr>
        <p:spPr>
          <a:xfrm>
            <a:off x="925671" y="1932293"/>
            <a:ext cx="376392" cy="4064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Oval 150"/>
          <p:cNvSpPr/>
          <p:nvPr/>
        </p:nvSpPr>
        <p:spPr>
          <a:xfrm>
            <a:off x="908490" y="2448728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56" name="Object 6"/>
          <p:cNvGraphicFramePr>
            <a:graphicFrameLocks noChangeAspect="1"/>
          </p:cNvGraphicFramePr>
          <p:nvPr/>
        </p:nvGraphicFramePr>
        <p:xfrm>
          <a:off x="962113" y="202253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9" name="Equation" r:id="rId3" imgW="152280" imgH="139680" progId="Equation.3">
                  <p:embed/>
                </p:oleObj>
              </mc:Choice>
              <mc:Fallback>
                <p:oleObj name="Equation" r:id="rId3" imgW="152280" imgH="139680" progId="Equation.3">
                  <p:embed/>
                  <p:pic>
                    <p:nvPicPr>
                      <p:cNvPr id="15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202253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" name="Object 6"/>
          <p:cNvGraphicFramePr>
            <a:graphicFrameLocks noChangeAspect="1"/>
          </p:cNvGraphicFramePr>
          <p:nvPr/>
        </p:nvGraphicFramePr>
        <p:xfrm>
          <a:off x="962113" y="2534784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" name="Equation" r:id="rId5" imgW="152280" imgH="139680" progId="Equation.3">
                  <p:embed/>
                </p:oleObj>
              </mc:Choice>
              <mc:Fallback>
                <p:oleObj name="Equation" r:id="rId5" imgW="152280" imgH="139680" progId="Equation.3">
                  <p:embed/>
                  <p:pic>
                    <p:nvPicPr>
                      <p:cNvPr id="15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2534784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8" name="Object 6"/>
          <p:cNvGraphicFramePr>
            <a:graphicFrameLocks noChangeAspect="1"/>
          </p:cNvGraphicFramePr>
          <p:nvPr/>
        </p:nvGraphicFramePr>
        <p:xfrm>
          <a:off x="962113" y="3065275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1" name="Equation" r:id="rId6" imgW="152280" imgH="139680" progId="Equation.3">
                  <p:embed/>
                </p:oleObj>
              </mc:Choice>
              <mc:Fallback>
                <p:oleObj name="Equation" r:id="rId6" imgW="152280" imgH="139680" progId="Equation.3">
                  <p:embed/>
                  <p:pic>
                    <p:nvPicPr>
                      <p:cNvPr id="15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3065275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" name="Oval 159"/>
          <p:cNvSpPr/>
          <p:nvPr/>
        </p:nvSpPr>
        <p:spPr>
          <a:xfrm>
            <a:off x="903915" y="4625012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61" name="Object 160"/>
          <p:cNvGraphicFramePr>
            <a:graphicFrameLocks noChangeAspect="1"/>
          </p:cNvGraphicFramePr>
          <p:nvPr/>
        </p:nvGraphicFramePr>
        <p:xfrm>
          <a:off x="1056717" y="4713293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" name="Equation" r:id="rId7" imgW="101520" imgH="164880" progId="Equation.3">
                  <p:embed/>
                </p:oleObj>
              </mc:Choice>
              <mc:Fallback>
                <p:oleObj name="Equation" r:id="rId7" imgW="101520" imgH="164880" progId="Equation.3">
                  <p:embed/>
                  <p:pic>
                    <p:nvPicPr>
                      <p:cNvPr id="161" name="Object 1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6717" y="4713293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" name="Oval 161"/>
          <p:cNvSpPr/>
          <p:nvPr/>
        </p:nvSpPr>
        <p:spPr>
          <a:xfrm>
            <a:off x="903915" y="3496044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63" name="Object 6"/>
          <p:cNvGraphicFramePr>
            <a:graphicFrameLocks noChangeAspect="1"/>
          </p:cNvGraphicFramePr>
          <p:nvPr/>
        </p:nvGraphicFramePr>
        <p:xfrm>
          <a:off x="962113" y="3579876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3" name="Equation" r:id="rId9" imgW="152280" imgH="139680" progId="Equation.3">
                  <p:embed/>
                </p:oleObj>
              </mc:Choice>
              <mc:Fallback>
                <p:oleObj name="Equation" r:id="rId9" imgW="152280" imgH="139680" progId="Equation.3">
                  <p:embed/>
                  <p:pic>
                    <p:nvPicPr>
                      <p:cNvPr id="16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3579876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" name="Oval 163"/>
          <p:cNvSpPr/>
          <p:nvPr/>
        </p:nvSpPr>
        <p:spPr>
          <a:xfrm>
            <a:off x="903915" y="4049413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65" name="Object 6"/>
          <p:cNvGraphicFramePr>
            <a:graphicFrameLocks noChangeAspect="1"/>
          </p:cNvGraphicFramePr>
          <p:nvPr/>
        </p:nvGraphicFramePr>
        <p:xfrm>
          <a:off x="962113" y="4133245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4" name="Equation" r:id="rId10" imgW="152280" imgH="139680" progId="Equation.3">
                  <p:embed/>
                </p:oleObj>
              </mc:Choice>
              <mc:Fallback>
                <p:oleObj name="Equation" r:id="rId10" imgW="152280" imgH="139680" progId="Equation.3">
                  <p:embed/>
                  <p:pic>
                    <p:nvPicPr>
                      <p:cNvPr id="16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113" y="4133245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2" name="Oval 171"/>
          <p:cNvSpPr/>
          <p:nvPr/>
        </p:nvSpPr>
        <p:spPr>
          <a:xfrm>
            <a:off x="155501" y="2030765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3" name="Object 172"/>
          <p:cNvGraphicFramePr>
            <a:graphicFrameLocks noChangeAspect="1"/>
          </p:cNvGraphicFramePr>
          <p:nvPr/>
        </p:nvGraphicFramePr>
        <p:xfrm>
          <a:off x="237813" y="2022212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5" name="Equation" r:id="rId11" imgW="164880" imgH="228600" progId="Equation.3">
                  <p:embed/>
                </p:oleObj>
              </mc:Choice>
              <mc:Fallback>
                <p:oleObj name="Equation" r:id="rId11" imgW="164880" imgH="228600" progId="Equation.3">
                  <p:embed/>
                  <p:pic>
                    <p:nvPicPr>
                      <p:cNvPr id="173" name="Object 1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813" y="2022212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" name="Oval 173"/>
          <p:cNvSpPr/>
          <p:nvPr/>
        </p:nvSpPr>
        <p:spPr>
          <a:xfrm>
            <a:off x="155501" y="2492598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5" name="Object 174"/>
          <p:cNvGraphicFramePr>
            <a:graphicFrameLocks noChangeAspect="1"/>
          </p:cNvGraphicFramePr>
          <p:nvPr/>
        </p:nvGraphicFramePr>
        <p:xfrm>
          <a:off x="247338" y="2493699"/>
          <a:ext cx="225425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6" name="Equation" r:id="rId13" imgW="152280" imgH="215640" progId="Equation.3">
                  <p:embed/>
                </p:oleObj>
              </mc:Choice>
              <mc:Fallback>
                <p:oleObj name="Equation" r:id="rId13" imgW="152280" imgH="215640" progId="Equation.3">
                  <p:embed/>
                  <p:pic>
                    <p:nvPicPr>
                      <p:cNvPr id="175" name="Object 1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338" y="2493699"/>
                        <a:ext cx="225425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" name="Oval 175"/>
          <p:cNvSpPr/>
          <p:nvPr/>
        </p:nvSpPr>
        <p:spPr>
          <a:xfrm>
            <a:off x="155501" y="3711530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7" name="Object 176"/>
          <p:cNvGraphicFramePr>
            <a:graphicFrameLocks noChangeAspect="1"/>
          </p:cNvGraphicFramePr>
          <p:nvPr/>
        </p:nvGraphicFramePr>
        <p:xfrm>
          <a:off x="237883" y="3703511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7" name="Equation" r:id="rId15" imgW="164880" imgH="228600" progId="Equation.DSMT4">
                  <p:embed/>
                </p:oleObj>
              </mc:Choice>
              <mc:Fallback>
                <p:oleObj name="Equation" r:id="rId15" imgW="164880" imgH="228600" progId="Equation.DSMT4">
                  <p:embed/>
                  <p:pic>
                    <p:nvPicPr>
                      <p:cNvPr id="177" name="Object 1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883" y="3703511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8" name="Oval 177"/>
          <p:cNvSpPr/>
          <p:nvPr/>
        </p:nvSpPr>
        <p:spPr>
          <a:xfrm>
            <a:off x="155501" y="4175320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9" name="Object 178"/>
          <p:cNvGraphicFramePr>
            <a:graphicFrameLocks noChangeAspect="1"/>
          </p:cNvGraphicFramePr>
          <p:nvPr/>
        </p:nvGraphicFramePr>
        <p:xfrm>
          <a:off x="305936" y="4277558"/>
          <a:ext cx="108229" cy="16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8" name="Equation" r:id="rId17" imgW="101520" imgH="164880" progId="Equation.3">
                  <p:embed/>
                </p:oleObj>
              </mc:Choice>
              <mc:Fallback>
                <p:oleObj name="Equation" r:id="rId17" imgW="101520" imgH="164880" progId="Equation.3">
                  <p:embed/>
                  <p:pic>
                    <p:nvPicPr>
                      <p:cNvPr id="179" name="Object 1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36" y="4277558"/>
                        <a:ext cx="108229" cy="1696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0" name="Oval 179"/>
          <p:cNvSpPr/>
          <p:nvPr/>
        </p:nvSpPr>
        <p:spPr>
          <a:xfrm>
            <a:off x="155501" y="2954910"/>
            <a:ext cx="409098" cy="3641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81" name="Object 180"/>
          <p:cNvGraphicFramePr>
            <a:graphicFrameLocks noChangeAspect="1"/>
          </p:cNvGraphicFramePr>
          <p:nvPr/>
        </p:nvGraphicFramePr>
        <p:xfrm>
          <a:off x="237883" y="2946274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9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181" name="Object 1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883" y="2946274"/>
                        <a:ext cx="2444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8" name="Group 327"/>
          <p:cNvGrpSpPr/>
          <p:nvPr/>
        </p:nvGrpSpPr>
        <p:grpSpPr>
          <a:xfrm>
            <a:off x="564599" y="2135503"/>
            <a:ext cx="361072" cy="2221893"/>
            <a:chOff x="514368" y="2457710"/>
            <a:chExt cx="673388" cy="2221893"/>
          </a:xfrm>
        </p:grpSpPr>
        <p:cxnSp>
          <p:nvCxnSpPr>
            <p:cNvPr id="136" name="Straight Arrow Connector 135"/>
            <p:cNvCxnSpPr>
              <a:stCxn id="180" idx="6"/>
              <a:endCxn id="135" idx="2"/>
            </p:cNvCxnSpPr>
            <p:nvPr/>
          </p:nvCxnSpPr>
          <p:spPr>
            <a:xfrm>
              <a:off x="514368" y="3459193"/>
              <a:ext cx="632813" cy="47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178" idx="6"/>
              <a:endCxn id="135" idx="2"/>
            </p:cNvCxnSpPr>
            <p:nvPr/>
          </p:nvCxnSpPr>
          <p:spPr>
            <a:xfrm flipV="1">
              <a:off x="514368" y="3506606"/>
              <a:ext cx="632813" cy="11729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stCxn id="174" idx="6"/>
              <a:endCxn id="135" idx="2"/>
            </p:cNvCxnSpPr>
            <p:nvPr/>
          </p:nvCxnSpPr>
          <p:spPr>
            <a:xfrm>
              <a:off x="514368" y="2996881"/>
              <a:ext cx="632813" cy="50972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stCxn id="176" idx="6"/>
              <a:endCxn id="141" idx="2"/>
            </p:cNvCxnSpPr>
            <p:nvPr/>
          </p:nvCxnSpPr>
          <p:spPr>
            <a:xfrm flipV="1">
              <a:off x="514368" y="2457710"/>
              <a:ext cx="673388" cy="17581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stCxn id="180" idx="6"/>
              <a:endCxn id="141" idx="2"/>
            </p:cNvCxnSpPr>
            <p:nvPr/>
          </p:nvCxnSpPr>
          <p:spPr>
            <a:xfrm flipV="1">
              <a:off x="514368" y="2457710"/>
              <a:ext cx="673388" cy="10014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72" idx="6"/>
              <a:endCxn id="141" idx="2"/>
            </p:cNvCxnSpPr>
            <p:nvPr/>
          </p:nvCxnSpPr>
          <p:spPr>
            <a:xfrm flipV="1">
              <a:off x="514368" y="2457710"/>
              <a:ext cx="673388" cy="773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>
              <a:stCxn id="178" idx="6"/>
              <a:endCxn id="151" idx="2"/>
            </p:cNvCxnSpPr>
            <p:nvPr/>
          </p:nvCxnSpPr>
          <p:spPr>
            <a:xfrm flipV="1">
              <a:off x="514368" y="2994219"/>
              <a:ext cx="641345" cy="1685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>
              <a:stCxn id="176" idx="6"/>
              <a:endCxn id="151" idx="2"/>
            </p:cNvCxnSpPr>
            <p:nvPr/>
          </p:nvCxnSpPr>
          <p:spPr>
            <a:xfrm flipV="1">
              <a:off x="514368" y="2994219"/>
              <a:ext cx="641345" cy="12215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>
              <a:stCxn id="174" idx="6"/>
              <a:endCxn id="151" idx="2"/>
            </p:cNvCxnSpPr>
            <p:nvPr/>
          </p:nvCxnSpPr>
          <p:spPr>
            <a:xfrm flipV="1">
              <a:off x="514368" y="2994219"/>
              <a:ext cx="641345" cy="26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178" idx="6"/>
              <a:endCxn id="162" idx="2"/>
            </p:cNvCxnSpPr>
            <p:nvPr/>
          </p:nvCxnSpPr>
          <p:spPr>
            <a:xfrm flipV="1">
              <a:off x="514368" y="4021207"/>
              <a:ext cx="632813" cy="6583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178" idx="6"/>
              <a:endCxn id="164" idx="2"/>
            </p:cNvCxnSpPr>
            <p:nvPr/>
          </p:nvCxnSpPr>
          <p:spPr>
            <a:xfrm flipV="1">
              <a:off x="514368" y="4574576"/>
              <a:ext cx="632813" cy="10502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>
              <a:stCxn id="180" idx="6"/>
              <a:endCxn id="162" idx="2"/>
            </p:cNvCxnSpPr>
            <p:nvPr/>
          </p:nvCxnSpPr>
          <p:spPr>
            <a:xfrm>
              <a:off x="514368" y="3459193"/>
              <a:ext cx="632813" cy="5620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>
              <a:stCxn id="176" idx="6"/>
              <a:endCxn id="164" idx="2"/>
            </p:cNvCxnSpPr>
            <p:nvPr/>
          </p:nvCxnSpPr>
          <p:spPr>
            <a:xfrm>
              <a:off x="514368" y="4215813"/>
              <a:ext cx="632813" cy="3587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>
              <a:stCxn id="172" idx="6"/>
              <a:endCxn id="162" idx="2"/>
            </p:cNvCxnSpPr>
            <p:nvPr/>
          </p:nvCxnSpPr>
          <p:spPr>
            <a:xfrm>
              <a:off x="514368" y="2535048"/>
              <a:ext cx="632813" cy="14861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>
              <a:stCxn id="174" idx="6"/>
              <a:endCxn id="164" idx="2"/>
            </p:cNvCxnSpPr>
            <p:nvPr/>
          </p:nvCxnSpPr>
          <p:spPr>
            <a:xfrm>
              <a:off x="514368" y="2996881"/>
              <a:ext cx="632813" cy="15776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stCxn id="172" idx="6"/>
              <a:endCxn id="151" idx="2"/>
            </p:cNvCxnSpPr>
            <p:nvPr/>
          </p:nvCxnSpPr>
          <p:spPr>
            <a:xfrm>
              <a:off x="514368" y="2535048"/>
              <a:ext cx="641345" cy="4591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3" name="Object 6"/>
          <p:cNvGraphicFramePr>
            <a:graphicFrameLocks noChangeAspect="1"/>
          </p:cNvGraphicFramePr>
          <p:nvPr/>
        </p:nvGraphicFramePr>
        <p:xfrm>
          <a:off x="551358" y="1603635"/>
          <a:ext cx="599738" cy="414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0" name="Equation" r:id="rId20" imgW="291960" imgH="203040" progId="Equation.DSMT4">
                  <p:embed/>
                </p:oleObj>
              </mc:Choice>
              <mc:Fallback>
                <p:oleObj name="Equation" r:id="rId20" imgW="291960" imgH="203040" progId="Equation.DSMT4">
                  <p:embed/>
                  <p:pic>
                    <p:nvPicPr>
                      <p:cNvPr id="18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358" y="1603635"/>
                        <a:ext cx="599738" cy="414734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4" name="Straight Arrow Connector 183"/>
          <p:cNvCxnSpPr>
            <a:endCxn id="191" idx="2"/>
          </p:cNvCxnSpPr>
          <p:nvPr/>
        </p:nvCxnSpPr>
        <p:spPr>
          <a:xfrm>
            <a:off x="1302063" y="2135503"/>
            <a:ext cx="491523" cy="8199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endCxn id="191" idx="2"/>
          </p:cNvCxnSpPr>
          <p:nvPr/>
        </p:nvCxnSpPr>
        <p:spPr>
          <a:xfrm>
            <a:off x="1319245" y="2672012"/>
            <a:ext cx="474341" cy="2834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endCxn id="191" idx="2"/>
          </p:cNvCxnSpPr>
          <p:nvPr/>
        </p:nvCxnSpPr>
        <p:spPr>
          <a:xfrm flipV="1">
            <a:off x="1323820" y="2955457"/>
            <a:ext cx="469766" cy="2289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endCxn id="191" idx="2"/>
          </p:cNvCxnSpPr>
          <p:nvPr/>
        </p:nvCxnSpPr>
        <p:spPr>
          <a:xfrm flipV="1">
            <a:off x="1323820" y="2955457"/>
            <a:ext cx="469766" cy="18725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endCxn id="191" idx="2"/>
          </p:cNvCxnSpPr>
          <p:nvPr/>
        </p:nvCxnSpPr>
        <p:spPr>
          <a:xfrm flipV="1">
            <a:off x="1323820" y="2955457"/>
            <a:ext cx="469766" cy="12969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endCxn id="191" idx="2"/>
          </p:cNvCxnSpPr>
          <p:nvPr/>
        </p:nvCxnSpPr>
        <p:spPr>
          <a:xfrm flipV="1">
            <a:off x="1323820" y="2955457"/>
            <a:ext cx="469766" cy="74354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Oval 189"/>
          <p:cNvSpPr/>
          <p:nvPr/>
        </p:nvSpPr>
        <p:spPr>
          <a:xfrm>
            <a:off x="1789011" y="3264888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Oval 190"/>
          <p:cNvSpPr/>
          <p:nvPr/>
        </p:nvSpPr>
        <p:spPr>
          <a:xfrm>
            <a:off x="1793586" y="2732173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92" name="Object 6"/>
          <p:cNvGraphicFramePr>
            <a:graphicFrameLocks noChangeAspect="1"/>
          </p:cNvGraphicFramePr>
          <p:nvPr/>
        </p:nvGraphicFramePr>
        <p:xfrm>
          <a:off x="1847209" y="2818229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1" name="Equation" r:id="rId22" imgW="152280" imgH="139680" progId="Equation.3">
                  <p:embed/>
                </p:oleObj>
              </mc:Choice>
              <mc:Fallback>
                <p:oleObj name="Equation" r:id="rId22" imgW="152280" imgH="139680" progId="Equation.3">
                  <p:embed/>
                  <p:pic>
                    <p:nvPicPr>
                      <p:cNvPr id="19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209" y="2818229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" name="Object 6"/>
          <p:cNvGraphicFramePr>
            <a:graphicFrameLocks noChangeAspect="1"/>
          </p:cNvGraphicFramePr>
          <p:nvPr/>
        </p:nvGraphicFramePr>
        <p:xfrm>
          <a:off x="1847209" y="334872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2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19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209" y="334872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" name="Oval 193"/>
          <p:cNvSpPr/>
          <p:nvPr/>
        </p:nvSpPr>
        <p:spPr>
          <a:xfrm>
            <a:off x="1789011" y="3779489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95" name="Object 6"/>
          <p:cNvGraphicFramePr>
            <a:graphicFrameLocks noChangeAspect="1"/>
          </p:cNvGraphicFramePr>
          <p:nvPr/>
        </p:nvGraphicFramePr>
        <p:xfrm>
          <a:off x="1847209" y="3863321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3" name="Equation" r:id="rId24" imgW="152280" imgH="139680" progId="Equation.3">
                  <p:embed/>
                </p:oleObj>
              </mc:Choice>
              <mc:Fallback>
                <p:oleObj name="Equation" r:id="rId24" imgW="152280" imgH="139680" progId="Equation.3">
                  <p:embed/>
                  <p:pic>
                    <p:nvPicPr>
                      <p:cNvPr id="19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209" y="3863321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6" name="Straight Arrow Connector 195"/>
          <p:cNvCxnSpPr/>
          <p:nvPr/>
        </p:nvCxnSpPr>
        <p:spPr>
          <a:xfrm>
            <a:off x="1302063" y="2135503"/>
            <a:ext cx="505877" cy="18469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>
            <a:endCxn id="194" idx="2"/>
          </p:cNvCxnSpPr>
          <p:nvPr/>
        </p:nvCxnSpPr>
        <p:spPr>
          <a:xfrm>
            <a:off x="1319245" y="2672012"/>
            <a:ext cx="469766" cy="13104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>
            <a:endCxn id="194" idx="2"/>
          </p:cNvCxnSpPr>
          <p:nvPr/>
        </p:nvCxnSpPr>
        <p:spPr>
          <a:xfrm>
            <a:off x="1323820" y="3184399"/>
            <a:ext cx="465191" cy="79804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>
            <a:endCxn id="194" idx="2"/>
          </p:cNvCxnSpPr>
          <p:nvPr/>
        </p:nvCxnSpPr>
        <p:spPr>
          <a:xfrm flipV="1">
            <a:off x="1323820" y="3982445"/>
            <a:ext cx="465191" cy="84552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endCxn id="194" idx="2"/>
          </p:cNvCxnSpPr>
          <p:nvPr/>
        </p:nvCxnSpPr>
        <p:spPr>
          <a:xfrm flipV="1">
            <a:off x="1323820" y="3982445"/>
            <a:ext cx="465191" cy="2699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>
            <a:endCxn id="194" idx="2"/>
          </p:cNvCxnSpPr>
          <p:nvPr/>
        </p:nvCxnSpPr>
        <p:spPr>
          <a:xfrm>
            <a:off x="1323820" y="3699000"/>
            <a:ext cx="465191" cy="2834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endCxn id="190" idx="2"/>
          </p:cNvCxnSpPr>
          <p:nvPr/>
        </p:nvCxnSpPr>
        <p:spPr>
          <a:xfrm>
            <a:off x="1302063" y="2135503"/>
            <a:ext cx="486948" cy="133234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endCxn id="190" idx="2"/>
          </p:cNvCxnSpPr>
          <p:nvPr/>
        </p:nvCxnSpPr>
        <p:spPr>
          <a:xfrm>
            <a:off x="1319245" y="2672012"/>
            <a:ext cx="469766" cy="7958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endCxn id="190" idx="2"/>
          </p:cNvCxnSpPr>
          <p:nvPr/>
        </p:nvCxnSpPr>
        <p:spPr>
          <a:xfrm>
            <a:off x="1323820" y="3184399"/>
            <a:ext cx="465191" cy="2834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endCxn id="190" idx="2"/>
          </p:cNvCxnSpPr>
          <p:nvPr/>
        </p:nvCxnSpPr>
        <p:spPr>
          <a:xfrm flipV="1">
            <a:off x="1323820" y="3467844"/>
            <a:ext cx="465191" cy="13601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endCxn id="190" idx="2"/>
          </p:cNvCxnSpPr>
          <p:nvPr/>
        </p:nvCxnSpPr>
        <p:spPr>
          <a:xfrm flipV="1">
            <a:off x="1323820" y="3467844"/>
            <a:ext cx="465191" cy="7845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endCxn id="190" idx="2"/>
          </p:cNvCxnSpPr>
          <p:nvPr/>
        </p:nvCxnSpPr>
        <p:spPr>
          <a:xfrm flipV="1">
            <a:off x="1323820" y="3467844"/>
            <a:ext cx="465191" cy="2311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Oval 207"/>
          <p:cNvSpPr/>
          <p:nvPr/>
        </p:nvSpPr>
        <p:spPr>
          <a:xfrm>
            <a:off x="1792655" y="4368019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09" name="Object 208"/>
          <p:cNvGraphicFramePr>
            <a:graphicFrameLocks noChangeAspect="1"/>
          </p:cNvGraphicFramePr>
          <p:nvPr/>
        </p:nvGraphicFramePr>
        <p:xfrm>
          <a:off x="1945457" y="4456300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4" name="Equation" r:id="rId7" imgW="101520" imgH="164880" progId="Equation.3">
                  <p:embed/>
                </p:oleObj>
              </mc:Choice>
              <mc:Fallback>
                <p:oleObj name="Equation" r:id="rId7" imgW="101520" imgH="164880" progId="Equation.3">
                  <p:embed/>
                  <p:pic>
                    <p:nvPicPr>
                      <p:cNvPr id="209" name="Object 2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5457" y="4456300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0" name="Straight Arrow Connector 209"/>
          <p:cNvCxnSpPr>
            <a:stCxn id="260" idx="6"/>
            <a:endCxn id="270" idx="2"/>
          </p:cNvCxnSpPr>
          <p:nvPr/>
        </p:nvCxnSpPr>
        <p:spPr>
          <a:xfrm>
            <a:off x="4098079" y="1799635"/>
            <a:ext cx="483416" cy="9147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>
            <a:stCxn id="259" idx="6"/>
            <a:endCxn id="270" idx="2"/>
          </p:cNvCxnSpPr>
          <p:nvPr/>
        </p:nvCxnSpPr>
        <p:spPr>
          <a:xfrm>
            <a:off x="4102654" y="2312022"/>
            <a:ext cx="478841" cy="40235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>
            <a:stCxn id="236" idx="6"/>
            <a:endCxn id="270" idx="2"/>
          </p:cNvCxnSpPr>
          <p:nvPr/>
        </p:nvCxnSpPr>
        <p:spPr>
          <a:xfrm flipV="1">
            <a:off x="4102261" y="2714379"/>
            <a:ext cx="479234" cy="16758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253" idx="6"/>
            <a:endCxn id="280" idx="2"/>
          </p:cNvCxnSpPr>
          <p:nvPr/>
        </p:nvCxnSpPr>
        <p:spPr>
          <a:xfrm flipV="1">
            <a:off x="4160852" y="4619379"/>
            <a:ext cx="426993" cy="9904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4" name="Object 6"/>
          <p:cNvGraphicFramePr>
            <a:graphicFrameLocks noChangeAspect="1"/>
          </p:cNvGraphicFramePr>
          <p:nvPr/>
        </p:nvGraphicFramePr>
        <p:xfrm>
          <a:off x="1486716" y="1990300"/>
          <a:ext cx="573088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5" name="Equation" r:id="rId25" imgW="279360" imgH="203040" progId="Equation.DSMT4">
                  <p:embed/>
                </p:oleObj>
              </mc:Choice>
              <mc:Fallback>
                <p:oleObj name="Equation" r:id="rId25" imgW="279360" imgH="203040" progId="Equation.DSMT4">
                  <p:embed/>
                  <p:pic>
                    <p:nvPicPr>
                      <p:cNvPr id="21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6716" y="1990300"/>
                        <a:ext cx="573088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" name="Object 6"/>
          <p:cNvGraphicFramePr>
            <a:graphicFrameLocks noChangeAspect="1"/>
          </p:cNvGraphicFramePr>
          <p:nvPr/>
        </p:nvGraphicFramePr>
        <p:xfrm>
          <a:off x="4223807" y="1693141"/>
          <a:ext cx="598487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6" name="Equation" r:id="rId27" imgW="291960" imgH="203040" progId="Equation.DSMT4">
                  <p:embed/>
                </p:oleObj>
              </mc:Choice>
              <mc:Fallback>
                <p:oleObj name="Equation" r:id="rId27" imgW="291960" imgH="203040" progId="Equation.DSMT4">
                  <p:embed/>
                  <p:pic>
                    <p:nvPicPr>
                      <p:cNvPr id="21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3807" y="1693141"/>
                        <a:ext cx="598487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6" name="Object 215"/>
          <p:cNvGraphicFramePr>
            <a:graphicFrameLocks noChangeAspect="1"/>
          </p:cNvGraphicFramePr>
          <p:nvPr/>
        </p:nvGraphicFramePr>
        <p:xfrm>
          <a:off x="188207" y="3375537"/>
          <a:ext cx="393700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7" name="Equation" r:id="rId29" imgW="266400" imgH="203040" progId="Equation.3">
                  <p:embed/>
                </p:oleObj>
              </mc:Choice>
              <mc:Fallback>
                <p:oleObj name="Equation" r:id="rId29" imgW="266400" imgH="203040" progId="Equation.3">
                  <p:embed/>
                  <p:pic>
                    <p:nvPicPr>
                      <p:cNvPr id="216" name="Object 2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207" y="3375537"/>
                        <a:ext cx="393700" cy="290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7" name="Oval 216"/>
          <p:cNvSpPr/>
          <p:nvPr/>
        </p:nvSpPr>
        <p:spPr>
          <a:xfrm>
            <a:off x="2654120" y="3538717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8" name="Oval 217"/>
          <p:cNvSpPr/>
          <p:nvPr/>
        </p:nvSpPr>
        <p:spPr>
          <a:xfrm>
            <a:off x="2675876" y="2489567"/>
            <a:ext cx="376392" cy="4064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Oval 218"/>
          <p:cNvSpPr/>
          <p:nvPr/>
        </p:nvSpPr>
        <p:spPr>
          <a:xfrm>
            <a:off x="2658695" y="3006002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20" name="Object 6"/>
          <p:cNvGraphicFramePr>
            <a:graphicFrameLocks noChangeAspect="1"/>
          </p:cNvGraphicFramePr>
          <p:nvPr/>
        </p:nvGraphicFramePr>
        <p:xfrm>
          <a:off x="2712318" y="2579804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8" name="Equation" r:id="rId3" imgW="152280" imgH="139680" progId="Equation.3">
                  <p:embed/>
                </p:oleObj>
              </mc:Choice>
              <mc:Fallback>
                <p:oleObj name="Equation" r:id="rId3" imgW="152280" imgH="139680" progId="Equation.3">
                  <p:embed/>
                  <p:pic>
                    <p:nvPicPr>
                      <p:cNvPr id="22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2579804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1" name="Object 6"/>
          <p:cNvGraphicFramePr>
            <a:graphicFrameLocks noChangeAspect="1"/>
          </p:cNvGraphicFramePr>
          <p:nvPr/>
        </p:nvGraphicFramePr>
        <p:xfrm>
          <a:off x="2712318" y="3092058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9" name="Equation" r:id="rId5" imgW="152280" imgH="139680" progId="Equation.3">
                  <p:embed/>
                </p:oleObj>
              </mc:Choice>
              <mc:Fallback>
                <p:oleObj name="Equation" r:id="rId5" imgW="152280" imgH="139680" progId="Equation.3">
                  <p:embed/>
                  <p:pic>
                    <p:nvPicPr>
                      <p:cNvPr id="22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3092058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2" name="Object 6"/>
          <p:cNvGraphicFramePr>
            <a:graphicFrameLocks noChangeAspect="1"/>
          </p:cNvGraphicFramePr>
          <p:nvPr/>
        </p:nvGraphicFramePr>
        <p:xfrm>
          <a:off x="2712318" y="3622549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0" name="Equation" r:id="rId6" imgW="152280" imgH="139680" progId="Equation.3">
                  <p:embed/>
                </p:oleObj>
              </mc:Choice>
              <mc:Fallback>
                <p:oleObj name="Equation" r:id="rId6" imgW="152280" imgH="139680" progId="Equation.3">
                  <p:embed/>
                  <p:pic>
                    <p:nvPicPr>
                      <p:cNvPr id="2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3622549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" name="Oval 222"/>
          <p:cNvSpPr/>
          <p:nvPr/>
        </p:nvSpPr>
        <p:spPr>
          <a:xfrm>
            <a:off x="2688876" y="4751544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24" name="Object 223"/>
          <p:cNvGraphicFramePr>
            <a:graphicFrameLocks noChangeAspect="1"/>
          </p:cNvGraphicFramePr>
          <p:nvPr/>
        </p:nvGraphicFramePr>
        <p:xfrm>
          <a:off x="2841678" y="4839825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1" name="Equation" r:id="rId7" imgW="101520" imgH="164880" progId="Equation.3">
                  <p:embed/>
                </p:oleObj>
              </mc:Choice>
              <mc:Fallback>
                <p:oleObj name="Equation" r:id="rId7" imgW="101520" imgH="164880" progId="Equation.3">
                  <p:embed/>
                  <p:pic>
                    <p:nvPicPr>
                      <p:cNvPr id="224" name="Object 2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1678" y="4839825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" name="Oval 224"/>
          <p:cNvSpPr/>
          <p:nvPr/>
        </p:nvSpPr>
        <p:spPr>
          <a:xfrm>
            <a:off x="2654120" y="4053318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26" name="Object 6"/>
          <p:cNvGraphicFramePr>
            <a:graphicFrameLocks noChangeAspect="1"/>
          </p:cNvGraphicFramePr>
          <p:nvPr/>
        </p:nvGraphicFramePr>
        <p:xfrm>
          <a:off x="2712318" y="4137150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2" name="Equation" r:id="rId9" imgW="152280" imgH="139680" progId="Equation.3">
                  <p:embed/>
                </p:oleObj>
              </mc:Choice>
              <mc:Fallback>
                <p:oleObj name="Equation" r:id="rId9" imgW="152280" imgH="139680" progId="Equation.3">
                  <p:embed/>
                  <p:pic>
                    <p:nvPicPr>
                      <p:cNvPr id="2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8" y="4137150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9" name="Straight Arrow Connector 228"/>
          <p:cNvCxnSpPr>
            <a:stCxn id="218" idx="6"/>
            <a:endCxn id="259" idx="2"/>
          </p:cNvCxnSpPr>
          <p:nvPr/>
        </p:nvCxnSpPr>
        <p:spPr>
          <a:xfrm flipV="1">
            <a:off x="3052268" y="2312022"/>
            <a:ext cx="630481" cy="38075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>
            <a:stCxn id="217" idx="6"/>
            <a:endCxn id="236" idx="2"/>
          </p:cNvCxnSpPr>
          <p:nvPr/>
        </p:nvCxnSpPr>
        <p:spPr>
          <a:xfrm flipV="1">
            <a:off x="3074025" y="2881962"/>
            <a:ext cx="617481" cy="8597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/>
          <p:cNvCxnSpPr>
            <a:stCxn id="218" idx="6"/>
            <a:endCxn id="236" idx="2"/>
          </p:cNvCxnSpPr>
          <p:nvPr/>
        </p:nvCxnSpPr>
        <p:spPr>
          <a:xfrm>
            <a:off x="3052268" y="2692777"/>
            <a:ext cx="639238" cy="1891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stCxn id="208" idx="6"/>
            <a:endCxn id="218" idx="2"/>
          </p:cNvCxnSpPr>
          <p:nvPr/>
        </p:nvCxnSpPr>
        <p:spPr>
          <a:xfrm flipV="1">
            <a:off x="2212560" y="2692777"/>
            <a:ext cx="463316" cy="18781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/>
          <p:cNvCxnSpPr>
            <a:stCxn id="225" idx="6"/>
            <a:endCxn id="236" idx="2"/>
          </p:cNvCxnSpPr>
          <p:nvPr/>
        </p:nvCxnSpPr>
        <p:spPr>
          <a:xfrm flipV="1">
            <a:off x="3074025" y="2881962"/>
            <a:ext cx="617481" cy="13743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/>
          <p:cNvCxnSpPr>
            <a:stCxn id="223" idx="6"/>
            <a:endCxn id="236" idx="2"/>
          </p:cNvCxnSpPr>
          <p:nvPr/>
        </p:nvCxnSpPr>
        <p:spPr>
          <a:xfrm flipV="1">
            <a:off x="3108781" y="2881962"/>
            <a:ext cx="582725" cy="20725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Oval 234"/>
          <p:cNvSpPr/>
          <p:nvPr/>
        </p:nvSpPr>
        <p:spPr>
          <a:xfrm>
            <a:off x="3686931" y="3191393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Oval 235"/>
          <p:cNvSpPr/>
          <p:nvPr/>
        </p:nvSpPr>
        <p:spPr>
          <a:xfrm>
            <a:off x="3691506" y="2658678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37" name="Object 6"/>
          <p:cNvGraphicFramePr>
            <a:graphicFrameLocks noChangeAspect="1"/>
          </p:cNvGraphicFramePr>
          <p:nvPr/>
        </p:nvGraphicFramePr>
        <p:xfrm>
          <a:off x="3745129" y="2744734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3" name="Equation" r:id="rId22" imgW="152280" imgH="139680" progId="Equation.3">
                  <p:embed/>
                </p:oleObj>
              </mc:Choice>
              <mc:Fallback>
                <p:oleObj name="Equation" r:id="rId22" imgW="152280" imgH="139680" progId="Equation.3">
                  <p:embed/>
                  <p:pic>
                    <p:nvPicPr>
                      <p:cNvPr id="23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5129" y="2744734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" name="Object 6"/>
          <p:cNvGraphicFramePr>
            <a:graphicFrameLocks noChangeAspect="1"/>
          </p:cNvGraphicFramePr>
          <p:nvPr/>
        </p:nvGraphicFramePr>
        <p:xfrm>
          <a:off x="3745129" y="3275225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4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23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5129" y="3275225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9" name="Oval 238"/>
          <p:cNvSpPr/>
          <p:nvPr/>
        </p:nvSpPr>
        <p:spPr>
          <a:xfrm>
            <a:off x="3686931" y="3705994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40" name="Object 6"/>
          <p:cNvGraphicFramePr>
            <a:graphicFrameLocks noChangeAspect="1"/>
          </p:cNvGraphicFramePr>
          <p:nvPr/>
        </p:nvGraphicFramePr>
        <p:xfrm>
          <a:off x="3745129" y="3789826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5" name="Equation" r:id="rId24" imgW="152280" imgH="139680" progId="Equation.3">
                  <p:embed/>
                </p:oleObj>
              </mc:Choice>
              <mc:Fallback>
                <p:oleObj name="Equation" r:id="rId24" imgW="152280" imgH="139680" progId="Equation.3">
                  <p:embed/>
                  <p:pic>
                    <p:nvPicPr>
                      <p:cNvPr id="24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5129" y="3789826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1" name="Straight Arrow Connector 240"/>
          <p:cNvCxnSpPr>
            <a:stCxn id="218" idx="6"/>
            <a:endCxn id="260" idx="2"/>
          </p:cNvCxnSpPr>
          <p:nvPr/>
        </p:nvCxnSpPr>
        <p:spPr>
          <a:xfrm flipV="1">
            <a:off x="3052268" y="1799635"/>
            <a:ext cx="635056" cy="8931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/>
          <p:cNvCxnSpPr>
            <a:stCxn id="219" idx="6"/>
            <a:endCxn id="259" idx="2"/>
          </p:cNvCxnSpPr>
          <p:nvPr/>
        </p:nvCxnSpPr>
        <p:spPr>
          <a:xfrm flipV="1">
            <a:off x="3069450" y="2312022"/>
            <a:ext cx="613299" cy="9172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/>
          <p:cNvCxnSpPr>
            <a:stCxn id="223" idx="6"/>
            <a:endCxn id="239" idx="2"/>
          </p:cNvCxnSpPr>
          <p:nvPr/>
        </p:nvCxnSpPr>
        <p:spPr>
          <a:xfrm flipV="1">
            <a:off x="3108781" y="3908950"/>
            <a:ext cx="578150" cy="10455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/>
          <p:cNvCxnSpPr>
            <a:stCxn id="225" idx="6"/>
            <a:endCxn id="265" idx="2"/>
          </p:cNvCxnSpPr>
          <p:nvPr/>
        </p:nvCxnSpPr>
        <p:spPr>
          <a:xfrm>
            <a:off x="3074025" y="4256274"/>
            <a:ext cx="636842" cy="6960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>
            <a:stCxn id="218" idx="6"/>
            <a:endCxn id="239" idx="2"/>
          </p:cNvCxnSpPr>
          <p:nvPr/>
        </p:nvCxnSpPr>
        <p:spPr>
          <a:xfrm>
            <a:off x="3052268" y="2692777"/>
            <a:ext cx="634663" cy="12161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/>
          <p:cNvCxnSpPr>
            <a:stCxn id="217" idx="6"/>
            <a:endCxn id="239" idx="2"/>
          </p:cNvCxnSpPr>
          <p:nvPr/>
        </p:nvCxnSpPr>
        <p:spPr>
          <a:xfrm>
            <a:off x="3074025" y="3741673"/>
            <a:ext cx="612906" cy="16727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>
            <a:stCxn id="219" idx="6"/>
            <a:endCxn id="236" idx="2"/>
          </p:cNvCxnSpPr>
          <p:nvPr/>
        </p:nvCxnSpPr>
        <p:spPr>
          <a:xfrm flipV="1">
            <a:off x="3069450" y="2881962"/>
            <a:ext cx="622056" cy="3473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>
            <a:stCxn id="218" idx="6"/>
            <a:endCxn id="235" idx="2"/>
          </p:cNvCxnSpPr>
          <p:nvPr/>
        </p:nvCxnSpPr>
        <p:spPr>
          <a:xfrm>
            <a:off x="3052268" y="2692777"/>
            <a:ext cx="634663" cy="7015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>
            <a:stCxn id="219" idx="6"/>
            <a:endCxn id="235" idx="2"/>
          </p:cNvCxnSpPr>
          <p:nvPr/>
        </p:nvCxnSpPr>
        <p:spPr>
          <a:xfrm>
            <a:off x="3069450" y="3229286"/>
            <a:ext cx="617481" cy="1650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23" idx="6"/>
            <a:endCxn id="265" idx="2"/>
          </p:cNvCxnSpPr>
          <p:nvPr/>
        </p:nvCxnSpPr>
        <p:spPr>
          <a:xfrm flipV="1">
            <a:off x="3108781" y="4952307"/>
            <a:ext cx="602086" cy="219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25" idx="6"/>
            <a:endCxn id="235" idx="2"/>
          </p:cNvCxnSpPr>
          <p:nvPr/>
        </p:nvCxnSpPr>
        <p:spPr>
          <a:xfrm flipV="1">
            <a:off x="3074025" y="3394349"/>
            <a:ext cx="612906" cy="8619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>
            <a:stCxn id="217" idx="6"/>
            <a:endCxn id="235" idx="2"/>
          </p:cNvCxnSpPr>
          <p:nvPr/>
        </p:nvCxnSpPr>
        <p:spPr>
          <a:xfrm flipV="1">
            <a:off x="3074025" y="3394349"/>
            <a:ext cx="612906" cy="3473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 252"/>
          <p:cNvSpPr/>
          <p:nvPr/>
        </p:nvSpPr>
        <p:spPr>
          <a:xfrm>
            <a:off x="3740947" y="5406853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54" name="Object 253"/>
          <p:cNvGraphicFramePr>
            <a:graphicFrameLocks noChangeAspect="1"/>
          </p:cNvGraphicFramePr>
          <p:nvPr/>
        </p:nvGraphicFramePr>
        <p:xfrm>
          <a:off x="3893749" y="5495134"/>
          <a:ext cx="114301" cy="18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6" name="Equation" r:id="rId7" imgW="101520" imgH="164880" progId="Equation.3">
                  <p:embed/>
                </p:oleObj>
              </mc:Choice>
              <mc:Fallback>
                <p:oleObj name="Equation" r:id="rId7" imgW="101520" imgH="164880" progId="Equation.3">
                  <p:embed/>
                  <p:pic>
                    <p:nvPicPr>
                      <p:cNvPr id="254" name="Object 2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3749" y="5495134"/>
                        <a:ext cx="114301" cy="185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" name="Object 6"/>
          <p:cNvGraphicFramePr>
            <a:graphicFrameLocks noChangeAspect="1"/>
          </p:cNvGraphicFramePr>
          <p:nvPr/>
        </p:nvGraphicFramePr>
        <p:xfrm>
          <a:off x="3029643" y="1744817"/>
          <a:ext cx="598487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7" name="Equation" r:id="rId31" imgW="291960" imgH="203040" progId="Equation.DSMT4">
                  <p:embed/>
                </p:oleObj>
              </mc:Choice>
              <mc:Fallback>
                <p:oleObj name="Equation" r:id="rId31" imgW="291960" imgH="203040" progId="Equation.DSMT4">
                  <p:embed/>
                  <p:pic>
                    <p:nvPicPr>
                      <p:cNvPr id="25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9643" y="1744817"/>
                        <a:ext cx="598487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6" name="Straight Arrow Connector 255"/>
          <p:cNvCxnSpPr>
            <a:stCxn id="191" idx="6"/>
            <a:endCxn id="218" idx="2"/>
          </p:cNvCxnSpPr>
          <p:nvPr/>
        </p:nvCxnSpPr>
        <p:spPr>
          <a:xfrm flipV="1">
            <a:off x="2204341" y="2692777"/>
            <a:ext cx="471535" cy="26268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/>
          <p:cNvCxnSpPr>
            <a:stCxn id="191" idx="6"/>
            <a:endCxn id="217" idx="2"/>
          </p:cNvCxnSpPr>
          <p:nvPr/>
        </p:nvCxnSpPr>
        <p:spPr>
          <a:xfrm>
            <a:off x="2204341" y="2955457"/>
            <a:ext cx="449779" cy="7862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/>
          <p:cNvCxnSpPr>
            <a:stCxn id="191" idx="6"/>
            <a:endCxn id="225" idx="2"/>
          </p:cNvCxnSpPr>
          <p:nvPr/>
        </p:nvCxnSpPr>
        <p:spPr>
          <a:xfrm>
            <a:off x="2204341" y="2955457"/>
            <a:ext cx="449779" cy="13008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Oval 258"/>
          <p:cNvSpPr/>
          <p:nvPr/>
        </p:nvSpPr>
        <p:spPr>
          <a:xfrm>
            <a:off x="3682749" y="2109066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/>
          <p:cNvSpPr/>
          <p:nvPr/>
        </p:nvSpPr>
        <p:spPr>
          <a:xfrm>
            <a:off x="3687324" y="1576351"/>
            <a:ext cx="410755" cy="446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61" name="Object 6"/>
          <p:cNvGraphicFramePr>
            <a:graphicFrameLocks noChangeAspect="1"/>
          </p:cNvGraphicFramePr>
          <p:nvPr/>
        </p:nvGraphicFramePr>
        <p:xfrm>
          <a:off x="3740947" y="1662407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8" name="Equation" r:id="rId22" imgW="152280" imgH="139680" progId="Equation.3">
                  <p:embed/>
                </p:oleObj>
              </mc:Choice>
              <mc:Fallback>
                <p:oleObj name="Equation" r:id="rId22" imgW="152280" imgH="139680" progId="Equation.3">
                  <p:embed/>
                  <p:pic>
                    <p:nvPicPr>
                      <p:cNvPr id="26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0947" y="1662407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2" name="Object 6"/>
          <p:cNvGraphicFramePr>
            <a:graphicFrameLocks noChangeAspect="1"/>
          </p:cNvGraphicFramePr>
          <p:nvPr/>
        </p:nvGraphicFramePr>
        <p:xfrm>
          <a:off x="3740947" y="2192898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9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26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0947" y="2192898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3" name="Oval 262"/>
          <p:cNvSpPr/>
          <p:nvPr/>
        </p:nvSpPr>
        <p:spPr>
          <a:xfrm>
            <a:off x="3710867" y="4234750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64" name="Object 6"/>
          <p:cNvGraphicFramePr>
            <a:graphicFrameLocks noChangeAspect="1"/>
          </p:cNvGraphicFramePr>
          <p:nvPr/>
        </p:nvGraphicFramePr>
        <p:xfrm>
          <a:off x="3769065" y="4318582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0" name="Equation" r:id="rId23" imgW="152280" imgH="139680" progId="Equation.3">
                  <p:embed/>
                </p:oleObj>
              </mc:Choice>
              <mc:Fallback>
                <p:oleObj name="Equation" r:id="rId23" imgW="152280" imgH="139680" progId="Equation.3">
                  <p:embed/>
                  <p:pic>
                    <p:nvPicPr>
                      <p:cNvPr id="26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9065" y="4318582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5" name="Oval 264"/>
          <p:cNvSpPr/>
          <p:nvPr/>
        </p:nvSpPr>
        <p:spPr>
          <a:xfrm>
            <a:off x="3710867" y="4749351"/>
            <a:ext cx="419905" cy="4059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66" name="Object 6"/>
          <p:cNvGraphicFramePr>
            <a:graphicFrameLocks noChangeAspect="1"/>
          </p:cNvGraphicFramePr>
          <p:nvPr/>
        </p:nvGraphicFramePr>
        <p:xfrm>
          <a:off x="3769065" y="4833183"/>
          <a:ext cx="303509" cy="27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1" name="Equation" r:id="rId24" imgW="152280" imgH="139680" progId="Equation.3">
                  <p:embed/>
                </p:oleObj>
              </mc:Choice>
              <mc:Fallback>
                <p:oleObj name="Equation" r:id="rId24" imgW="152280" imgH="139680" progId="Equation.3">
                  <p:embed/>
                  <p:pic>
                    <p:nvPicPr>
                      <p:cNvPr id="26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9065" y="4833183"/>
                        <a:ext cx="303509" cy="278901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8" name="Object 6"/>
          <p:cNvGraphicFramePr>
            <a:graphicFrameLocks noChangeAspect="1"/>
          </p:cNvGraphicFramePr>
          <p:nvPr/>
        </p:nvGraphicFramePr>
        <p:xfrm>
          <a:off x="2113427" y="2304873"/>
          <a:ext cx="598488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2" name="Equation" r:id="rId33" imgW="291960" imgH="203040" progId="Equation.DSMT4">
                  <p:embed/>
                </p:oleObj>
              </mc:Choice>
              <mc:Fallback>
                <p:oleObj name="Equation" r:id="rId33" imgW="291960" imgH="203040" progId="Equation.DSMT4">
                  <p:embed/>
                  <p:pic>
                    <p:nvPicPr>
                      <p:cNvPr id="26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3427" y="2304873"/>
                        <a:ext cx="598488" cy="415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9" name="Straight Arrow Connector 268"/>
          <p:cNvCxnSpPr>
            <a:stCxn id="208" idx="6"/>
            <a:endCxn id="225" idx="2"/>
          </p:cNvCxnSpPr>
          <p:nvPr/>
        </p:nvCxnSpPr>
        <p:spPr>
          <a:xfrm flipV="1">
            <a:off x="2212560" y="4256274"/>
            <a:ext cx="441560" cy="3147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/>
          <p:cNvCxnSpPr>
            <a:stCxn id="208" idx="6"/>
            <a:endCxn id="217" idx="2"/>
          </p:cNvCxnSpPr>
          <p:nvPr/>
        </p:nvCxnSpPr>
        <p:spPr>
          <a:xfrm flipV="1">
            <a:off x="2212560" y="3741673"/>
            <a:ext cx="441560" cy="82930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274"/>
          <p:cNvCxnSpPr>
            <a:stCxn id="208" idx="6"/>
            <a:endCxn id="219" idx="2"/>
          </p:cNvCxnSpPr>
          <p:nvPr/>
        </p:nvCxnSpPr>
        <p:spPr>
          <a:xfrm flipV="1">
            <a:off x="2212560" y="3229286"/>
            <a:ext cx="446135" cy="13416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stCxn id="190" idx="6"/>
            <a:endCxn id="218" idx="2"/>
          </p:cNvCxnSpPr>
          <p:nvPr/>
        </p:nvCxnSpPr>
        <p:spPr>
          <a:xfrm flipV="1">
            <a:off x="2208916" y="2692777"/>
            <a:ext cx="466960" cy="77506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>
            <a:stCxn id="194" idx="6"/>
            <a:endCxn id="218" idx="2"/>
          </p:cNvCxnSpPr>
          <p:nvPr/>
        </p:nvCxnSpPr>
        <p:spPr>
          <a:xfrm flipV="1">
            <a:off x="2208916" y="2692777"/>
            <a:ext cx="466960" cy="12896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>
            <a:stCxn id="190" idx="6"/>
            <a:endCxn id="225" idx="2"/>
          </p:cNvCxnSpPr>
          <p:nvPr/>
        </p:nvCxnSpPr>
        <p:spPr>
          <a:xfrm>
            <a:off x="2208916" y="3467844"/>
            <a:ext cx="445204" cy="7884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/>
          <p:cNvCxnSpPr>
            <a:stCxn id="190" idx="6"/>
            <a:endCxn id="219" idx="2"/>
          </p:cNvCxnSpPr>
          <p:nvPr/>
        </p:nvCxnSpPr>
        <p:spPr>
          <a:xfrm flipV="1">
            <a:off x="2208916" y="3229286"/>
            <a:ext cx="449779" cy="2385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/>
          <p:cNvCxnSpPr>
            <a:stCxn id="191" idx="6"/>
            <a:endCxn id="219" idx="2"/>
          </p:cNvCxnSpPr>
          <p:nvPr/>
        </p:nvCxnSpPr>
        <p:spPr>
          <a:xfrm>
            <a:off x="2204341" y="2955457"/>
            <a:ext cx="454354" cy="273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/>
          <p:cNvCxnSpPr>
            <a:stCxn id="194" idx="6"/>
            <a:endCxn id="217" idx="2"/>
          </p:cNvCxnSpPr>
          <p:nvPr/>
        </p:nvCxnSpPr>
        <p:spPr>
          <a:xfrm flipV="1">
            <a:off x="2208916" y="3741673"/>
            <a:ext cx="445204" cy="2407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/>
          <p:cNvCxnSpPr>
            <a:stCxn id="194" idx="6"/>
            <a:endCxn id="225" idx="2"/>
          </p:cNvCxnSpPr>
          <p:nvPr/>
        </p:nvCxnSpPr>
        <p:spPr>
          <a:xfrm>
            <a:off x="2208916" y="3982445"/>
            <a:ext cx="445204" cy="2738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291"/>
          <p:cNvCxnSpPr>
            <a:stCxn id="225" idx="6"/>
            <a:endCxn id="263" idx="2"/>
          </p:cNvCxnSpPr>
          <p:nvPr/>
        </p:nvCxnSpPr>
        <p:spPr>
          <a:xfrm>
            <a:off x="3074025" y="4256274"/>
            <a:ext cx="636842" cy="1814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>
            <a:stCxn id="223" idx="6"/>
            <a:endCxn id="263" idx="2"/>
          </p:cNvCxnSpPr>
          <p:nvPr/>
        </p:nvCxnSpPr>
        <p:spPr>
          <a:xfrm flipV="1">
            <a:off x="3108781" y="4437706"/>
            <a:ext cx="602086" cy="51679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>
            <a:stCxn id="217" idx="6"/>
            <a:endCxn id="263" idx="2"/>
          </p:cNvCxnSpPr>
          <p:nvPr/>
        </p:nvCxnSpPr>
        <p:spPr>
          <a:xfrm>
            <a:off x="3074025" y="3741673"/>
            <a:ext cx="636842" cy="6960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stCxn id="219" idx="6"/>
            <a:endCxn id="263" idx="2"/>
          </p:cNvCxnSpPr>
          <p:nvPr/>
        </p:nvCxnSpPr>
        <p:spPr>
          <a:xfrm>
            <a:off x="3069450" y="3229286"/>
            <a:ext cx="641417" cy="12084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/>
          <p:cNvSpPr txBox="1"/>
          <p:nvPr/>
        </p:nvSpPr>
        <p:spPr>
          <a:xfrm>
            <a:off x="3625048" y="88302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Couche</a:t>
            </a:r>
          </a:p>
          <a:p>
            <a:r>
              <a:rPr lang="en-US" sz="1600" err="1"/>
              <a:t>cachée</a:t>
            </a:r>
            <a:r>
              <a:rPr lang="en-US" sz="1600"/>
              <a:t> 4</a:t>
            </a:r>
          </a:p>
        </p:txBody>
      </p:sp>
      <p:sp>
        <p:nvSpPr>
          <p:cNvPr id="305" name="TextBox 304"/>
          <p:cNvSpPr txBox="1"/>
          <p:nvPr/>
        </p:nvSpPr>
        <p:spPr>
          <a:xfrm>
            <a:off x="2727045" y="883023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Couche</a:t>
            </a:r>
          </a:p>
          <a:p>
            <a:r>
              <a:rPr lang="en-US" sz="1600" err="1"/>
              <a:t>cachée</a:t>
            </a:r>
            <a:r>
              <a:rPr lang="en-US" sz="1600"/>
              <a:t> 3</a:t>
            </a:r>
          </a:p>
        </p:txBody>
      </p:sp>
      <p:cxnSp>
        <p:nvCxnSpPr>
          <p:cNvPr id="310" name="Straight Arrow Connector 309"/>
          <p:cNvCxnSpPr>
            <a:stCxn id="265" idx="6"/>
            <a:endCxn id="277" idx="2"/>
          </p:cNvCxnSpPr>
          <p:nvPr/>
        </p:nvCxnSpPr>
        <p:spPr>
          <a:xfrm flipV="1">
            <a:off x="4130772" y="3997079"/>
            <a:ext cx="450723" cy="9552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3" idx="6"/>
            <a:endCxn id="280" idx="2"/>
          </p:cNvCxnSpPr>
          <p:nvPr/>
        </p:nvCxnSpPr>
        <p:spPr>
          <a:xfrm>
            <a:off x="4130772" y="4437706"/>
            <a:ext cx="457073" cy="1816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39" idx="6"/>
            <a:endCxn id="270" idx="2"/>
          </p:cNvCxnSpPr>
          <p:nvPr/>
        </p:nvCxnSpPr>
        <p:spPr>
          <a:xfrm flipV="1">
            <a:off x="4106836" y="2714379"/>
            <a:ext cx="474659" cy="119457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35" idx="6"/>
            <a:endCxn id="270" idx="2"/>
          </p:cNvCxnSpPr>
          <p:nvPr/>
        </p:nvCxnSpPr>
        <p:spPr>
          <a:xfrm flipV="1">
            <a:off x="4106836" y="2714379"/>
            <a:ext cx="474659" cy="6799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/>
          <p:nvPr/>
        </p:nvCxnSpPr>
        <p:spPr>
          <a:xfrm>
            <a:off x="5117907" y="2714538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Oval 269"/>
          <p:cNvSpPr/>
          <p:nvPr/>
        </p:nvSpPr>
        <p:spPr>
          <a:xfrm>
            <a:off x="4581495" y="2466182"/>
            <a:ext cx="536413" cy="496393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71" name="Object 270"/>
          <p:cNvGraphicFramePr>
            <a:graphicFrameLocks noChangeAspect="1"/>
          </p:cNvGraphicFramePr>
          <p:nvPr/>
        </p:nvGraphicFramePr>
        <p:xfrm>
          <a:off x="4645186" y="2599801"/>
          <a:ext cx="449587" cy="275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3" name="Equation" r:id="rId35" imgW="266400" imgH="164880" progId="Equation.3">
                  <p:embed/>
                </p:oleObj>
              </mc:Choice>
              <mc:Fallback>
                <p:oleObj name="Equation" r:id="rId35" imgW="266400" imgH="164880" progId="Equation.3">
                  <p:embed/>
                  <p:pic>
                    <p:nvPicPr>
                      <p:cNvPr id="271" name="Object 2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5186" y="2599801"/>
                        <a:ext cx="449587" cy="275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3" name="Straight Arrow Connector 272"/>
          <p:cNvCxnSpPr/>
          <p:nvPr/>
        </p:nvCxnSpPr>
        <p:spPr>
          <a:xfrm>
            <a:off x="5124257" y="3336838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4587845" y="3088482"/>
            <a:ext cx="536413" cy="496393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6" name="Straight Arrow Connector 275"/>
          <p:cNvCxnSpPr/>
          <p:nvPr/>
        </p:nvCxnSpPr>
        <p:spPr>
          <a:xfrm flipV="1">
            <a:off x="5117907" y="3991493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4581495" y="3748882"/>
            <a:ext cx="536413" cy="496393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9" name="Straight Arrow Connector 278"/>
          <p:cNvCxnSpPr/>
          <p:nvPr/>
        </p:nvCxnSpPr>
        <p:spPr>
          <a:xfrm>
            <a:off x="5124257" y="4619538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4587845" y="4371182"/>
            <a:ext cx="536413" cy="496393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86" name="Object 285"/>
          <p:cNvGraphicFramePr>
            <a:graphicFrameLocks noChangeAspect="1"/>
          </p:cNvGraphicFramePr>
          <p:nvPr/>
        </p:nvGraphicFramePr>
        <p:xfrm>
          <a:off x="4654541" y="3220130"/>
          <a:ext cx="449587" cy="275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4" name="Equation" r:id="rId37" imgW="266400" imgH="164880" progId="Equation.3">
                  <p:embed/>
                </p:oleObj>
              </mc:Choice>
              <mc:Fallback>
                <p:oleObj name="Equation" r:id="rId37" imgW="266400" imgH="164880" progId="Equation.3">
                  <p:embed/>
                  <p:pic>
                    <p:nvPicPr>
                      <p:cNvPr id="286" name="Object 2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4541" y="3220130"/>
                        <a:ext cx="449587" cy="275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Object 290"/>
          <p:cNvGraphicFramePr>
            <a:graphicFrameLocks noChangeAspect="1"/>
          </p:cNvGraphicFramePr>
          <p:nvPr/>
        </p:nvGraphicFramePr>
        <p:xfrm>
          <a:off x="4653918" y="3890871"/>
          <a:ext cx="449587" cy="275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5" name="Equation" r:id="rId38" imgW="266400" imgH="164880" progId="Equation.3">
                  <p:embed/>
                </p:oleObj>
              </mc:Choice>
              <mc:Fallback>
                <p:oleObj name="Equation" r:id="rId38" imgW="266400" imgH="164880" progId="Equation.3">
                  <p:embed/>
                  <p:pic>
                    <p:nvPicPr>
                      <p:cNvPr id="291" name="Object 2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3918" y="3890871"/>
                        <a:ext cx="449587" cy="275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Object 292"/>
          <p:cNvGraphicFramePr>
            <a:graphicFrameLocks noChangeAspect="1"/>
          </p:cNvGraphicFramePr>
          <p:nvPr/>
        </p:nvGraphicFramePr>
        <p:xfrm>
          <a:off x="4663273" y="4511200"/>
          <a:ext cx="449587" cy="275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6" name="Equation" r:id="rId39" imgW="266400" imgH="164880" progId="Equation.3">
                  <p:embed/>
                </p:oleObj>
              </mc:Choice>
              <mc:Fallback>
                <p:oleObj name="Equation" r:id="rId39" imgW="266400" imgH="164880" progId="Equation.3">
                  <p:embed/>
                  <p:pic>
                    <p:nvPicPr>
                      <p:cNvPr id="293" name="Object 2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3273" y="4511200"/>
                        <a:ext cx="449587" cy="275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4" name="Straight Arrow Connector 293"/>
          <p:cNvCxnSpPr>
            <a:stCxn id="253" idx="6"/>
            <a:endCxn id="277" idx="2"/>
          </p:cNvCxnSpPr>
          <p:nvPr/>
        </p:nvCxnSpPr>
        <p:spPr>
          <a:xfrm flipV="1">
            <a:off x="4160852" y="3997079"/>
            <a:ext cx="420643" cy="16127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>
            <a:stCxn id="239" idx="6"/>
            <a:endCxn id="280" idx="2"/>
          </p:cNvCxnSpPr>
          <p:nvPr/>
        </p:nvCxnSpPr>
        <p:spPr>
          <a:xfrm>
            <a:off x="4106836" y="3908950"/>
            <a:ext cx="481009" cy="7104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/>
          <p:cNvCxnSpPr>
            <a:stCxn id="265" idx="6"/>
            <a:endCxn id="274" idx="2"/>
          </p:cNvCxnSpPr>
          <p:nvPr/>
        </p:nvCxnSpPr>
        <p:spPr>
          <a:xfrm flipV="1">
            <a:off x="4130772" y="3336679"/>
            <a:ext cx="457073" cy="16156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>
            <a:stCxn id="265" idx="6"/>
            <a:endCxn id="280" idx="2"/>
          </p:cNvCxnSpPr>
          <p:nvPr/>
        </p:nvCxnSpPr>
        <p:spPr>
          <a:xfrm flipV="1">
            <a:off x="4130772" y="4619379"/>
            <a:ext cx="457073" cy="3329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stCxn id="253" idx="6"/>
            <a:endCxn id="270" idx="2"/>
          </p:cNvCxnSpPr>
          <p:nvPr/>
        </p:nvCxnSpPr>
        <p:spPr>
          <a:xfrm flipV="1">
            <a:off x="4160852" y="2714379"/>
            <a:ext cx="420643" cy="28954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Arrow Connector 301"/>
          <p:cNvCxnSpPr>
            <a:stCxn id="253" idx="6"/>
            <a:endCxn id="274" idx="2"/>
          </p:cNvCxnSpPr>
          <p:nvPr/>
        </p:nvCxnSpPr>
        <p:spPr>
          <a:xfrm flipV="1">
            <a:off x="4160852" y="3336679"/>
            <a:ext cx="426993" cy="22731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/>
          <p:cNvCxnSpPr>
            <a:stCxn id="260" idx="6"/>
            <a:endCxn id="280" idx="2"/>
          </p:cNvCxnSpPr>
          <p:nvPr/>
        </p:nvCxnSpPr>
        <p:spPr>
          <a:xfrm>
            <a:off x="4098079" y="1799635"/>
            <a:ext cx="489766" cy="28197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05"/>
          <p:cNvCxnSpPr>
            <a:stCxn id="259" idx="6"/>
            <a:endCxn id="277" idx="2"/>
          </p:cNvCxnSpPr>
          <p:nvPr/>
        </p:nvCxnSpPr>
        <p:spPr>
          <a:xfrm>
            <a:off x="4102654" y="2312022"/>
            <a:ext cx="478841" cy="168505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/>
          <p:cNvCxnSpPr>
            <a:stCxn id="239" idx="6"/>
            <a:endCxn id="277" idx="2"/>
          </p:cNvCxnSpPr>
          <p:nvPr/>
        </p:nvCxnSpPr>
        <p:spPr>
          <a:xfrm>
            <a:off x="4106836" y="3908950"/>
            <a:ext cx="474659" cy="881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263" idx="6"/>
            <a:endCxn id="270" idx="2"/>
          </p:cNvCxnSpPr>
          <p:nvPr/>
        </p:nvCxnSpPr>
        <p:spPr>
          <a:xfrm flipV="1">
            <a:off x="4130772" y="2714379"/>
            <a:ext cx="450723" cy="172332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4467866" y="551728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60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Softmax</a:t>
            </a:r>
            <a:endParaRPr lang="en-CA" sz="36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27" name="Straight Arrow Connector 226"/>
          <p:cNvCxnSpPr/>
          <p:nvPr/>
        </p:nvCxnSpPr>
        <p:spPr>
          <a:xfrm>
            <a:off x="6028507" y="2716720"/>
            <a:ext cx="226722" cy="47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/>
          <p:nvPr/>
        </p:nvCxnSpPr>
        <p:spPr>
          <a:xfrm>
            <a:off x="6034857" y="3339020"/>
            <a:ext cx="230058" cy="140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/>
          <p:cNvCxnSpPr/>
          <p:nvPr/>
        </p:nvCxnSpPr>
        <p:spPr>
          <a:xfrm flipV="1">
            <a:off x="6028507" y="3993675"/>
            <a:ext cx="226722" cy="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/>
          <p:nvPr/>
        </p:nvCxnSpPr>
        <p:spPr>
          <a:xfrm>
            <a:off x="6034857" y="4621720"/>
            <a:ext cx="230058" cy="86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2" name="Object 311"/>
          <p:cNvGraphicFramePr>
            <a:graphicFrameLocks noChangeAspect="1"/>
          </p:cNvGraphicFramePr>
          <p:nvPr/>
        </p:nvGraphicFramePr>
        <p:xfrm>
          <a:off x="6227763" y="3190875"/>
          <a:ext cx="620712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7" name="Equation" r:id="rId40" imgW="507960" imgH="253800" progId="Equation.DSMT4">
                  <p:embed/>
                </p:oleObj>
              </mc:Choice>
              <mc:Fallback>
                <p:oleObj name="Equation" r:id="rId40" imgW="507960" imgH="253800" progId="Equation.DSMT4">
                  <p:embed/>
                  <p:pic>
                    <p:nvPicPr>
                      <p:cNvPr id="312" name="Object 3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3190875"/>
                        <a:ext cx="620712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ounded Rectangle 1"/>
          <p:cNvSpPr/>
          <p:nvPr/>
        </p:nvSpPr>
        <p:spPr>
          <a:xfrm>
            <a:off x="5401532" y="2466182"/>
            <a:ext cx="579758" cy="255881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>
                <a:solidFill>
                  <a:schemeClr val="tx1"/>
                </a:solidFill>
              </a:rPr>
              <a:t>NORM</a:t>
            </a:r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323" name="Object 322"/>
          <p:cNvGraphicFramePr>
            <a:graphicFrameLocks noChangeAspect="1"/>
          </p:cNvGraphicFramePr>
          <p:nvPr/>
        </p:nvGraphicFramePr>
        <p:xfrm>
          <a:off x="6208713" y="2543175"/>
          <a:ext cx="636587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8" name="Equation" r:id="rId42" imgW="520560" imgH="253800" progId="Equation.DSMT4">
                  <p:embed/>
                </p:oleObj>
              </mc:Choice>
              <mc:Fallback>
                <p:oleObj name="Equation" r:id="rId42" imgW="520560" imgH="253800" progId="Equation.DSMT4">
                  <p:embed/>
                  <p:pic>
                    <p:nvPicPr>
                      <p:cNvPr id="323" name="Object 3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8713" y="2543175"/>
                        <a:ext cx="636587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4" name="Object 323"/>
          <p:cNvGraphicFramePr>
            <a:graphicFrameLocks noChangeAspect="1"/>
          </p:cNvGraphicFramePr>
          <p:nvPr/>
        </p:nvGraphicFramePr>
        <p:xfrm>
          <a:off x="6238875" y="4457700"/>
          <a:ext cx="620713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9" name="Equation" r:id="rId44" imgW="507960" imgH="253800" progId="Equation.DSMT4">
                  <p:embed/>
                </p:oleObj>
              </mc:Choice>
              <mc:Fallback>
                <p:oleObj name="Equation" r:id="rId44" imgW="507960" imgH="253800" progId="Equation.DSMT4">
                  <p:embed/>
                  <p:pic>
                    <p:nvPicPr>
                      <p:cNvPr id="324" name="Object 3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8875" y="4457700"/>
                        <a:ext cx="620713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5" name="Object 324"/>
          <p:cNvGraphicFramePr>
            <a:graphicFrameLocks noChangeAspect="1"/>
          </p:cNvGraphicFramePr>
          <p:nvPr/>
        </p:nvGraphicFramePr>
        <p:xfrm>
          <a:off x="6218238" y="3810000"/>
          <a:ext cx="636587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0" name="Equation" r:id="rId46" imgW="520560" imgH="253800" progId="Equation.DSMT4">
                  <p:embed/>
                </p:oleObj>
              </mc:Choice>
              <mc:Fallback>
                <p:oleObj name="Equation" r:id="rId46" imgW="520560" imgH="253800" progId="Equation.DSMT4">
                  <p:embed/>
                  <p:pic>
                    <p:nvPicPr>
                      <p:cNvPr id="325" name="Object 3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8238" y="3810000"/>
                        <a:ext cx="636587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Left Brace 2"/>
          <p:cNvSpPr/>
          <p:nvPr/>
        </p:nvSpPr>
        <p:spPr>
          <a:xfrm rot="-5400000">
            <a:off x="5215364" y="4600035"/>
            <a:ext cx="288813" cy="1461132"/>
          </a:xfrm>
          <a:prstGeom prst="leftBrac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26" name="Object 6"/>
          <p:cNvGraphicFramePr>
            <a:graphicFrameLocks noChangeAspect="1"/>
          </p:cNvGraphicFramePr>
          <p:nvPr/>
        </p:nvGraphicFramePr>
        <p:xfrm>
          <a:off x="3659018" y="6216244"/>
          <a:ext cx="4965700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1" name="Equation" r:id="rId48" imgW="3504960" imgH="380880" progId="Equation.DSMT4">
                  <p:embed/>
                </p:oleObj>
              </mc:Choice>
              <mc:Fallback>
                <p:oleObj name="Equation" r:id="rId48" imgW="3504960" imgH="380880" progId="Equation.DSMT4">
                  <p:embed/>
                  <p:pic>
                    <p:nvPicPr>
                      <p:cNvPr id="3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9018" y="6216244"/>
                        <a:ext cx="4965700" cy="53498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Explosion 1 3"/>
          <p:cNvSpPr/>
          <p:nvPr/>
        </p:nvSpPr>
        <p:spPr>
          <a:xfrm>
            <a:off x="6561202" y="791415"/>
            <a:ext cx="2427428" cy="1889163"/>
          </a:xfrm>
          <a:custGeom>
            <a:avLst/>
            <a:gdLst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7312 w 21600"/>
              <a:gd name="connsiteY22" fmla="*/ 6320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800 w 21600"/>
              <a:gd name="connsiteY24" fmla="*/ 5800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5558 w 21600"/>
              <a:gd name="connsiteY2" fmla="*/ 3883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  <a:gd name="connsiteX0" fmla="*/ 10332 w 21600"/>
              <a:gd name="connsiteY0" fmla="*/ 2735 h 21600"/>
              <a:gd name="connsiteX1" fmla="*/ 14522 w 21600"/>
              <a:gd name="connsiteY1" fmla="*/ 0 h 21600"/>
              <a:gd name="connsiteX2" fmla="*/ 14835 w 21600"/>
              <a:gd name="connsiteY2" fmla="*/ 4724 h 21600"/>
              <a:gd name="connsiteX3" fmla="*/ 18380 w 21600"/>
              <a:gd name="connsiteY3" fmla="*/ 4457 h 21600"/>
              <a:gd name="connsiteX4" fmla="*/ 17765 w 21600"/>
              <a:gd name="connsiteY4" fmla="*/ 6894 h 21600"/>
              <a:gd name="connsiteX5" fmla="*/ 21097 w 21600"/>
              <a:gd name="connsiteY5" fmla="*/ 8137 h 21600"/>
              <a:gd name="connsiteX6" fmla="*/ 17777 w 21600"/>
              <a:gd name="connsiteY6" fmla="*/ 11076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63 w 21600"/>
              <a:gd name="connsiteY10" fmla="*/ 15118 h 21600"/>
              <a:gd name="connsiteX11" fmla="*/ 13247 w 21600"/>
              <a:gd name="connsiteY11" fmla="*/ 19737 h 21600"/>
              <a:gd name="connsiteX12" fmla="*/ 10362 w 21600"/>
              <a:gd name="connsiteY12" fmla="*/ 17639 h 21600"/>
              <a:gd name="connsiteX13" fmla="*/ 8485 w 21600"/>
              <a:gd name="connsiteY13" fmla="*/ 21600 h 21600"/>
              <a:gd name="connsiteX14" fmla="*/ 6950 w 21600"/>
              <a:gd name="connsiteY14" fmla="*/ 17430 h 21600"/>
              <a:gd name="connsiteX15" fmla="*/ 4762 w 21600"/>
              <a:gd name="connsiteY15" fmla="*/ 17617 h 21600"/>
              <a:gd name="connsiteX16" fmla="*/ 4306 w 21600"/>
              <a:gd name="connsiteY16" fmla="*/ 14117 h 21600"/>
              <a:gd name="connsiteX17" fmla="*/ 135 w 21600"/>
              <a:gd name="connsiteY17" fmla="*/ 14587 h 21600"/>
              <a:gd name="connsiteX18" fmla="*/ 2914 w 21600"/>
              <a:gd name="connsiteY18" fmla="*/ 10753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6462 w 21600"/>
              <a:gd name="connsiteY22" fmla="*/ 3856 h 21600"/>
              <a:gd name="connsiteX23" fmla="*/ 7417 w 21600"/>
              <a:gd name="connsiteY23" fmla="*/ 853 h 21600"/>
              <a:gd name="connsiteX24" fmla="*/ 10332 w 21600"/>
              <a:gd name="connsiteY24" fmla="*/ 2735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00" h="21600">
                <a:moveTo>
                  <a:pt x="10332" y="2735"/>
                </a:moveTo>
                <a:lnTo>
                  <a:pt x="14522" y="0"/>
                </a:lnTo>
                <a:cubicBezTo>
                  <a:pt x="14400" y="1775"/>
                  <a:pt x="14532" y="2889"/>
                  <a:pt x="14835" y="4724"/>
                </a:cubicBezTo>
                <a:lnTo>
                  <a:pt x="18380" y="4457"/>
                </a:lnTo>
                <a:lnTo>
                  <a:pt x="17765" y="6894"/>
                </a:lnTo>
                <a:lnTo>
                  <a:pt x="21097" y="8137"/>
                </a:lnTo>
                <a:lnTo>
                  <a:pt x="17777" y="11076"/>
                </a:lnTo>
                <a:lnTo>
                  <a:pt x="21600" y="13290"/>
                </a:lnTo>
                <a:lnTo>
                  <a:pt x="16837" y="12942"/>
                </a:lnTo>
                <a:lnTo>
                  <a:pt x="18145" y="18095"/>
                </a:lnTo>
                <a:lnTo>
                  <a:pt x="14063" y="15118"/>
                </a:lnTo>
                <a:lnTo>
                  <a:pt x="13247" y="19737"/>
                </a:lnTo>
                <a:lnTo>
                  <a:pt x="10362" y="17639"/>
                </a:lnTo>
                <a:lnTo>
                  <a:pt x="8485" y="21600"/>
                </a:lnTo>
                <a:cubicBezTo>
                  <a:pt x="8228" y="19609"/>
                  <a:pt x="7207" y="19421"/>
                  <a:pt x="6950" y="17430"/>
                </a:cubicBezTo>
                <a:lnTo>
                  <a:pt x="4762" y="17617"/>
                </a:lnTo>
                <a:lnTo>
                  <a:pt x="4306" y="14117"/>
                </a:lnTo>
                <a:lnTo>
                  <a:pt x="135" y="14587"/>
                </a:lnTo>
                <a:lnTo>
                  <a:pt x="2914" y="10753"/>
                </a:lnTo>
                <a:lnTo>
                  <a:pt x="0" y="8615"/>
                </a:lnTo>
                <a:lnTo>
                  <a:pt x="4627" y="7617"/>
                </a:lnTo>
                <a:lnTo>
                  <a:pt x="370" y="2295"/>
                </a:lnTo>
                <a:lnTo>
                  <a:pt x="6462" y="3856"/>
                </a:lnTo>
                <a:lnTo>
                  <a:pt x="7417" y="853"/>
                </a:lnTo>
                <a:lnTo>
                  <a:pt x="10332" y="2735"/>
                </a:lnTo>
                <a:close/>
              </a:path>
            </a:pathLst>
          </a:custGeom>
          <a:solidFill>
            <a:srgbClr val="FFFF66"/>
          </a:solidFill>
          <a:ln>
            <a:solidFill>
              <a:srgbClr val="FF000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>
                <a:solidFill>
                  <a:srgbClr val="C00000"/>
                </a:solidFill>
              </a:rPr>
              <a:t>Entropie</a:t>
            </a:r>
          </a:p>
          <a:p>
            <a:pPr algn="ctr"/>
            <a:r>
              <a:rPr lang="fr-CA" b="1">
                <a:solidFill>
                  <a:srgbClr val="C00000"/>
                </a:solidFill>
              </a:rPr>
              <a:t>Croisée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7107059" y="2857204"/>
            <a:ext cx="1984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600" b="1" err="1"/>
              <a:t>Softmax</a:t>
            </a:r>
            <a:endParaRPr lang="en-CA" sz="3600" b="1"/>
          </a:p>
        </p:txBody>
      </p:sp>
      <p:graphicFrame>
        <p:nvGraphicFramePr>
          <p:cNvPr id="285" name="Object 2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5633361"/>
              </p:ext>
            </p:extLst>
          </p:nvPr>
        </p:nvGraphicFramePr>
        <p:xfrm>
          <a:off x="7235530" y="3468826"/>
          <a:ext cx="1801812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2" name="Equation" r:id="rId50" imgW="1117440" imgH="571320" progId="Equation.DSMT4">
                  <p:embed/>
                </p:oleObj>
              </mc:Choice>
              <mc:Fallback>
                <p:oleObj name="Equation" r:id="rId50" imgW="1117440" imgH="571320" progId="Equation.DSMT4">
                  <p:embed/>
                  <p:pic>
                    <p:nvPicPr>
                      <p:cNvPr id="285" name="Object 2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5530" y="3468826"/>
                        <a:ext cx="1801812" cy="96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2" name="TextBox 281"/>
          <p:cNvSpPr txBox="1"/>
          <p:nvPr/>
        </p:nvSpPr>
        <p:spPr>
          <a:xfrm>
            <a:off x="756723" y="5689010"/>
            <a:ext cx="24352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 b="1">
                <a:solidFill>
                  <a:srgbClr val="FF0000"/>
                </a:solidFill>
              </a:rPr>
              <a:t>Couches pleinement</a:t>
            </a:r>
          </a:p>
          <a:p>
            <a:pPr algn="ctr"/>
            <a:r>
              <a:rPr lang="fr-CA" sz="1800" b="1">
                <a:solidFill>
                  <a:srgbClr val="FF0000"/>
                </a:solidFill>
              </a:rPr>
              <a:t>Connectées </a:t>
            </a:r>
          </a:p>
          <a:p>
            <a:pPr algn="ctr"/>
            <a:r>
              <a:rPr lang="fr-CA" sz="1800" b="1">
                <a:solidFill>
                  <a:srgbClr val="FF0000"/>
                </a:solidFill>
              </a:rPr>
              <a:t>(</a:t>
            </a:r>
            <a:r>
              <a:rPr lang="fr-CA" sz="1800" b="1" i="1" err="1">
                <a:solidFill>
                  <a:srgbClr val="FF0000"/>
                </a:solidFill>
              </a:rPr>
              <a:t>fully-connected</a:t>
            </a:r>
            <a:r>
              <a:rPr lang="fr-CA" sz="1800" b="1" i="1">
                <a:solidFill>
                  <a:srgbClr val="FF0000"/>
                </a:solidFill>
              </a:rPr>
              <a:t> </a:t>
            </a:r>
            <a:r>
              <a:rPr lang="fr-CA" sz="1800" b="1" i="1" err="1">
                <a:solidFill>
                  <a:srgbClr val="FF0000"/>
                </a:solidFill>
              </a:rPr>
              <a:t>layers</a:t>
            </a:r>
            <a:r>
              <a:rPr lang="fr-CA" sz="1800" b="1">
                <a:solidFill>
                  <a:srgbClr val="FF0000"/>
                </a:solidFill>
              </a:rPr>
              <a:t>)</a:t>
            </a:r>
            <a:endParaRPr lang="en-CA" sz="18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74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8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5E008035-F38E-4B24-B2E0-8CB3D7C8C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797" y="1276432"/>
            <a:ext cx="5010307" cy="621084"/>
          </a:xfrm>
          <a:prstGeom prst="rect">
            <a:avLst/>
          </a:prstGeom>
        </p:spPr>
      </p:pic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30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542928" y="335260"/>
            <a:ext cx="54160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fr-CM" altLang="en-US" b="1">
                <a:latin typeface="Times New Roman"/>
                <a:cs typeface="Times New Roman"/>
              </a:rPr>
              <a:t>Convolution 1D sur des vecteurs (i = 0..)</a:t>
            </a:r>
            <a:endParaRPr lang="fr-CM" altLang="en-US" b="1">
              <a:cs typeface="Times New Roman"/>
            </a:endParaRPr>
          </a:p>
        </p:txBody>
      </p:sp>
      <p:sp>
        <p:nvSpPr>
          <p:cNvPr id="182" name="Rectangle 181"/>
          <p:cNvSpPr/>
          <p:nvPr/>
        </p:nvSpPr>
        <p:spPr>
          <a:xfrm>
            <a:off x="7714845" y="5750719"/>
            <a:ext cx="32067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77D9A25-B727-4F8A-8E00-7129F5DAF2BC}"/>
              </a:ext>
            </a:extLst>
          </p:cNvPr>
          <p:cNvSpPr txBox="1"/>
          <p:nvPr/>
        </p:nvSpPr>
        <p:spPr>
          <a:xfrm>
            <a:off x="1917160" y="1962724"/>
            <a:ext cx="30017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f = (10 20 –30 40 –50)</a:t>
            </a:r>
            <a:endParaRPr lang="fr-FR">
              <a:cs typeface="Times New Roman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C42969F-A91B-4D8E-9C86-5C05A09D5A73}"/>
              </a:ext>
            </a:extLst>
          </p:cNvPr>
          <p:cNvSpPr txBox="1"/>
          <p:nvPr/>
        </p:nvSpPr>
        <p:spPr>
          <a:xfrm>
            <a:off x="4919137" y="1963391"/>
            <a:ext cx="18432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w = (.3 .2 .1)</a:t>
            </a:r>
            <a:endParaRPr lang="fr-FR"/>
          </a:p>
        </p:txBody>
      </p:sp>
      <p:graphicFrame>
        <p:nvGraphicFramePr>
          <p:cNvPr id="8" name="Tableau 9">
            <a:extLst>
              <a:ext uri="{FF2B5EF4-FFF2-40B4-BE49-F238E27FC236}">
                <a16:creationId xmlns:a16="http://schemas.microsoft.com/office/drawing/2014/main" id="{2BCAA108-7BBA-4FEC-AA33-5BC107CF8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008133"/>
              </p:ext>
            </p:extLst>
          </p:nvPr>
        </p:nvGraphicFramePr>
        <p:xfrm>
          <a:off x="481383" y="3310657"/>
          <a:ext cx="2664430" cy="3708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532886">
                  <a:extLst>
                    <a:ext uri="{9D8B030D-6E8A-4147-A177-3AD203B41FA5}">
                      <a16:colId xmlns:a16="http://schemas.microsoft.com/office/drawing/2014/main" val="1196020086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4135274911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4004230315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2683283826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25390922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10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20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-30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40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-50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8541488"/>
                  </a:ext>
                </a:extLst>
              </a:tr>
            </a:tbl>
          </a:graphicData>
        </a:graphic>
      </p:graphicFrame>
      <p:graphicFrame>
        <p:nvGraphicFramePr>
          <p:cNvPr id="19" name="Tableau 9">
            <a:extLst>
              <a:ext uri="{FF2B5EF4-FFF2-40B4-BE49-F238E27FC236}">
                <a16:creationId xmlns:a16="http://schemas.microsoft.com/office/drawing/2014/main" id="{46F8CDFB-1D7C-40A4-892B-91ED67E0D2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337857"/>
              </p:ext>
            </p:extLst>
          </p:nvPr>
        </p:nvGraphicFramePr>
        <p:xfrm>
          <a:off x="3324714" y="3320104"/>
          <a:ext cx="2664430" cy="3708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532886">
                  <a:extLst>
                    <a:ext uri="{9D8B030D-6E8A-4147-A177-3AD203B41FA5}">
                      <a16:colId xmlns:a16="http://schemas.microsoft.com/office/drawing/2014/main" val="1196020086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4135274911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4004230315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2683283826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25390922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10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20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-30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40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-50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8541488"/>
                  </a:ext>
                </a:extLst>
              </a:tr>
            </a:tbl>
          </a:graphicData>
        </a:graphic>
      </p:graphicFrame>
      <p:graphicFrame>
        <p:nvGraphicFramePr>
          <p:cNvPr id="20" name="Tableau 9">
            <a:extLst>
              <a:ext uri="{FF2B5EF4-FFF2-40B4-BE49-F238E27FC236}">
                <a16:creationId xmlns:a16="http://schemas.microsoft.com/office/drawing/2014/main" id="{857A55B9-72C6-4785-B3C1-D1A8AC624D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326184"/>
              </p:ext>
            </p:extLst>
          </p:nvPr>
        </p:nvGraphicFramePr>
        <p:xfrm>
          <a:off x="6139705" y="3310657"/>
          <a:ext cx="2664430" cy="3708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532886">
                  <a:extLst>
                    <a:ext uri="{9D8B030D-6E8A-4147-A177-3AD203B41FA5}">
                      <a16:colId xmlns:a16="http://schemas.microsoft.com/office/drawing/2014/main" val="1196020086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4135274911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4004230315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2683283826"/>
                    </a:ext>
                  </a:extLst>
                </a:gridCol>
                <a:gridCol w="532886">
                  <a:extLst>
                    <a:ext uri="{9D8B030D-6E8A-4147-A177-3AD203B41FA5}">
                      <a16:colId xmlns:a16="http://schemas.microsoft.com/office/drawing/2014/main" val="25390922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10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20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-30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40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-50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8541488"/>
                  </a:ext>
                </a:extLst>
              </a:tr>
            </a:tbl>
          </a:graphicData>
        </a:graphic>
      </p:graphicFrame>
      <p:graphicFrame>
        <p:nvGraphicFramePr>
          <p:cNvPr id="10" name="Tableau 10">
            <a:extLst>
              <a:ext uri="{FF2B5EF4-FFF2-40B4-BE49-F238E27FC236}">
                <a16:creationId xmlns:a16="http://schemas.microsoft.com/office/drawing/2014/main" id="{DFF6E9C4-F2D1-445D-B7DF-24EE8A7BF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80025"/>
              </p:ext>
            </p:extLst>
          </p:nvPr>
        </p:nvGraphicFramePr>
        <p:xfrm>
          <a:off x="632523" y="4038021"/>
          <a:ext cx="1474254" cy="3708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491418">
                  <a:extLst>
                    <a:ext uri="{9D8B030D-6E8A-4147-A177-3AD203B41FA5}">
                      <a16:colId xmlns:a16="http://schemas.microsoft.com/office/drawing/2014/main" val="1909139888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2210213949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76748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.1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792593"/>
                  </a:ext>
                </a:extLst>
              </a:tr>
            </a:tbl>
          </a:graphicData>
        </a:graphic>
      </p:graphicFrame>
      <p:graphicFrame>
        <p:nvGraphicFramePr>
          <p:cNvPr id="24" name="Tableau 10">
            <a:extLst>
              <a:ext uri="{FF2B5EF4-FFF2-40B4-BE49-F238E27FC236}">
                <a16:creationId xmlns:a16="http://schemas.microsoft.com/office/drawing/2014/main" id="{276B7552-57DD-415C-BBC3-A2F532DB9A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008289"/>
              </p:ext>
            </p:extLst>
          </p:nvPr>
        </p:nvGraphicFramePr>
        <p:xfrm>
          <a:off x="3891490" y="4000236"/>
          <a:ext cx="1474254" cy="3708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491418">
                  <a:extLst>
                    <a:ext uri="{9D8B030D-6E8A-4147-A177-3AD203B41FA5}">
                      <a16:colId xmlns:a16="http://schemas.microsoft.com/office/drawing/2014/main" val="1909139888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2210213949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76748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.1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792593"/>
                  </a:ext>
                </a:extLst>
              </a:tr>
            </a:tbl>
          </a:graphicData>
        </a:graphic>
      </p:graphicFrame>
      <p:graphicFrame>
        <p:nvGraphicFramePr>
          <p:cNvPr id="25" name="Tableau 10">
            <a:extLst>
              <a:ext uri="{FF2B5EF4-FFF2-40B4-BE49-F238E27FC236}">
                <a16:creationId xmlns:a16="http://schemas.microsoft.com/office/drawing/2014/main" id="{EDD83111-ABF4-429A-8C36-BC755C8D56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869437"/>
              </p:ext>
            </p:extLst>
          </p:nvPr>
        </p:nvGraphicFramePr>
        <p:xfrm>
          <a:off x="7207134" y="4028575"/>
          <a:ext cx="1474254" cy="3708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491418">
                  <a:extLst>
                    <a:ext uri="{9D8B030D-6E8A-4147-A177-3AD203B41FA5}">
                      <a16:colId xmlns:a16="http://schemas.microsoft.com/office/drawing/2014/main" val="1909139888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2210213949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76748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.1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792593"/>
                  </a:ext>
                </a:extLst>
              </a:tr>
            </a:tbl>
          </a:graphicData>
        </a:graphic>
      </p:graphicFrame>
      <p:graphicFrame>
        <p:nvGraphicFramePr>
          <p:cNvPr id="26" name="Tableau 10">
            <a:extLst>
              <a:ext uri="{FF2B5EF4-FFF2-40B4-BE49-F238E27FC236}">
                <a16:creationId xmlns:a16="http://schemas.microsoft.com/office/drawing/2014/main" id="{0208B385-7C42-4C3B-9DB6-2FACB1E7F2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413042"/>
              </p:ext>
            </p:extLst>
          </p:nvPr>
        </p:nvGraphicFramePr>
        <p:xfrm>
          <a:off x="3778134" y="5521087"/>
          <a:ext cx="1474254" cy="3708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491418">
                  <a:extLst>
                    <a:ext uri="{9D8B030D-6E8A-4147-A177-3AD203B41FA5}">
                      <a16:colId xmlns:a16="http://schemas.microsoft.com/office/drawing/2014/main" val="1909139888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2210213949"/>
                    </a:ext>
                  </a:extLst>
                </a:gridCol>
                <a:gridCol w="491418">
                  <a:extLst>
                    <a:ext uri="{9D8B030D-6E8A-4147-A177-3AD203B41FA5}">
                      <a16:colId xmlns:a16="http://schemas.microsoft.com/office/drawing/2014/main" val="76748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-4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10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792593"/>
                  </a:ext>
                </a:extLst>
              </a:tr>
            </a:tbl>
          </a:graphicData>
        </a:graphic>
      </p:graphicFrame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78EF5DCB-40DC-400D-8E02-41F30F4F19BD}"/>
              </a:ext>
            </a:extLst>
          </p:cNvPr>
          <p:cNvCxnSpPr>
            <a:cxnSpLocks/>
          </p:cNvCxnSpPr>
          <p:nvPr/>
        </p:nvCxnSpPr>
        <p:spPr>
          <a:xfrm>
            <a:off x="2131080" y="5059427"/>
            <a:ext cx="1547302" cy="6593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ED9C611C-4E6B-4DE3-A667-7680F5F6DF2B}"/>
              </a:ext>
            </a:extLst>
          </p:cNvPr>
          <p:cNvCxnSpPr>
            <a:cxnSpLocks/>
          </p:cNvCxnSpPr>
          <p:nvPr/>
        </p:nvCxnSpPr>
        <p:spPr>
          <a:xfrm flipH="1">
            <a:off x="4537993" y="4832715"/>
            <a:ext cx="11336" cy="6215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1E3C0D0F-D8A1-461F-86B7-C5573CB8F0DD}"/>
              </a:ext>
            </a:extLst>
          </p:cNvPr>
          <p:cNvCxnSpPr>
            <a:cxnSpLocks/>
          </p:cNvCxnSpPr>
          <p:nvPr/>
        </p:nvCxnSpPr>
        <p:spPr>
          <a:xfrm flipH="1">
            <a:off x="5340925" y="4974410"/>
            <a:ext cx="1881701" cy="6782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7D9D167D-4B53-458E-A2C1-626FD325FCDA}"/>
              </a:ext>
            </a:extLst>
          </p:cNvPr>
          <p:cNvSpPr txBox="1"/>
          <p:nvPr/>
        </p:nvSpPr>
        <p:spPr>
          <a:xfrm>
            <a:off x="640458" y="3587697"/>
            <a:ext cx="142072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x     </a:t>
            </a:r>
            <a:r>
              <a:rPr lang="fr-FR" err="1">
                <a:latin typeface="Times New Roman"/>
                <a:cs typeface="Times New Roman"/>
              </a:rPr>
              <a:t>x</a:t>
            </a:r>
            <a:r>
              <a:rPr lang="fr-FR">
                <a:latin typeface="Times New Roman"/>
                <a:cs typeface="Times New Roman"/>
              </a:rPr>
              <a:t>    </a:t>
            </a:r>
            <a:r>
              <a:rPr lang="fr-FR" err="1">
                <a:latin typeface="Times New Roman"/>
                <a:cs typeface="Times New Roman"/>
              </a:rPr>
              <a:t>x</a:t>
            </a:r>
            <a:endParaRPr lang="fr-FR" err="1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44A5564C-D9D2-4956-82D2-02E5A1EA32FF}"/>
              </a:ext>
            </a:extLst>
          </p:cNvPr>
          <p:cNvSpPr txBox="1"/>
          <p:nvPr/>
        </p:nvSpPr>
        <p:spPr>
          <a:xfrm>
            <a:off x="3993887" y="3587696"/>
            <a:ext cx="142072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x     </a:t>
            </a:r>
            <a:r>
              <a:rPr lang="fr-FR" err="1">
                <a:latin typeface="Times New Roman"/>
                <a:cs typeface="Times New Roman"/>
              </a:rPr>
              <a:t>x</a:t>
            </a:r>
            <a:r>
              <a:rPr lang="fr-FR">
                <a:latin typeface="Times New Roman"/>
                <a:cs typeface="Times New Roman"/>
              </a:rPr>
              <a:t>    </a:t>
            </a:r>
            <a:r>
              <a:rPr lang="fr-FR" err="1">
                <a:latin typeface="Times New Roman"/>
                <a:cs typeface="Times New Roman"/>
              </a:rPr>
              <a:t>x</a:t>
            </a:r>
            <a:endParaRPr lang="fr-FR" err="1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906FDFD7-6289-4D94-842F-6434856ED00F}"/>
              </a:ext>
            </a:extLst>
          </p:cNvPr>
          <p:cNvSpPr txBox="1"/>
          <p:nvPr/>
        </p:nvSpPr>
        <p:spPr>
          <a:xfrm>
            <a:off x="7243407" y="3587696"/>
            <a:ext cx="142072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x     x    </a:t>
            </a:r>
            <a:r>
              <a:rPr lang="fr-FR" err="1">
                <a:latin typeface="Times New Roman"/>
                <a:cs typeface="Times New Roman"/>
              </a:rPr>
              <a:t>x</a:t>
            </a:r>
            <a:endParaRPr lang="fr-FR" err="1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9E57633-946E-4EF7-8BA7-52160A7D6D71}"/>
              </a:ext>
            </a:extLst>
          </p:cNvPr>
          <p:cNvSpPr txBox="1"/>
          <p:nvPr/>
        </p:nvSpPr>
        <p:spPr>
          <a:xfrm>
            <a:off x="756174" y="4553580"/>
            <a:ext cx="194026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1 + 4 – 9 = -4</a:t>
            </a:r>
            <a:endParaRPr lang="fr-FR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A6B717F6-D1AB-45E7-B629-2D53F47B48EB}"/>
              </a:ext>
            </a:extLst>
          </p:cNvPr>
          <p:cNvSpPr txBox="1"/>
          <p:nvPr/>
        </p:nvSpPr>
        <p:spPr>
          <a:xfrm>
            <a:off x="3552273" y="4411886"/>
            <a:ext cx="211974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2 + -6 + 12 = 8</a:t>
            </a:r>
          </a:p>
          <a:p>
            <a:endParaRPr lang="fr-FR">
              <a:cs typeface="Times New Roman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F2BAF1B5-E503-4C30-A715-172AA3F4B1D0}"/>
              </a:ext>
            </a:extLst>
          </p:cNvPr>
          <p:cNvSpPr txBox="1"/>
          <p:nvPr/>
        </p:nvSpPr>
        <p:spPr>
          <a:xfrm>
            <a:off x="6819507" y="4467381"/>
            <a:ext cx="226144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-3 + 8 – 15 = -10</a:t>
            </a:r>
            <a:endParaRPr lang="fr-FR"/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51F7A52F-D5CA-4681-9699-E263BEA7A364}"/>
              </a:ext>
            </a:extLst>
          </p:cNvPr>
          <p:cNvSpPr/>
          <p:nvPr/>
        </p:nvSpPr>
        <p:spPr>
          <a:xfrm rot="8340000">
            <a:off x="6296336" y="925407"/>
            <a:ext cx="1039090" cy="1416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E2EC647-C32F-49F3-AE60-F8B9FECFFA56}"/>
              </a:ext>
            </a:extLst>
          </p:cNvPr>
          <p:cNvSpPr txBox="1"/>
          <p:nvPr/>
        </p:nvSpPr>
        <p:spPr>
          <a:xfrm>
            <a:off x="7233476" y="366969"/>
            <a:ext cx="18432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w "inversé"</a:t>
            </a:r>
            <a:endParaRPr lang="fr-FR">
              <a:cs typeface="Times New Roman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EF7B0AF-CE6E-4AA2-995B-96955E0C0DCE}"/>
              </a:ext>
            </a:extLst>
          </p:cNvPr>
          <p:cNvSpPr txBox="1"/>
          <p:nvPr/>
        </p:nvSpPr>
        <p:spPr>
          <a:xfrm>
            <a:off x="3332648" y="5977606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solidFill>
                  <a:srgbClr val="FF0000"/>
                </a:solidFill>
                <a:latin typeface="Times New Roman"/>
                <a:cs typeface="Times New Roman"/>
              </a:rPr>
              <a:t>"carte d'activation"</a:t>
            </a:r>
            <a:endParaRPr lang="fr-FR">
              <a:solidFill>
                <a:srgbClr val="FF0000"/>
              </a:solidFill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7372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/>
      <p:bldP spid="18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31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350225" y="369580"/>
            <a:ext cx="68809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b="1"/>
              <a:t>L’opération de la page précédente est équivalente à</a:t>
            </a:r>
          </a:p>
        </p:txBody>
      </p:sp>
      <p:sp>
        <p:nvSpPr>
          <p:cNvPr id="147" name="Oval 146"/>
          <p:cNvSpPr/>
          <p:nvPr/>
        </p:nvSpPr>
        <p:spPr>
          <a:xfrm>
            <a:off x="1259234" y="1502030"/>
            <a:ext cx="403070" cy="4366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>
              <a:solidFill>
                <a:schemeClr val="tx1"/>
              </a:solidFill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1257623" y="2347056"/>
            <a:ext cx="403070" cy="4366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66" name="Oval 165"/>
          <p:cNvSpPr/>
          <p:nvPr/>
        </p:nvSpPr>
        <p:spPr>
          <a:xfrm>
            <a:off x="3449378" y="2124935"/>
            <a:ext cx="276801" cy="285194"/>
          </a:xfrm>
          <a:prstGeom prst="ellipse">
            <a:avLst/>
          </a:prstGeom>
          <a:solidFill>
            <a:srgbClr val="FFC000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67" name="Oval 166"/>
          <p:cNvSpPr/>
          <p:nvPr/>
        </p:nvSpPr>
        <p:spPr>
          <a:xfrm>
            <a:off x="3449378" y="3283925"/>
            <a:ext cx="276801" cy="285194"/>
          </a:xfrm>
          <a:prstGeom prst="ellipse">
            <a:avLst/>
          </a:prstGeom>
          <a:solidFill>
            <a:srgbClr val="FFC000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68" name="Oval 167"/>
          <p:cNvSpPr/>
          <p:nvPr/>
        </p:nvSpPr>
        <p:spPr>
          <a:xfrm>
            <a:off x="3449378" y="4442916"/>
            <a:ext cx="276801" cy="285194"/>
          </a:xfrm>
          <a:prstGeom prst="ellipse">
            <a:avLst/>
          </a:prstGeom>
          <a:solidFill>
            <a:srgbClr val="FFC000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97" name="Oval 196"/>
          <p:cNvSpPr/>
          <p:nvPr/>
        </p:nvSpPr>
        <p:spPr>
          <a:xfrm>
            <a:off x="1240642" y="4882141"/>
            <a:ext cx="403070" cy="43661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98" name="Oval 197"/>
          <p:cNvSpPr/>
          <p:nvPr/>
        </p:nvSpPr>
        <p:spPr>
          <a:xfrm>
            <a:off x="1240642" y="4037112"/>
            <a:ext cx="403070" cy="43661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99" name="Oval 198"/>
          <p:cNvSpPr/>
          <p:nvPr/>
        </p:nvSpPr>
        <p:spPr>
          <a:xfrm>
            <a:off x="1257623" y="3192083"/>
            <a:ext cx="403070" cy="43661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264" name="Straight Arrow Connector 263"/>
          <p:cNvCxnSpPr>
            <a:stCxn id="147" idx="6"/>
            <a:endCxn id="166" idx="2"/>
          </p:cNvCxnSpPr>
          <p:nvPr/>
        </p:nvCxnSpPr>
        <p:spPr>
          <a:xfrm>
            <a:off x="1662304" y="1720338"/>
            <a:ext cx="1787074" cy="54719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/>
          <p:cNvCxnSpPr>
            <a:stCxn id="148" idx="6"/>
            <a:endCxn id="166" idx="2"/>
          </p:cNvCxnSpPr>
          <p:nvPr/>
        </p:nvCxnSpPr>
        <p:spPr>
          <a:xfrm flipV="1">
            <a:off x="1660693" y="2267532"/>
            <a:ext cx="1788685" cy="2978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199" idx="6"/>
            <a:endCxn id="166" idx="2"/>
          </p:cNvCxnSpPr>
          <p:nvPr/>
        </p:nvCxnSpPr>
        <p:spPr>
          <a:xfrm flipV="1">
            <a:off x="1660693" y="2267532"/>
            <a:ext cx="1788685" cy="114286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stCxn id="199" idx="6"/>
            <a:endCxn id="167" idx="2"/>
          </p:cNvCxnSpPr>
          <p:nvPr/>
        </p:nvCxnSpPr>
        <p:spPr>
          <a:xfrm>
            <a:off x="1660693" y="3410393"/>
            <a:ext cx="1788685" cy="161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stCxn id="198" idx="6"/>
            <a:endCxn id="167" idx="2"/>
          </p:cNvCxnSpPr>
          <p:nvPr/>
        </p:nvCxnSpPr>
        <p:spPr>
          <a:xfrm flipV="1">
            <a:off x="1643712" y="3426522"/>
            <a:ext cx="1805666" cy="8289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stCxn id="148" idx="6"/>
            <a:endCxn id="167" idx="2"/>
          </p:cNvCxnSpPr>
          <p:nvPr/>
        </p:nvCxnSpPr>
        <p:spPr>
          <a:xfrm>
            <a:off x="1660693" y="2565364"/>
            <a:ext cx="1788685" cy="8611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>
            <a:stCxn id="199" idx="6"/>
            <a:endCxn id="168" idx="2"/>
          </p:cNvCxnSpPr>
          <p:nvPr/>
        </p:nvCxnSpPr>
        <p:spPr>
          <a:xfrm>
            <a:off x="1660693" y="3410393"/>
            <a:ext cx="1788685" cy="11751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198" idx="6"/>
            <a:endCxn id="168" idx="2"/>
          </p:cNvCxnSpPr>
          <p:nvPr/>
        </p:nvCxnSpPr>
        <p:spPr>
          <a:xfrm>
            <a:off x="1643712" y="4255422"/>
            <a:ext cx="1805666" cy="33009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/>
          <p:cNvCxnSpPr>
            <a:stCxn id="197" idx="6"/>
            <a:endCxn id="168" idx="2"/>
          </p:cNvCxnSpPr>
          <p:nvPr/>
        </p:nvCxnSpPr>
        <p:spPr>
          <a:xfrm flipV="1">
            <a:off x="1643712" y="4585513"/>
            <a:ext cx="1805666" cy="5149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274246" y="154164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10</a:t>
            </a:r>
            <a:endParaRPr lang="en-CA" sz="1600"/>
          </a:p>
        </p:txBody>
      </p:sp>
      <p:sp>
        <p:nvSpPr>
          <p:cNvPr id="284" name="TextBox 283"/>
          <p:cNvSpPr txBox="1"/>
          <p:nvPr/>
        </p:nvSpPr>
        <p:spPr>
          <a:xfrm>
            <a:off x="1274246" y="240405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20</a:t>
            </a:r>
            <a:endParaRPr lang="en-CA" sz="1600"/>
          </a:p>
        </p:txBody>
      </p:sp>
      <p:sp>
        <p:nvSpPr>
          <p:cNvPr id="285" name="TextBox 284"/>
          <p:cNvSpPr txBox="1"/>
          <p:nvPr/>
        </p:nvSpPr>
        <p:spPr>
          <a:xfrm>
            <a:off x="1226861" y="3236149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-30</a:t>
            </a:r>
            <a:endParaRPr lang="en-CA" sz="1600"/>
          </a:p>
        </p:txBody>
      </p:sp>
      <p:sp>
        <p:nvSpPr>
          <p:cNvPr id="286" name="TextBox 285"/>
          <p:cNvSpPr txBox="1"/>
          <p:nvPr/>
        </p:nvSpPr>
        <p:spPr>
          <a:xfrm>
            <a:off x="1274246" y="407621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40</a:t>
            </a:r>
            <a:endParaRPr lang="en-CA" sz="1600"/>
          </a:p>
        </p:txBody>
      </p:sp>
      <p:sp>
        <p:nvSpPr>
          <p:cNvPr id="287" name="TextBox 286"/>
          <p:cNvSpPr txBox="1"/>
          <p:nvPr/>
        </p:nvSpPr>
        <p:spPr>
          <a:xfrm>
            <a:off x="1203270" y="4931173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-50</a:t>
            </a:r>
            <a:endParaRPr lang="en-CA" sz="1600"/>
          </a:p>
        </p:txBody>
      </p:sp>
      <p:sp>
        <p:nvSpPr>
          <p:cNvPr id="288" name="TextBox 287"/>
          <p:cNvSpPr txBox="1"/>
          <p:nvPr/>
        </p:nvSpPr>
        <p:spPr>
          <a:xfrm>
            <a:off x="2953380" y="1833792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.1</a:t>
            </a:r>
            <a:endParaRPr lang="en-CA" sz="1600"/>
          </a:p>
        </p:txBody>
      </p:sp>
      <p:sp>
        <p:nvSpPr>
          <p:cNvPr id="289" name="TextBox 288"/>
          <p:cNvSpPr txBox="1"/>
          <p:nvPr/>
        </p:nvSpPr>
        <p:spPr>
          <a:xfrm>
            <a:off x="2645702" y="2081245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.2</a:t>
            </a:r>
            <a:endParaRPr lang="en-CA" sz="1600"/>
          </a:p>
        </p:txBody>
      </p:sp>
      <p:sp>
        <p:nvSpPr>
          <p:cNvPr id="290" name="TextBox 289"/>
          <p:cNvSpPr txBox="1"/>
          <p:nvPr/>
        </p:nvSpPr>
        <p:spPr>
          <a:xfrm>
            <a:off x="2953380" y="2423166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.3</a:t>
            </a:r>
            <a:endParaRPr lang="en-CA" sz="1600"/>
          </a:p>
        </p:txBody>
      </p:sp>
      <p:sp>
        <p:nvSpPr>
          <p:cNvPr id="291" name="TextBox 290"/>
          <p:cNvSpPr txBox="1"/>
          <p:nvPr/>
        </p:nvSpPr>
        <p:spPr>
          <a:xfrm>
            <a:off x="3003300" y="2908459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.1</a:t>
            </a:r>
            <a:endParaRPr lang="en-CA" sz="1600"/>
          </a:p>
        </p:txBody>
      </p:sp>
      <p:sp>
        <p:nvSpPr>
          <p:cNvPr id="292" name="TextBox 291"/>
          <p:cNvSpPr txBox="1"/>
          <p:nvPr/>
        </p:nvSpPr>
        <p:spPr>
          <a:xfrm>
            <a:off x="2695622" y="3155912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.2</a:t>
            </a:r>
            <a:endParaRPr lang="en-CA" sz="1600"/>
          </a:p>
        </p:txBody>
      </p:sp>
      <p:sp>
        <p:nvSpPr>
          <p:cNvPr id="293" name="TextBox 292"/>
          <p:cNvSpPr txBox="1"/>
          <p:nvPr/>
        </p:nvSpPr>
        <p:spPr>
          <a:xfrm>
            <a:off x="3003300" y="3497833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.3</a:t>
            </a:r>
            <a:endParaRPr lang="en-CA" sz="1600"/>
          </a:p>
        </p:txBody>
      </p:sp>
      <p:sp>
        <p:nvSpPr>
          <p:cNvPr id="294" name="TextBox 293"/>
          <p:cNvSpPr txBox="1"/>
          <p:nvPr/>
        </p:nvSpPr>
        <p:spPr>
          <a:xfrm>
            <a:off x="3034176" y="3982161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.1</a:t>
            </a:r>
            <a:endParaRPr lang="en-CA" sz="1600"/>
          </a:p>
        </p:txBody>
      </p:sp>
      <p:sp>
        <p:nvSpPr>
          <p:cNvPr id="295" name="TextBox 294"/>
          <p:cNvSpPr txBox="1"/>
          <p:nvPr/>
        </p:nvSpPr>
        <p:spPr>
          <a:xfrm>
            <a:off x="2726498" y="4203487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.2</a:t>
            </a:r>
            <a:endParaRPr lang="en-CA" sz="1600"/>
          </a:p>
        </p:txBody>
      </p:sp>
      <p:sp>
        <p:nvSpPr>
          <p:cNvPr id="296" name="TextBox 295"/>
          <p:cNvSpPr txBox="1"/>
          <p:nvPr/>
        </p:nvSpPr>
        <p:spPr>
          <a:xfrm>
            <a:off x="3034176" y="4571535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.3</a:t>
            </a:r>
            <a:endParaRPr lang="en-CA" sz="1600"/>
          </a:p>
        </p:txBody>
      </p:sp>
      <p:sp>
        <p:nvSpPr>
          <p:cNvPr id="297" name="TextBox 296"/>
          <p:cNvSpPr txBox="1"/>
          <p:nvPr/>
        </p:nvSpPr>
        <p:spPr>
          <a:xfrm>
            <a:off x="3409287" y="209825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-4</a:t>
            </a:r>
            <a:endParaRPr lang="en-CA" sz="1600"/>
          </a:p>
        </p:txBody>
      </p:sp>
      <p:sp>
        <p:nvSpPr>
          <p:cNvPr id="298" name="TextBox 297"/>
          <p:cNvSpPr txBox="1"/>
          <p:nvPr/>
        </p:nvSpPr>
        <p:spPr>
          <a:xfrm>
            <a:off x="3400868" y="326079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8 </a:t>
            </a:r>
            <a:endParaRPr lang="en-CA" sz="1600"/>
          </a:p>
        </p:txBody>
      </p:sp>
      <p:sp>
        <p:nvSpPr>
          <p:cNvPr id="299" name="TextBox 298"/>
          <p:cNvSpPr txBox="1"/>
          <p:nvPr/>
        </p:nvSpPr>
        <p:spPr>
          <a:xfrm>
            <a:off x="3358562" y="4405922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-10 </a:t>
            </a:r>
            <a:endParaRPr lang="en-CA" sz="1600"/>
          </a:p>
        </p:txBody>
      </p:sp>
    </p:spTree>
    <p:extLst>
      <p:ext uri="{BB962C8B-B14F-4D97-AF65-F5344CB8AC3E}">
        <p14:creationId xmlns:p14="http://schemas.microsoft.com/office/powerpoint/2010/main" val="12429183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val 50"/>
          <p:cNvSpPr/>
          <p:nvPr/>
        </p:nvSpPr>
        <p:spPr>
          <a:xfrm>
            <a:off x="3449378" y="4247830"/>
            <a:ext cx="568372" cy="653798"/>
          </a:xfrm>
          <a:prstGeom prst="ellipse">
            <a:avLst/>
          </a:prstGeom>
          <a:solidFill>
            <a:srgbClr val="FFFF6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/>
          <p:cNvSpPr/>
          <p:nvPr/>
        </p:nvSpPr>
        <p:spPr>
          <a:xfrm>
            <a:off x="3456763" y="3072114"/>
            <a:ext cx="568372" cy="653798"/>
          </a:xfrm>
          <a:prstGeom prst="ellipse">
            <a:avLst/>
          </a:prstGeom>
          <a:solidFill>
            <a:srgbClr val="FFFF6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/>
          <p:cNvSpPr/>
          <p:nvPr/>
        </p:nvSpPr>
        <p:spPr>
          <a:xfrm>
            <a:off x="3449378" y="1938645"/>
            <a:ext cx="568372" cy="653798"/>
          </a:xfrm>
          <a:prstGeom prst="ellipse">
            <a:avLst/>
          </a:prstGeom>
          <a:solidFill>
            <a:srgbClr val="FFFF6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32</a:t>
            </a:fld>
            <a:endParaRPr lang="fr-CA" altLang="en-US"/>
          </a:p>
        </p:txBody>
      </p:sp>
      <p:sp>
        <p:nvSpPr>
          <p:cNvPr id="147" name="Oval 146"/>
          <p:cNvSpPr/>
          <p:nvPr/>
        </p:nvSpPr>
        <p:spPr>
          <a:xfrm>
            <a:off x="1259234" y="1502030"/>
            <a:ext cx="403070" cy="4366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>
              <a:solidFill>
                <a:schemeClr val="tx1"/>
              </a:solidFill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1257623" y="2347056"/>
            <a:ext cx="403070" cy="4366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66" name="Oval 165"/>
          <p:cNvSpPr/>
          <p:nvPr/>
        </p:nvSpPr>
        <p:spPr>
          <a:xfrm>
            <a:off x="3449378" y="2124935"/>
            <a:ext cx="276801" cy="285194"/>
          </a:xfrm>
          <a:prstGeom prst="ellipse">
            <a:avLst/>
          </a:prstGeom>
          <a:solidFill>
            <a:srgbClr val="FFC000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67" name="Oval 166"/>
          <p:cNvSpPr/>
          <p:nvPr/>
        </p:nvSpPr>
        <p:spPr>
          <a:xfrm>
            <a:off x="3449378" y="3283925"/>
            <a:ext cx="276801" cy="285194"/>
          </a:xfrm>
          <a:prstGeom prst="ellipse">
            <a:avLst/>
          </a:prstGeom>
          <a:solidFill>
            <a:srgbClr val="FFC000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68" name="Oval 167"/>
          <p:cNvSpPr/>
          <p:nvPr/>
        </p:nvSpPr>
        <p:spPr>
          <a:xfrm>
            <a:off x="3449378" y="4442916"/>
            <a:ext cx="276801" cy="285194"/>
          </a:xfrm>
          <a:prstGeom prst="ellipse">
            <a:avLst/>
          </a:prstGeom>
          <a:solidFill>
            <a:srgbClr val="FFC000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97" name="Oval 196"/>
          <p:cNvSpPr/>
          <p:nvPr/>
        </p:nvSpPr>
        <p:spPr>
          <a:xfrm>
            <a:off x="1240642" y="4882141"/>
            <a:ext cx="403070" cy="43661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98" name="Oval 197"/>
          <p:cNvSpPr/>
          <p:nvPr/>
        </p:nvSpPr>
        <p:spPr>
          <a:xfrm>
            <a:off x="1240642" y="4037112"/>
            <a:ext cx="403070" cy="43661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99" name="Oval 198"/>
          <p:cNvSpPr/>
          <p:nvPr/>
        </p:nvSpPr>
        <p:spPr>
          <a:xfrm>
            <a:off x="1257623" y="3192083"/>
            <a:ext cx="403070" cy="43661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264" name="Straight Arrow Connector 263"/>
          <p:cNvCxnSpPr>
            <a:stCxn id="147" idx="6"/>
            <a:endCxn id="166" idx="2"/>
          </p:cNvCxnSpPr>
          <p:nvPr/>
        </p:nvCxnSpPr>
        <p:spPr>
          <a:xfrm>
            <a:off x="1662304" y="1720338"/>
            <a:ext cx="1787074" cy="54719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/>
          <p:cNvCxnSpPr>
            <a:stCxn id="148" idx="6"/>
            <a:endCxn id="166" idx="2"/>
          </p:cNvCxnSpPr>
          <p:nvPr/>
        </p:nvCxnSpPr>
        <p:spPr>
          <a:xfrm flipV="1">
            <a:off x="1660693" y="2267532"/>
            <a:ext cx="1788685" cy="2978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199" idx="6"/>
            <a:endCxn id="166" idx="2"/>
          </p:cNvCxnSpPr>
          <p:nvPr/>
        </p:nvCxnSpPr>
        <p:spPr>
          <a:xfrm flipV="1">
            <a:off x="1660693" y="2267532"/>
            <a:ext cx="1788685" cy="114286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stCxn id="199" idx="6"/>
            <a:endCxn id="167" idx="2"/>
          </p:cNvCxnSpPr>
          <p:nvPr/>
        </p:nvCxnSpPr>
        <p:spPr>
          <a:xfrm>
            <a:off x="1660693" y="3410393"/>
            <a:ext cx="1788685" cy="161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stCxn id="198" idx="6"/>
            <a:endCxn id="167" idx="2"/>
          </p:cNvCxnSpPr>
          <p:nvPr/>
        </p:nvCxnSpPr>
        <p:spPr>
          <a:xfrm flipV="1">
            <a:off x="1643712" y="3426522"/>
            <a:ext cx="1805666" cy="8289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stCxn id="148" idx="6"/>
            <a:endCxn id="167" idx="2"/>
          </p:cNvCxnSpPr>
          <p:nvPr/>
        </p:nvCxnSpPr>
        <p:spPr>
          <a:xfrm>
            <a:off x="1660693" y="2565364"/>
            <a:ext cx="1788685" cy="8611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>
            <a:stCxn id="199" idx="6"/>
            <a:endCxn id="168" idx="2"/>
          </p:cNvCxnSpPr>
          <p:nvPr/>
        </p:nvCxnSpPr>
        <p:spPr>
          <a:xfrm>
            <a:off x="1660693" y="3410393"/>
            <a:ext cx="1788685" cy="11751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198" idx="6"/>
            <a:endCxn id="168" idx="2"/>
          </p:cNvCxnSpPr>
          <p:nvPr/>
        </p:nvCxnSpPr>
        <p:spPr>
          <a:xfrm>
            <a:off x="1643712" y="4255422"/>
            <a:ext cx="1805666" cy="33009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/>
          <p:cNvCxnSpPr>
            <a:stCxn id="197" idx="6"/>
            <a:endCxn id="168" idx="2"/>
          </p:cNvCxnSpPr>
          <p:nvPr/>
        </p:nvCxnSpPr>
        <p:spPr>
          <a:xfrm flipV="1">
            <a:off x="1643712" y="4585513"/>
            <a:ext cx="1805666" cy="5149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274246" y="154164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10</a:t>
            </a:r>
            <a:endParaRPr lang="en-CA" sz="1600"/>
          </a:p>
        </p:txBody>
      </p:sp>
      <p:sp>
        <p:nvSpPr>
          <p:cNvPr id="284" name="TextBox 283"/>
          <p:cNvSpPr txBox="1"/>
          <p:nvPr/>
        </p:nvSpPr>
        <p:spPr>
          <a:xfrm>
            <a:off x="1274246" y="240405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20</a:t>
            </a:r>
            <a:endParaRPr lang="en-CA" sz="1600"/>
          </a:p>
        </p:txBody>
      </p:sp>
      <p:sp>
        <p:nvSpPr>
          <p:cNvPr id="285" name="TextBox 284"/>
          <p:cNvSpPr txBox="1"/>
          <p:nvPr/>
        </p:nvSpPr>
        <p:spPr>
          <a:xfrm>
            <a:off x="1226861" y="3236149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-30</a:t>
            </a:r>
            <a:endParaRPr lang="en-CA" sz="1600"/>
          </a:p>
        </p:txBody>
      </p:sp>
      <p:sp>
        <p:nvSpPr>
          <p:cNvPr id="286" name="TextBox 285"/>
          <p:cNvSpPr txBox="1"/>
          <p:nvPr/>
        </p:nvSpPr>
        <p:spPr>
          <a:xfrm>
            <a:off x="1274246" y="407621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40</a:t>
            </a:r>
            <a:endParaRPr lang="en-CA" sz="1600"/>
          </a:p>
        </p:txBody>
      </p:sp>
      <p:sp>
        <p:nvSpPr>
          <p:cNvPr id="287" name="TextBox 286"/>
          <p:cNvSpPr txBox="1"/>
          <p:nvPr/>
        </p:nvSpPr>
        <p:spPr>
          <a:xfrm>
            <a:off x="1203270" y="4931173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-50</a:t>
            </a:r>
            <a:endParaRPr lang="en-CA" sz="1600"/>
          </a:p>
        </p:txBody>
      </p:sp>
      <p:sp>
        <p:nvSpPr>
          <p:cNvPr id="288" name="TextBox 287"/>
          <p:cNvSpPr txBox="1"/>
          <p:nvPr/>
        </p:nvSpPr>
        <p:spPr>
          <a:xfrm>
            <a:off x="2953380" y="1833792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.1</a:t>
            </a:r>
            <a:endParaRPr lang="en-CA" sz="1600"/>
          </a:p>
        </p:txBody>
      </p:sp>
      <p:sp>
        <p:nvSpPr>
          <p:cNvPr id="289" name="TextBox 288"/>
          <p:cNvSpPr txBox="1"/>
          <p:nvPr/>
        </p:nvSpPr>
        <p:spPr>
          <a:xfrm>
            <a:off x="2645702" y="2081245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.2</a:t>
            </a:r>
            <a:endParaRPr lang="en-CA" sz="1600"/>
          </a:p>
        </p:txBody>
      </p:sp>
      <p:sp>
        <p:nvSpPr>
          <p:cNvPr id="290" name="TextBox 289"/>
          <p:cNvSpPr txBox="1"/>
          <p:nvPr/>
        </p:nvSpPr>
        <p:spPr>
          <a:xfrm>
            <a:off x="2953380" y="2423166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.3</a:t>
            </a:r>
            <a:endParaRPr lang="en-CA" sz="1600"/>
          </a:p>
        </p:txBody>
      </p:sp>
      <p:sp>
        <p:nvSpPr>
          <p:cNvPr id="291" name="TextBox 290"/>
          <p:cNvSpPr txBox="1"/>
          <p:nvPr/>
        </p:nvSpPr>
        <p:spPr>
          <a:xfrm>
            <a:off x="3003300" y="2908459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.1</a:t>
            </a:r>
            <a:endParaRPr lang="en-CA" sz="1600"/>
          </a:p>
        </p:txBody>
      </p:sp>
      <p:sp>
        <p:nvSpPr>
          <p:cNvPr id="292" name="TextBox 291"/>
          <p:cNvSpPr txBox="1"/>
          <p:nvPr/>
        </p:nvSpPr>
        <p:spPr>
          <a:xfrm>
            <a:off x="2695622" y="3155912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.2</a:t>
            </a:r>
            <a:endParaRPr lang="en-CA" sz="1600"/>
          </a:p>
        </p:txBody>
      </p:sp>
      <p:sp>
        <p:nvSpPr>
          <p:cNvPr id="293" name="TextBox 292"/>
          <p:cNvSpPr txBox="1"/>
          <p:nvPr/>
        </p:nvSpPr>
        <p:spPr>
          <a:xfrm>
            <a:off x="3003300" y="3497833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.3</a:t>
            </a:r>
            <a:endParaRPr lang="en-CA" sz="1600"/>
          </a:p>
        </p:txBody>
      </p:sp>
      <p:sp>
        <p:nvSpPr>
          <p:cNvPr id="294" name="TextBox 293"/>
          <p:cNvSpPr txBox="1"/>
          <p:nvPr/>
        </p:nvSpPr>
        <p:spPr>
          <a:xfrm>
            <a:off x="3034176" y="3982161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.1</a:t>
            </a:r>
            <a:endParaRPr lang="en-CA" sz="1600"/>
          </a:p>
        </p:txBody>
      </p:sp>
      <p:sp>
        <p:nvSpPr>
          <p:cNvPr id="295" name="TextBox 294"/>
          <p:cNvSpPr txBox="1"/>
          <p:nvPr/>
        </p:nvSpPr>
        <p:spPr>
          <a:xfrm>
            <a:off x="2726498" y="4203487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.2</a:t>
            </a:r>
            <a:endParaRPr lang="en-CA" sz="1600"/>
          </a:p>
        </p:txBody>
      </p:sp>
      <p:sp>
        <p:nvSpPr>
          <p:cNvPr id="296" name="TextBox 295"/>
          <p:cNvSpPr txBox="1"/>
          <p:nvPr/>
        </p:nvSpPr>
        <p:spPr>
          <a:xfrm>
            <a:off x="3034176" y="4571535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.3</a:t>
            </a:r>
            <a:endParaRPr lang="en-CA" sz="1600"/>
          </a:p>
        </p:txBody>
      </p:sp>
      <p:sp>
        <p:nvSpPr>
          <p:cNvPr id="297" name="TextBox 296"/>
          <p:cNvSpPr txBox="1"/>
          <p:nvPr/>
        </p:nvSpPr>
        <p:spPr>
          <a:xfrm>
            <a:off x="3409287" y="209825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-4</a:t>
            </a:r>
            <a:endParaRPr lang="en-CA" sz="1600"/>
          </a:p>
        </p:txBody>
      </p:sp>
      <p:sp>
        <p:nvSpPr>
          <p:cNvPr id="298" name="TextBox 297"/>
          <p:cNvSpPr txBox="1"/>
          <p:nvPr/>
        </p:nvSpPr>
        <p:spPr>
          <a:xfrm>
            <a:off x="3400868" y="326079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8 </a:t>
            </a:r>
            <a:endParaRPr lang="en-CA" sz="1600"/>
          </a:p>
        </p:txBody>
      </p:sp>
      <p:sp>
        <p:nvSpPr>
          <p:cNvPr id="299" name="TextBox 298"/>
          <p:cNvSpPr txBox="1"/>
          <p:nvPr/>
        </p:nvSpPr>
        <p:spPr>
          <a:xfrm>
            <a:off x="3358562" y="4405922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-10 </a:t>
            </a:r>
            <a:endParaRPr lang="en-CA" sz="1600"/>
          </a:p>
        </p:txBody>
      </p:sp>
      <p:sp>
        <p:nvSpPr>
          <p:cNvPr id="2" name="16-Point Star 1"/>
          <p:cNvSpPr/>
          <p:nvPr/>
        </p:nvSpPr>
        <p:spPr>
          <a:xfrm>
            <a:off x="5771650" y="1436091"/>
            <a:ext cx="3152503" cy="1824707"/>
          </a:xfrm>
          <a:prstGeom prst="star1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/>
              <a:t>Fonction d’activation</a:t>
            </a:r>
          </a:p>
          <a:p>
            <a:pPr algn="ctr"/>
            <a:r>
              <a:rPr lang="fr-CA"/>
              <a:t>(ex. </a:t>
            </a:r>
            <a:r>
              <a:rPr lang="fr-CA" err="1"/>
              <a:t>ReLU</a:t>
            </a:r>
            <a:r>
              <a:rPr lang="fr-CA"/>
              <a:t>)</a:t>
            </a:r>
            <a:endParaRPr lang="en-CA"/>
          </a:p>
        </p:txBody>
      </p:sp>
      <p:sp>
        <p:nvSpPr>
          <p:cNvPr id="41" name="Oval 40"/>
          <p:cNvSpPr/>
          <p:nvPr/>
        </p:nvSpPr>
        <p:spPr>
          <a:xfrm>
            <a:off x="3740949" y="2121762"/>
            <a:ext cx="276801" cy="294997"/>
          </a:xfrm>
          <a:prstGeom prst="ellipse">
            <a:avLst/>
          </a:prstGeom>
          <a:solidFill>
            <a:srgbClr val="FFC000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42" name="TextBox 41"/>
          <p:cNvSpPr txBox="1"/>
          <p:nvPr/>
        </p:nvSpPr>
        <p:spPr>
          <a:xfrm>
            <a:off x="3627239" y="2077894"/>
            <a:ext cx="486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</a:t>
            </a:r>
            <a:r>
              <a:rPr lang="fr-CA" sz="800" err="1"/>
              <a:t>ReLU</a:t>
            </a:r>
            <a:endParaRPr lang="fr-CA" sz="1600"/>
          </a:p>
        </p:txBody>
      </p:sp>
      <p:sp>
        <p:nvSpPr>
          <p:cNvPr id="43" name="Oval 42"/>
          <p:cNvSpPr/>
          <p:nvPr/>
        </p:nvSpPr>
        <p:spPr>
          <a:xfrm>
            <a:off x="3740949" y="3277674"/>
            <a:ext cx="276801" cy="294997"/>
          </a:xfrm>
          <a:prstGeom prst="ellipse">
            <a:avLst/>
          </a:prstGeom>
          <a:solidFill>
            <a:srgbClr val="FFC000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45" name="Oval 44"/>
          <p:cNvSpPr/>
          <p:nvPr/>
        </p:nvSpPr>
        <p:spPr>
          <a:xfrm>
            <a:off x="3740949" y="4433600"/>
            <a:ext cx="276801" cy="294997"/>
          </a:xfrm>
          <a:prstGeom prst="ellipse">
            <a:avLst/>
          </a:prstGeom>
          <a:solidFill>
            <a:srgbClr val="FFC000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47" name="TextBox 46"/>
          <p:cNvSpPr txBox="1"/>
          <p:nvPr/>
        </p:nvSpPr>
        <p:spPr>
          <a:xfrm>
            <a:off x="3636334" y="4380884"/>
            <a:ext cx="486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</a:t>
            </a:r>
            <a:r>
              <a:rPr lang="fr-CA" sz="800" err="1"/>
              <a:t>ReLU</a:t>
            </a:r>
            <a:endParaRPr lang="fr-CA" sz="1600"/>
          </a:p>
        </p:txBody>
      </p:sp>
      <p:sp>
        <p:nvSpPr>
          <p:cNvPr id="48" name="TextBox 47"/>
          <p:cNvSpPr txBox="1"/>
          <p:nvPr/>
        </p:nvSpPr>
        <p:spPr>
          <a:xfrm>
            <a:off x="3636334" y="3216699"/>
            <a:ext cx="486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</a:t>
            </a:r>
            <a:r>
              <a:rPr lang="fr-CA" sz="800" err="1"/>
              <a:t>ReLU</a:t>
            </a:r>
            <a:endParaRPr lang="fr-CA" sz="1600"/>
          </a:p>
        </p:txBody>
      </p:sp>
      <p:sp>
        <p:nvSpPr>
          <p:cNvPr id="52" name="TextBox 51"/>
          <p:cNvSpPr txBox="1"/>
          <p:nvPr/>
        </p:nvSpPr>
        <p:spPr>
          <a:xfrm>
            <a:off x="3970140" y="2091545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0</a:t>
            </a:r>
            <a:endParaRPr lang="en-CA" sz="1600"/>
          </a:p>
        </p:txBody>
      </p:sp>
      <p:sp>
        <p:nvSpPr>
          <p:cNvPr id="53" name="TextBox 52"/>
          <p:cNvSpPr txBox="1"/>
          <p:nvPr/>
        </p:nvSpPr>
        <p:spPr>
          <a:xfrm>
            <a:off x="3956780" y="3222417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8</a:t>
            </a:r>
            <a:endParaRPr lang="en-CA" sz="1600"/>
          </a:p>
        </p:txBody>
      </p:sp>
      <p:sp>
        <p:nvSpPr>
          <p:cNvPr id="54" name="TextBox 53"/>
          <p:cNvSpPr txBox="1"/>
          <p:nvPr/>
        </p:nvSpPr>
        <p:spPr>
          <a:xfrm>
            <a:off x="3970140" y="4380884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0</a:t>
            </a:r>
            <a:endParaRPr lang="en-CA" sz="1600"/>
          </a:p>
        </p:txBody>
      </p:sp>
      <p:sp>
        <p:nvSpPr>
          <p:cNvPr id="55" name="Rectangle 3"/>
          <p:cNvSpPr>
            <a:spLocks noChangeArrowheads="1"/>
          </p:cNvSpPr>
          <p:nvPr/>
        </p:nvSpPr>
        <p:spPr bwMode="auto">
          <a:xfrm>
            <a:off x="350225" y="369580"/>
            <a:ext cx="68809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b="1"/>
              <a:t>L’opération de la page précédente est équivalente à</a:t>
            </a:r>
          </a:p>
        </p:txBody>
      </p:sp>
    </p:spTree>
    <p:extLst>
      <p:ext uri="{BB962C8B-B14F-4D97-AF65-F5344CB8AC3E}">
        <p14:creationId xmlns:p14="http://schemas.microsoft.com/office/powerpoint/2010/main" val="13832791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3449377" y="1938644"/>
            <a:ext cx="1184741" cy="716218"/>
          </a:xfrm>
          <a:prstGeom prst="ellipse">
            <a:avLst/>
          </a:prstGeom>
          <a:solidFill>
            <a:srgbClr val="FFFF6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33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525463" y="638175"/>
            <a:ext cx="79408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/>
              <a:t>Apprentissage = apprendre les </a:t>
            </a:r>
            <a:r>
              <a:rPr lang="fr-CM" altLang="en-US" b="1"/>
              <a:t>poids      des filtres </a:t>
            </a:r>
            <a:r>
              <a:rPr lang="fr-CM" altLang="en-US" b="1" err="1"/>
              <a:t>convolutifs</a:t>
            </a:r>
            <a:endParaRPr lang="fr-CM" altLang="en-US" b="1"/>
          </a:p>
        </p:txBody>
      </p:sp>
      <p:sp>
        <p:nvSpPr>
          <p:cNvPr id="147" name="Oval 146"/>
          <p:cNvSpPr/>
          <p:nvPr/>
        </p:nvSpPr>
        <p:spPr>
          <a:xfrm>
            <a:off x="1259234" y="1502030"/>
            <a:ext cx="403070" cy="4366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>
              <a:solidFill>
                <a:schemeClr val="tx1"/>
              </a:solidFill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1257623" y="2347056"/>
            <a:ext cx="403070" cy="4366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97" name="Oval 196"/>
          <p:cNvSpPr/>
          <p:nvPr/>
        </p:nvSpPr>
        <p:spPr>
          <a:xfrm>
            <a:off x="1240642" y="4882141"/>
            <a:ext cx="403070" cy="43661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98" name="Oval 197"/>
          <p:cNvSpPr/>
          <p:nvPr/>
        </p:nvSpPr>
        <p:spPr>
          <a:xfrm>
            <a:off x="1240642" y="4037112"/>
            <a:ext cx="403070" cy="43661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99" name="Oval 198"/>
          <p:cNvSpPr/>
          <p:nvPr/>
        </p:nvSpPr>
        <p:spPr>
          <a:xfrm>
            <a:off x="1257623" y="3192083"/>
            <a:ext cx="403070" cy="43661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264" name="Straight Arrow Connector 263"/>
          <p:cNvCxnSpPr>
            <a:stCxn id="147" idx="6"/>
            <a:endCxn id="166" idx="2"/>
          </p:cNvCxnSpPr>
          <p:nvPr/>
        </p:nvCxnSpPr>
        <p:spPr>
          <a:xfrm>
            <a:off x="1662304" y="1720338"/>
            <a:ext cx="1787074" cy="54719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/>
          <p:cNvCxnSpPr>
            <a:stCxn id="148" idx="6"/>
            <a:endCxn id="166" idx="2"/>
          </p:cNvCxnSpPr>
          <p:nvPr/>
        </p:nvCxnSpPr>
        <p:spPr>
          <a:xfrm flipV="1">
            <a:off x="1660693" y="2267532"/>
            <a:ext cx="1788685" cy="2978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199" idx="6"/>
            <a:endCxn id="166" idx="2"/>
          </p:cNvCxnSpPr>
          <p:nvPr/>
        </p:nvCxnSpPr>
        <p:spPr>
          <a:xfrm flipV="1">
            <a:off x="1660693" y="2267532"/>
            <a:ext cx="1788685" cy="114286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stCxn id="199" idx="6"/>
            <a:endCxn id="167" idx="2"/>
          </p:cNvCxnSpPr>
          <p:nvPr/>
        </p:nvCxnSpPr>
        <p:spPr>
          <a:xfrm>
            <a:off x="1660693" y="3410393"/>
            <a:ext cx="1788685" cy="161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stCxn id="198" idx="6"/>
            <a:endCxn id="167" idx="2"/>
          </p:cNvCxnSpPr>
          <p:nvPr/>
        </p:nvCxnSpPr>
        <p:spPr>
          <a:xfrm flipV="1">
            <a:off x="1643712" y="3426522"/>
            <a:ext cx="1805666" cy="8289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stCxn id="148" idx="6"/>
            <a:endCxn id="167" idx="2"/>
          </p:cNvCxnSpPr>
          <p:nvPr/>
        </p:nvCxnSpPr>
        <p:spPr>
          <a:xfrm>
            <a:off x="1660693" y="2565364"/>
            <a:ext cx="1788685" cy="8611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>
            <a:stCxn id="199" idx="6"/>
            <a:endCxn id="168" idx="2"/>
          </p:cNvCxnSpPr>
          <p:nvPr/>
        </p:nvCxnSpPr>
        <p:spPr>
          <a:xfrm>
            <a:off x="1660693" y="3410393"/>
            <a:ext cx="1788685" cy="11751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198" idx="6"/>
            <a:endCxn id="168" idx="2"/>
          </p:cNvCxnSpPr>
          <p:nvPr/>
        </p:nvCxnSpPr>
        <p:spPr>
          <a:xfrm>
            <a:off x="1643712" y="4255422"/>
            <a:ext cx="1805666" cy="33009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/>
          <p:cNvCxnSpPr>
            <a:stCxn id="197" idx="6"/>
            <a:endCxn id="168" idx="2"/>
          </p:cNvCxnSpPr>
          <p:nvPr/>
        </p:nvCxnSpPr>
        <p:spPr>
          <a:xfrm flipV="1">
            <a:off x="1643712" y="4585513"/>
            <a:ext cx="1805666" cy="5149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274246" y="154164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x1</a:t>
            </a:r>
            <a:endParaRPr lang="en-CA" sz="1600"/>
          </a:p>
        </p:txBody>
      </p:sp>
      <p:sp>
        <p:nvSpPr>
          <p:cNvPr id="284" name="TextBox 283"/>
          <p:cNvSpPr txBox="1"/>
          <p:nvPr/>
        </p:nvSpPr>
        <p:spPr>
          <a:xfrm>
            <a:off x="1274246" y="240405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x2</a:t>
            </a:r>
            <a:endParaRPr lang="en-CA" sz="1600"/>
          </a:p>
        </p:txBody>
      </p:sp>
      <p:sp>
        <p:nvSpPr>
          <p:cNvPr id="285" name="TextBox 284"/>
          <p:cNvSpPr txBox="1"/>
          <p:nvPr/>
        </p:nvSpPr>
        <p:spPr>
          <a:xfrm>
            <a:off x="1226861" y="3236149"/>
            <a:ext cx="441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x3</a:t>
            </a:r>
            <a:endParaRPr lang="en-CA" sz="1600"/>
          </a:p>
        </p:txBody>
      </p:sp>
      <p:sp>
        <p:nvSpPr>
          <p:cNvPr id="286" name="TextBox 285"/>
          <p:cNvSpPr txBox="1"/>
          <p:nvPr/>
        </p:nvSpPr>
        <p:spPr>
          <a:xfrm>
            <a:off x="1274246" y="407621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x4</a:t>
            </a:r>
            <a:endParaRPr lang="en-CA" sz="1600"/>
          </a:p>
        </p:txBody>
      </p:sp>
      <p:sp>
        <p:nvSpPr>
          <p:cNvPr id="287" name="TextBox 286"/>
          <p:cNvSpPr txBox="1"/>
          <p:nvPr/>
        </p:nvSpPr>
        <p:spPr>
          <a:xfrm>
            <a:off x="1203270" y="4931173"/>
            <a:ext cx="441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x5</a:t>
            </a:r>
            <a:endParaRPr lang="en-CA" sz="1600"/>
          </a:p>
        </p:txBody>
      </p:sp>
      <p:sp>
        <p:nvSpPr>
          <p:cNvPr id="288" name="TextBox 287"/>
          <p:cNvSpPr txBox="1"/>
          <p:nvPr/>
        </p:nvSpPr>
        <p:spPr>
          <a:xfrm>
            <a:off x="2953380" y="1833792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i="1"/>
              <a:t>w</a:t>
            </a:r>
            <a:r>
              <a:rPr lang="fr-CA" sz="1100" i="1"/>
              <a:t>1</a:t>
            </a:r>
            <a:endParaRPr lang="en-CA" sz="1600" i="1"/>
          </a:p>
        </p:txBody>
      </p:sp>
      <p:sp>
        <p:nvSpPr>
          <p:cNvPr id="289" name="TextBox 288"/>
          <p:cNvSpPr txBox="1"/>
          <p:nvPr/>
        </p:nvSpPr>
        <p:spPr>
          <a:xfrm>
            <a:off x="2645702" y="2081245"/>
            <a:ext cx="397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i="1"/>
              <a:t>w</a:t>
            </a:r>
            <a:r>
              <a:rPr lang="fr-CA" sz="1100" i="1"/>
              <a:t>2</a:t>
            </a:r>
            <a:endParaRPr lang="en-CA" sz="1600"/>
          </a:p>
        </p:txBody>
      </p:sp>
      <p:sp>
        <p:nvSpPr>
          <p:cNvPr id="290" name="TextBox 289"/>
          <p:cNvSpPr txBox="1"/>
          <p:nvPr/>
        </p:nvSpPr>
        <p:spPr>
          <a:xfrm>
            <a:off x="2953380" y="2423166"/>
            <a:ext cx="397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i="1"/>
              <a:t>w</a:t>
            </a:r>
            <a:r>
              <a:rPr lang="fr-CA" sz="1100" i="1"/>
              <a:t>3</a:t>
            </a:r>
            <a:endParaRPr lang="en-CA" sz="1600"/>
          </a:p>
        </p:txBody>
      </p:sp>
      <p:graphicFrame>
        <p:nvGraphicFramePr>
          <p:cNvPr id="5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232861"/>
              </p:ext>
            </p:extLst>
          </p:nvPr>
        </p:nvGraphicFramePr>
        <p:xfrm>
          <a:off x="3491735" y="2145145"/>
          <a:ext cx="1066800" cy="30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29" name="Equation" r:id="rId3" imgW="711000" imgH="203040" progId="Equation.3">
                  <p:embed/>
                </p:oleObj>
              </mc:Choice>
              <mc:Fallback>
                <p:oleObj name="Equation" r:id="rId3" imgW="711000" imgH="203040" progId="Equation.3">
                  <p:embed/>
                  <p:pic>
                    <p:nvPicPr>
                      <p:cNvPr id="5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1735" y="2145145"/>
                        <a:ext cx="1066800" cy="303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2974903" y="2888724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i="1"/>
              <a:t>w</a:t>
            </a:r>
            <a:r>
              <a:rPr lang="fr-CA" sz="1100" i="1"/>
              <a:t>1</a:t>
            </a:r>
            <a:endParaRPr lang="en-CA" sz="1600" i="1"/>
          </a:p>
        </p:txBody>
      </p:sp>
      <p:sp>
        <p:nvSpPr>
          <p:cNvPr id="57" name="TextBox 56"/>
          <p:cNvSpPr txBox="1"/>
          <p:nvPr/>
        </p:nvSpPr>
        <p:spPr>
          <a:xfrm>
            <a:off x="2667225" y="3136177"/>
            <a:ext cx="397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i="1"/>
              <a:t>w</a:t>
            </a:r>
            <a:r>
              <a:rPr lang="fr-CA" sz="1100" i="1"/>
              <a:t>2</a:t>
            </a:r>
            <a:endParaRPr lang="en-CA" sz="1600"/>
          </a:p>
        </p:txBody>
      </p:sp>
      <p:sp>
        <p:nvSpPr>
          <p:cNvPr id="58" name="TextBox 57"/>
          <p:cNvSpPr txBox="1"/>
          <p:nvPr/>
        </p:nvSpPr>
        <p:spPr>
          <a:xfrm>
            <a:off x="2974903" y="3478098"/>
            <a:ext cx="397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i="1"/>
              <a:t>w</a:t>
            </a:r>
            <a:r>
              <a:rPr lang="fr-CA" sz="1100" i="1"/>
              <a:t>3</a:t>
            </a:r>
            <a:endParaRPr lang="en-CA" sz="1600"/>
          </a:p>
        </p:txBody>
      </p:sp>
      <p:sp>
        <p:nvSpPr>
          <p:cNvPr id="59" name="TextBox 58"/>
          <p:cNvSpPr txBox="1"/>
          <p:nvPr/>
        </p:nvSpPr>
        <p:spPr>
          <a:xfrm>
            <a:off x="2982479" y="4001473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i="1"/>
              <a:t>w</a:t>
            </a:r>
            <a:r>
              <a:rPr lang="fr-CA" sz="1100" i="1"/>
              <a:t>1</a:t>
            </a:r>
            <a:endParaRPr lang="en-CA" sz="1600" i="1"/>
          </a:p>
        </p:txBody>
      </p:sp>
      <p:sp>
        <p:nvSpPr>
          <p:cNvPr id="60" name="TextBox 59"/>
          <p:cNvSpPr txBox="1"/>
          <p:nvPr/>
        </p:nvSpPr>
        <p:spPr>
          <a:xfrm>
            <a:off x="2674801" y="4179254"/>
            <a:ext cx="397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i="1"/>
              <a:t>w</a:t>
            </a:r>
            <a:r>
              <a:rPr lang="fr-CA" sz="1100" i="1"/>
              <a:t>2</a:t>
            </a:r>
            <a:endParaRPr lang="en-CA" sz="1600"/>
          </a:p>
        </p:txBody>
      </p:sp>
      <p:sp>
        <p:nvSpPr>
          <p:cNvPr id="61" name="TextBox 60"/>
          <p:cNvSpPr txBox="1"/>
          <p:nvPr/>
        </p:nvSpPr>
        <p:spPr>
          <a:xfrm>
            <a:off x="2982479" y="4590847"/>
            <a:ext cx="397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i="1"/>
              <a:t>w</a:t>
            </a:r>
            <a:r>
              <a:rPr lang="fr-CA" sz="1100" i="1"/>
              <a:t>3</a:t>
            </a:r>
            <a:endParaRPr lang="en-CA" sz="1600"/>
          </a:p>
        </p:txBody>
      </p:sp>
      <p:sp>
        <p:nvSpPr>
          <p:cNvPr id="62" name="Oval 61"/>
          <p:cNvSpPr/>
          <p:nvPr/>
        </p:nvSpPr>
        <p:spPr>
          <a:xfrm>
            <a:off x="3449377" y="3063079"/>
            <a:ext cx="1184741" cy="716218"/>
          </a:xfrm>
          <a:prstGeom prst="ellipse">
            <a:avLst/>
          </a:prstGeom>
          <a:solidFill>
            <a:srgbClr val="FFFF6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3563133"/>
              </p:ext>
            </p:extLst>
          </p:nvPr>
        </p:nvGraphicFramePr>
        <p:xfrm>
          <a:off x="3473450" y="3270250"/>
          <a:ext cx="1104900" cy="30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0" name="Equation" r:id="rId5" imgW="736560" imgH="203040" progId="Equation.3">
                  <p:embed/>
                </p:oleObj>
              </mc:Choice>
              <mc:Fallback>
                <p:oleObj name="Equation" r:id="rId5" imgW="736560" imgH="203040" progId="Equation.3">
                  <p:embed/>
                  <p:pic>
                    <p:nvPicPr>
                      <p:cNvPr id="6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3450" y="3270250"/>
                        <a:ext cx="1104900" cy="303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Oval 63"/>
          <p:cNvSpPr/>
          <p:nvPr/>
        </p:nvSpPr>
        <p:spPr>
          <a:xfrm>
            <a:off x="3449377" y="4227404"/>
            <a:ext cx="1184741" cy="716218"/>
          </a:xfrm>
          <a:prstGeom prst="ellipse">
            <a:avLst/>
          </a:prstGeom>
          <a:solidFill>
            <a:srgbClr val="FFFF6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7657814"/>
              </p:ext>
            </p:extLst>
          </p:nvPr>
        </p:nvGraphicFramePr>
        <p:xfrm>
          <a:off x="3473450" y="4433888"/>
          <a:ext cx="1104900" cy="30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1" name="Equation" r:id="rId7" imgW="736560" imgH="203040" progId="Equation.3">
                  <p:embed/>
                </p:oleObj>
              </mc:Choice>
              <mc:Fallback>
                <p:oleObj name="Equation" r:id="rId7" imgW="736560" imgH="203040" progId="Equation.3">
                  <p:embed/>
                  <p:pic>
                    <p:nvPicPr>
                      <p:cNvPr id="6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3450" y="4433888"/>
                        <a:ext cx="1104900" cy="303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408022" y="3068266"/>
            <a:ext cx="30684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i="1"/>
              <a:t>h</a:t>
            </a:r>
            <a:r>
              <a:rPr lang="fr-CA"/>
              <a:t>: fonction d’activation</a:t>
            </a:r>
          </a:p>
          <a:p>
            <a:r>
              <a:rPr lang="fr-CA"/>
              <a:t>     </a:t>
            </a:r>
            <a:r>
              <a:rPr lang="fr-CA" sz="2000"/>
              <a:t>(</a:t>
            </a:r>
            <a:r>
              <a:rPr lang="fr-CA" sz="2000" err="1"/>
              <a:t>tanh</a:t>
            </a:r>
            <a:r>
              <a:rPr lang="fr-CA" sz="2000"/>
              <a:t>, </a:t>
            </a:r>
            <a:r>
              <a:rPr lang="fr-CA" sz="2000" err="1"/>
              <a:t>ReLU</a:t>
            </a:r>
            <a:r>
              <a:rPr lang="fr-CA" sz="2000"/>
              <a:t>, </a:t>
            </a:r>
            <a:r>
              <a:rPr lang="fr-CA" sz="2000" err="1"/>
              <a:t>elu</a:t>
            </a:r>
            <a:r>
              <a:rPr lang="fr-CA" sz="2000"/>
              <a:t>, etc.)</a:t>
            </a:r>
            <a:endParaRPr lang="en-CA" sz="2000"/>
          </a:p>
        </p:txBody>
      </p:sp>
      <p:graphicFrame>
        <p:nvGraphicFramePr>
          <p:cNvPr id="3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3194823"/>
              </p:ext>
            </p:extLst>
          </p:nvPr>
        </p:nvGraphicFramePr>
        <p:xfrm>
          <a:off x="5153100" y="677132"/>
          <a:ext cx="350717" cy="448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2" name="Equation" r:id="rId9" imgW="177480" imgH="228600" progId="Equation.3">
                  <p:embed/>
                </p:oleObj>
              </mc:Choice>
              <mc:Fallback>
                <p:oleObj name="Equation" r:id="rId9" imgW="177480" imgH="228600" progId="Equation.3">
                  <p:embed/>
                  <p:pic>
                    <p:nvPicPr>
                      <p:cNvPr id="3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3100" y="677132"/>
                        <a:ext cx="350717" cy="4488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72178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5281007" y="1750423"/>
            <a:ext cx="482371" cy="3274423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/>
          <p:cNvSpPr/>
          <p:nvPr/>
        </p:nvSpPr>
        <p:spPr>
          <a:xfrm>
            <a:off x="2570517" y="1383840"/>
            <a:ext cx="482371" cy="3963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/>
          <p:cNvSpPr/>
          <p:nvPr/>
        </p:nvSpPr>
        <p:spPr>
          <a:xfrm>
            <a:off x="5315318" y="2018633"/>
            <a:ext cx="401625" cy="385342"/>
          </a:xfrm>
          <a:prstGeom prst="ellipse">
            <a:avLst/>
          </a:prstGeom>
          <a:solidFill>
            <a:srgbClr val="FFFF6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34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525463" y="638175"/>
            <a:ext cx="59891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b="1"/>
              <a:t>Représentation graphique courante (simple)</a:t>
            </a:r>
          </a:p>
        </p:txBody>
      </p:sp>
      <p:sp>
        <p:nvSpPr>
          <p:cNvPr id="147" name="Oval 146"/>
          <p:cNvSpPr/>
          <p:nvPr/>
        </p:nvSpPr>
        <p:spPr>
          <a:xfrm>
            <a:off x="2617772" y="1449779"/>
            <a:ext cx="403070" cy="4366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>
              <a:solidFill>
                <a:schemeClr val="tx1"/>
              </a:solidFill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2616161" y="2294805"/>
            <a:ext cx="403070" cy="4366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97" name="Oval 196"/>
          <p:cNvSpPr/>
          <p:nvPr/>
        </p:nvSpPr>
        <p:spPr>
          <a:xfrm>
            <a:off x="2599180" y="4829890"/>
            <a:ext cx="403070" cy="43661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98" name="Oval 197"/>
          <p:cNvSpPr/>
          <p:nvPr/>
        </p:nvSpPr>
        <p:spPr>
          <a:xfrm>
            <a:off x="2599180" y="3984861"/>
            <a:ext cx="403070" cy="43661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99" name="Oval 198"/>
          <p:cNvSpPr/>
          <p:nvPr/>
        </p:nvSpPr>
        <p:spPr>
          <a:xfrm>
            <a:off x="2616161" y="3139832"/>
            <a:ext cx="403070" cy="43661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3" name="TextBox 22"/>
          <p:cNvSpPr txBox="1"/>
          <p:nvPr/>
        </p:nvSpPr>
        <p:spPr>
          <a:xfrm>
            <a:off x="2632784" y="148939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10</a:t>
            </a:r>
            <a:endParaRPr lang="en-CA" sz="1600"/>
          </a:p>
        </p:txBody>
      </p:sp>
      <p:sp>
        <p:nvSpPr>
          <p:cNvPr id="284" name="TextBox 283"/>
          <p:cNvSpPr txBox="1"/>
          <p:nvPr/>
        </p:nvSpPr>
        <p:spPr>
          <a:xfrm>
            <a:off x="2632784" y="235180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20</a:t>
            </a:r>
            <a:endParaRPr lang="en-CA" sz="1600"/>
          </a:p>
        </p:txBody>
      </p:sp>
      <p:sp>
        <p:nvSpPr>
          <p:cNvPr id="285" name="TextBox 284"/>
          <p:cNvSpPr txBox="1"/>
          <p:nvPr/>
        </p:nvSpPr>
        <p:spPr>
          <a:xfrm>
            <a:off x="2585399" y="3183898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-30</a:t>
            </a:r>
            <a:endParaRPr lang="en-CA" sz="1600"/>
          </a:p>
        </p:txBody>
      </p:sp>
      <p:sp>
        <p:nvSpPr>
          <p:cNvPr id="286" name="TextBox 285"/>
          <p:cNvSpPr txBox="1"/>
          <p:nvPr/>
        </p:nvSpPr>
        <p:spPr>
          <a:xfrm>
            <a:off x="2632784" y="402396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40</a:t>
            </a:r>
            <a:endParaRPr lang="en-CA" sz="1600"/>
          </a:p>
        </p:txBody>
      </p:sp>
      <p:sp>
        <p:nvSpPr>
          <p:cNvPr id="287" name="TextBox 286"/>
          <p:cNvSpPr txBox="1"/>
          <p:nvPr/>
        </p:nvSpPr>
        <p:spPr>
          <a:xfrm>
            <a:off x="2561808" y="4878922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-50</a:t>
            </a:r>
            <a:endParaRPr lang="en-CA" sz="1600"/>
          </a:p>
        </p:txBody>
      </p:sp>
      <p:sp>
        <p:nvSpPr>
          <p:cNvPr id="52" name="TextBox 51"/>
          <p:cNvSpPr txBox="1"/>
          <p:nvPr/>
        </p:nvSpPr>
        <p:spPr>
          <a:xfrm>
            <a:off x="5328678" y="2039294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0</a:t>
            </a:r>
            <a:endParaRPr lang="en-CA" sz="1600"/>
          </a:p>
        </p:txBody>
      </p:sp>
      <p:sp>
        <p:nvSpPr>
          <p:cNvPr id="57" name="Oval 56"/>
          <p:cNvSpPr/>
          <p:nvPr/>
        </p:nvSpPr>
        <p:spPr>
          <a:xfrm>
            <a:off x="5315317" y="3134052"/>
            <a:ext cx="401625" cy="385342"/>
          </a:xfrm>
          <a:prstGeom prst="ellipse">
            <a:avLst/>
          </a:prstGeom>
          <a:solidFill>
            <a:srgbClr val="FFFF6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/>
          <p:cNvSpPr/>
          <p:nvPr/>
        </p:nvSpPr>
        <p:spPr>
          <a:xfrm>
            <a:off x="5314560" y="4305537"/>
            <a:ext cx="401625" cy="385342"/>
          </a:xfrm>
          <a:prstGeom prst="ellipse">
            <a:avLst/>
          </a:prstGeom>
          <a:solidFill>
            <a:srgbClr val="FFFF6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TextBox 52"/>
          <p:cNvSpPr txBox="1"/>
          <p:nvPr/>
        </p:nvSpPr>
        <p:spPr>
          <a:xfrm>
            <a:off x="5315318" y="3170166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8</a:t>
            </a:r>
            <a:endParaRPr lang="en-CA" sz="1600"/>
          </a:p>
        </p:txBody>
      </p:sp>
      <p:sp>
        <p:nvSpPr>
          <p:cNvPr id="54" name="TextBox 53"/>
          <p:cNvSpPr txBox="1"/>
          <p:nvPr/>
        </p:nvSpPr>
        <p:spPr>
          <a:xfrm>
            <a:off x="5328678" y="4328633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0</a:t>
            </a:r>
            <a:endParaRPr lang="en-CA" sz="1600"/>
          </a:p>
        </p:txBody>
      </p:sp>
      <p:sp>
        <p:nvSpPr>
          <p:cNvPr id="6" name="Right Arrow 5"/>
          <p:cNvSpPr/>
          <p:nvPr/>
        </p:nvSpPr>
        <p:spPr>
          <a:xfrm>
            <a:off x="3531007" y="2506342"/>
            <a:ext cx="1532709" cy="17991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err="1"/>
              <a:t>Conv</a:t>
            </a:r>
            <a:endParaRPr lang="fr-CA"/>
          </a:p>
          <a:p>
            <a:pPr algn="ctr"/>
            <a:r>
              <a:rPr lang="fr-CA" err="1"/>
              <a:t>ReLU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5285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570517" y="1383840"/>
            <a:ext cx="482371" cy="3963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35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525463" y="638175"/>
            <a:ext cx="75561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b="1"/>
              <a:t>Représentation graphique courante (encore plus simple)</a:t>
            </a:r>
          </a:p>
        </p:txBody>
      </p:sp>
      <p:sp>
        <p:nvSpPr>
          <p:cNvPr id="6" name="Right Arrow 5"/>
          <p:cNvSpPr/>
          <p:nvPr/>
        </p:nvSpPr>
        <p:spPr>
          <a:xfrm>
            <a:off x="3531007" y="2506342"/>
            <a:ext cx="1532709" cy="17991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err="1"/>
              <a:t>Conv</a:t>
            </a:r>
            <a:endParaRPr lang="fr-CA"/>
          </a:p>
          <a:p>
            <a:pPr algn="ctr"/>
            <a:r>
              <a:rPr lang="fr-CA" err="1"/>
              <a:t>ReLU</a:t>
            </a:r>
            <a:endParaRPr lang="en-CA"/>
          </a:p>
        </p:txBody>
      </p:sp>
      <p:sp>
        <p:nvSpPr>
          <p:cNvPr id="24" name="Rectangle 23"/>
          <p:cNvSpPr/>
          <p:nvPr/>
        </p:nvSpPr>
        <p:spPr>
          <a:xfrm>
            <a:off x="5281007" y="1750423"/>
            <a:ext cx="482371" cy="3274423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5698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328162" y="1352113"/>
            <a:ext cx="482371" cy="3963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36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525463" y="638175"/>
            <a:ext cx="79880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b="1"/>
              <a:t>Représentation graphique courante (vraiment ultra simple)</a:t>
            </a:r>
          </a:p>
        </p:txBody>
      </p:sp>
      <p:sp>
        <p:nvSpPr>
          <p:cNvPr id="7" name="Rectangle 6"/>
          <p:cNvSpPr/>
          <p:nvPr/>
        </p:nvSpPr>
        <p:spPr>
          <a:xfrm>
            <a:off x="4148892" y="1696512"/>
            <a:ext cx="482371" cy="3274423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" name="Straight Arrow Connector 2"/>
          <p:cNvCxnSpPr>
            <a:stCxn id="5" idx="3"/>
            <a:endCxn id="7" idx="1"/>
          </p:cNvCxnSpPr>
          <p:nvPr/>
        </p:nvCxnSpPr>
        <p:spPr>
          <a:xfrm flipV="1">
            <a:off x="3810533" y="3333724"/>
            <a:ext cx="33835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3913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328162" y="1352113"/>
            <a:ext cx="482371" cy="3963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37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525463" y="638175"/>
            <a:ext cx="71377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fr-CM" altLang="en-US" b="1">
                <a:latin typeface="Times New Roman"/>
                <a:cs typeface="Times New Roman"/>
              </a:rPr>
              <a:t>Représentation graphique courante (tant qu'à y être)</a:t>
            </a:r>
            <a:endParaRPr lang="fr-CM" altLang="en-US" b="1"/>
          </a:p>
        </p:txBody>
      </p:sp>
      <p:sp>
        <p:nvSpPr>
          <p:cNvPr id="7" name="Rectangle 6"/>
          <p:cNvSpPr/>
          <p:nvPr/>
        </p:nvSpPr>
        <p:spPr>
          <a:xfrm>
            <a:off x="4148892" y="1696512"/>
            <a:ext cx="482371" cy="3274423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4535083" y="5677989"/>
            <a:ext cx="25859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b="1">
                <a:solidFill>
                  <a:srgbClr val="FF0000"/>
                </a:solidFill>
              </a:rPr>
              <a:t>Carte d’activation</a:t>
            </a:r>
          </a:p>
          <a:p>
            <a:pPr algn="ctr"/>
            <a:r>
              <a:rPr lang="fr-CA" i="1"/>
              <a:t>(</a:t>
            </a:r>
            <a:r>
              <a:rPr lang="fr-CA" i="1" err="1"/>
              <a:t>feature</a:t>
            </a:r>
            <a:r>
              <a:rPr lang="fr-CA" i="1"/>
              <a:t> </a:t>
            </a:r>
            <a:r>
              <a:rPr lang="fr-CA" i="1" err="1"/>
              <a:t>map</a:t>
            </a:r>
            <a:r>
              <a:rPr lang="fr-CA" i="1"/>
              <a:t>)</a:t>
            </a:r>
            <a:endParaRPr lang="en-CA" i="1"/>
          </a:p>
        </p:txBody>
      </p:sp>
      <p:sp>
        <p:nvSpPr>
          <p:cNvPr id="4" name="Freeform 3"/>
          <p:cNvSpPr/>
          <p:nvPr/>
        </p:nvSpPr>
        <p:spPr>
          <a:xfrm>
            <a:off x="4422959" y="4946469"/>
            <a:ext cx="236130" cy="1123405"/>
          </a:xfrm>
          <a:custGeom>
            <a:avLst/>
            <a:gdLst>
              <a:gd name="connsiteX0" fmla="*/ 236130 w 236130"/>
              <a:gd name="connsiteY0" fmla="*/ 1123405 h 1123405"/>
              <a:gd name="connsiteX1" fmla="*/ 35833 w 236130"/>
              <a:gd name="connsiteY1" fmla="*/ 696685 h 1123405"/>
              <a:gd name="connsiteX2" fmla="*/ 998 w 236130"/>
              <a:gd name="connsiteY2" fmla="*/ 0 h 1123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130" h="1123405">
                <a:moveTo>
                  <a:pt x="236130" y="1123405"/>
                </a:moveTo>
                <a:cubicBezTo>
                  <a:pt x="155576" y="1003662"/>
                  <a:pt x="75022" y="883919"/>
                  <a:pt x="35833" y="696685"/>
                </a:cubicBezTo>
                <a:cubicBezTo>
                  <a:pt x="-3356" y="509451"/>
                  <a:pt x="-1179" y="254725"/>
                  <a:pt x="998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Freeform 8"/>
          <p:cNvSpPr/>
          <p:nvPr/>
        </p:nvSpPr>
        <p:spPr>
          <a:xfrm flipH="1">
            <a:off x="2873828" y="5385581"/>
            <a:ext cx="678401" cy="862819"/>
          </a:xfrm>
          <a:custGeom>
            <a:avLst/>
            <a:gdLst>
              <a:gd name="connsiteX0" fmla="*/ 236130 w 236130"/>
              <a:gd name="connsiteY0" fmla="*/ 1123405 h 1123405"/>
              <a:gd name="connsiteX1" fmla="*/ 35833 w 236130"/>
              <a:gd name="connsiteY1" fmla="*/ 696685 h 1123405"/>
              <a:gd name="connsiteX2" fmla="*/ 998 w 236130"/>
              <a:gd name="connsiteY2" fmla="*/ 0 h 1123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130" h="1123405">
                <a:moveTo>
                  <a:pt x="236130" y="1123405"/>
                </a:moveTo>
                <a:cubicBezTo>
                  <a:pt x="155576" y="1003662"/>
                  <a:pt x="75022" y="883919"/>
                  <a:pt x="35833" y="696685"/>
                </a:cubicBezTo>
                <a:cubicBezTo>
                  <a:pt x="-3356" y="509451"/>
                  <a:pt x="-1179" y="254725"/>
                  <a:pt x="998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676784" y="5997582"/>
            <a:ext cx="2207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/>
              <a:t>Vecteur d’entrée</a:t>
            </a:r>
            <a:endParaRPr lang="en-CA" i="1"/>
          </a:p>
        </p:txBody>
      </p:sp>
    </p:spTree>
    <p:extLst>
      <p:ext uri="{BB962C8B-B14F-4D97-AF65-F5344CB8AC3E}">
        <p14:creationId xmlns:p14="http://schemas.microsoft.com/office/powerpoint/2010/main" val="258703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9" grpId="0" animBg="1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38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23619" y="352341"/>
            <a:ext cx="847379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fr-CM" altLang="en-US" sz="3200" i="1">
                <a:latin typeface="Times New Roman"/>
                <a:cs typeface="Times New Roman"/>
              </a:rPr>
              <a:t>Stride </a:t>
            </a:r>
            <a:r>
              <a:rPr lang="fr-CM" altLang="en-US" sz="3200">
                <a:latin typeface="Times New Roman"/>
                <a:cs typeface="Times New Roman"/>
              </a:rPr>
              <a:t>et calcul de la taille de la carte d’activation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51362"/>
              </p:ext>
            </p:extLst>
          </p:nvPr>
        </p:nvGraphicFramePr>
        <p:xfrm>
          <a:off x="2461443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40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50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70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91642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D=9</a:t>
            </a:r>
            <a:endParaRPr lang="en-CA"/>
          </a:p>
        </p:txBody>
      </p:sp>
      <p:sp>
        <p:nvSpPr>
          <p:cNvPr id="144" name="TextBox 143"/>
          <p:cNvSpPr txBox="1"/>
          <p:nvPr/>
        </p:nvSpPr>
        <p:spPr>
          <a:xfrm>
            <a:off x="1172242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F=3</a:t>
            </a:r>
            <a:endParaRPr lang="en-CA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629542"/>
              </p:ext>
            </p:extLst>
          </p:nvPr>
        </p:nvGraphicFramePr>
        <p:xfrm>
          <a:off x="2461443" y="3210496"/>
          <a:ext cx="136125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752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53752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53752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800" b="1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8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586352" y="2703520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err="1"/>
              <a:t>prod</a:t>
            </a:r>
            <a:r>
              <a:rPr lang="fr-CA" sz="1800"/>
              <a:t>. </a:t>
            </a:r>
            <a:r>
              <a:rPr lang="fr-CA" sz="1800" err="1"/>
              <a:t>scal</a:t>
            </a:r>
            <a:r>
              <a:rPr lang="fr-CA" sz="1800"/>
              <a:t>.</a:t>
            </a:r>
            <a:endParaRPr lang="en-CA" sz="1800"/>
          </a:p>
        </p:txBody>
      </p:sp>
      <p:graphicFrame>
        <p:nvGraphicFramePr>
          <p:cNvPr id="148" name="Table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474839"/>
              </p:ext>
            </p:extLst>
          </p:nvPr>
        </p:nvGraphicFramePr>
        <p:xfrm>
          <a:off x="2867843" y="4130587"/>
          <a:ext cx="4216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21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149" name="Straight Connector 148"/>
          <p:cNvCxnSpPr/>
          <p:nvPr/>
        </p:nvCxnSpPr>
        <p:spPr>
          <a:xfrm>
            <a:off x="2461443" y="3784600"/>
            <a:ext cx="1361256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" name="10-Point Star 2">
            <a:extLst>
              <a:ext uri="{FF2B5EF4-FFF2-40B4-BE49-F238E27FC236}">
                <a16:creationId xmlns:a16="http://schemas.microsoft.com/office/drawing/2014/main" id="{6C93F826-078E-4D2C-A910-A504B9AB9591}"/>
              </a:ext>
            </a:extLst>
          </p:cNvPr>
          <p:cNvSpPr/>
          <p:nvPr/>
        </p:nvSpPr>
        <p:spPr>
          <a:xfrm>
            <a:off x="131567" y="4728754"/>
            <a:ext cx="2081349" cy="1824446"/>
          </a:xfrm>
          <a:prstGeom prst="star10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CA" i="1">
                <a:solidFill>
                  <a:schemeClr val="tx1"/>
                </a:solidFill>
              </a:rPr>
              <a:t>Stride</a:t>
            </a:r>
            <a:r>
              <a:rPr lang="fr-CA">
                <a:solidFill>
                  <a:schemeClr val="tx1"/>
                </a:solidFill>
              </a:rPr>
              <a:t> = 1</a:t>
            </a:r>
            <a:endParaRPr lang="en-CA">
              <a:solidFill>
                <a:schemeClr val="tx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0E1A401-FC42-4AA5-B3D3-63D98AFB93A5}"/>
              </a:ext>
            </a:extLst>
          </p:cNvPr>
          <p:cNvSpPr txBox="1"/>
          <p:nvPr/>
        </p:nvSpPr>
        <p:spPr>
          <a:xfrm>
            <a:off x="612119" y="829384"/>
            <a:ext cx="94840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latin typeface="Times New Roman"/>
                <a:cs typeface="Times New Roman"/>
              </a:rPr>
              <a:t>(pas)</a:t>
            </a:r>
            <a:endParaRPr lang="fr-FR"/>
          </a:p>
        </p:txBody>
      </p:sp>
      <p:pic>
        <p:nvPicPr>
          <p:cNvPr id="5" name="Graphique 8" descr="Empreintes de chaussure contour">
            <a:extLst>
              <a:ext uri="{FF2B5EF4-FFF2-40B4-BE49-F238E27FC236}">
                <a16:creationId xmlns:a16="http://schemas.microsoft.com/office/drawing/2014/main" id="{3AF1ECB6-B2F2-4BCD-9003-F6ED8F44F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78652" y="3831412"/>
            <a:ext cx="1877920" cy="187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112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39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8404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3200" i="1" err="1"/>
              <a:t>Stride</a:t>
            </a:r>
            <a:r>
              <a:rPr lang="fr-CM" altLang="en-US" sz="3200"/>
              <a:t> et calcul de la taille de la carte d’activation</a:t>
            </a:r>
            <a:endParaRPr lang="fr-CM" altLang="en-US" sz="160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084589"/>
              </p:ext>
            </p:extLst>
          </p:nvPr>
        </p:nvGraphicFramePr>
        <p:xfrm>
          <a:off x="2461443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50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70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80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91642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D=9</a:t>
            </a:r>
            <a:endParaRPr lang="en-CA"/>
          </a:p>
        </p:txBody>
      </p:sp>
      <p:sp>
        <p:nvSpPr>
          <p:cNvPr id="144" name="TextBox 143"/>
          <p:cNvSpPr txBox="1"/>
          <p:nvPr/>
        </p:nvSpPr>
        <p:spPr>
          <a:xfrm>
            <a:off x="1172242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F=3</a:t>
            </a:r>
            <a:endParaRPr lang="en-CA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462340"/>
              </p:ext>
            </p:extLst>
          </p:nvPr>
        </p:nvGraphicFramePr>
        <p:xfrm>
          <a:off x="2867841" y="3214534"/>
          <a:ext cx="136125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752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53752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53752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800" b="1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8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992750" y="2707558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err="1"/>
              <a:t>prod</a:t>
            </a:r>
            <a:r>
              <a:rPr lang="fr-CA" sz="1800"/>
              <a:t>. </a:t>
            </a:r>
            <a:r>
              <a:rPr lang="fr-CA" sz="1800" err="1"/>
              <a:t>scal</a:t>
            </a:r>
            <a:r>
              <a:rPr lang="fr-CA" sz="1800"/>
              <a:t>.</a:t>
            </a:r>
            <a:endParaRPr lang="en-CA" sz="1800"/>
          </a:p>
        </p:txBody>
      </p:sp>
      <p:graphicFrame>
        <p:nvGraphicFramePr>
          <p:cNvPr id="148" name="Table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539796"/>
              </p:ext>
            </p:extLst>
          </p:nvPr>
        </p:nvGraphicFramePr>
        <p:xfrm>
          <a:off x="2867841" y="4130587"/>
          <a:ext cx="95485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429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77429">
                  <a:extLst>
                    <a:ext uri="{9D8B030D-6E8A-4147-A177-3AD203B41FA5}">
                      <a16:colId xmlns:a16="http://schemas.microsoft.com/office/drawing/2014/main" val="16387319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21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3" name="10-Point Star 2"/>
          <p:cNvSpPr/>
          <p:nvPr/>
        </p:nvSpPr>
        <p:spPr>
          <a:xfrm>
            <a:off x="131567" y="4728754"/>
            <a:ext cx="2081349" cy="1824446"/>
          </a:xfrm>
          <a:prstGeom prst="star10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err="1">
                <a:solidFill>
                  <a:schemeClr val="tx1"/>
                </a:solidFill>
              </a:rPr>
              <a:t>Stride</a:t>
            </a:r>
            <a:r>
              <a:rPr lang="fr-CA">
                <a:solidFill>
                  <a:schemeClr val="tx1"/>
                </a:solidFill>
              </a:rPr>
              <a:t> = 1</a:t>
            </a:r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393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"/>
          <p:cNvSpPr txBox="1">
            <a:spLocks noChangeArrowheads="1"/>
          </p:cNvSpPr>
          <p:nvPr/>
        </p:nvSpPr>
        <p:spPr bwMode="auto">
          <a:xfrm>
            <a:off x="209774" y="-63844"/>
            <a:ext cx="903642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4000" kern="0" err="1">
                <a:solidFill>
                  <a:srgbClr val="000000"/>
                </a:solidFill>
                <a:latin typeface="Times New Roman"/>
                <a:cs typeface="Times New Roman"/>
              </a:rPr>
              <a:t>Données</a:t>
            </a:r>
            <a:r>
              <a:rPr lang="en-US" sz="4000" kern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4000" kern="0" err="1">
                <a:solidFill>
                  <a:srgbClr val="000000"/>
                </a:solidFill>
                <a:latin typeface="Times New Roman"/>
                <a:cs typeface="Times New Roman"/>
              </a:rPr>
              <a:t>en</a:t>
            </a:r>
            <a:r>
              <a:rPr lang="en-US" sz="4000" kern="0">
                <a:solidFill>
                  <a:srgbClr val="000000"/>
                </a:solidFill>
                <a:latin typeface="Times New Roman"/>
                <a:cs typeface="Times New Roman"/>
              </a:rPr>
              <a:t> k </a:t>
            </a:r>
            <a:r>
              <a:rPr lang="en-US" sz="4000" kern="0" err="1">
                <a:solidFill>
                  <a:srgbClr val="000000"/>
                </a:solidFill>
                <a:latin typeface="Times New Roman"/>
                <a:cs typeface="Times New Roman"/>
              </a:rPr>
              <a:t>dimmensions</a:t>
            </a:r>
            <a:endParaRPr lang="fr-FR" err="1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7961CBC8-BB71-4978-8FA7-EF6CAAE9C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79" y="1417283"/>
            <a:ext cx="3477657" cy="368374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CBECF59-9B0E-47DF-86AF-B2BB353C3E7C}"/>
              </a:ext>
            </a:extLst>
          </p:cNvPr>
          <p:cNvSpPr txBox="1"/>
          <p:nvPr/>
        </p:nvSpPr>
        <p:spPr>
          <a:xfrm>
            <a:off x="781852" y="5280407"/>
            <a:ext cx="294517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"n-</a:t>
            </a:r>
            <a:r>
              <a:rPr lang="fr-FR" err="1">
                <a:latin typeface="Times New Roman"/>
                <a:cs typeface="Times New Roman"/>
              </a:rPr>
              <a:t>moons</a:t>
            </a:r>
            <a:r>
              <a:rPr lang="fr-FR">
                <a:latin typeface="Times New Roman"/>
                <a:cs typeface="Times New Roman"/>
              </a:rPr>
              <a:t>" de </a:t>
            </a:r>
            <a:r>
              <a:rPr lang="fr-FR" err="1">
                <a:latin typeface="Times New Roman"/>
                <a:cs typeface="Times New Roman"/>
              </a:rPr>
              <a:t>sklearn</a:t>
            </a:r>
            <a:endParaRPr lang="fr-FR" err="1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BFD1B13-8F4B-4949-B7BE-9F14204195A7}"/>
              </a:ext>
            </a:extLst>
          </p:cNvPr>
          <p:cNvSpPr txBox="1"/>
          <p:nvPr/>
        </p:nvSpPr>
        <p:spPr>
          <a:xfrm>
            <a:off x="4267831" y="5807574"/>
            <a:ext cx="36500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Times New Roman"/>
                <a:cs typeface="Times New Roman"/>
              </a:rPr>
              <a:t>https://www.kaggle.com/rounakbanik/pokemon</a:t>
            </a:r>
          </a:p>
        </p:txBody>
      </p:sp>
      <p:pic>
        <p:nvPicPr>
          <p:cNvPr id="7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803A854A-3E5E-4531-A4F0-6B7C619EB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458" y="1380707"/>
            <a:ext cx="4745811" cy="392655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1B37A231-FFA9-4091-9038-29274F93F7AD}"/>
              </a:ext>
            </a:extLst>
          </p:cNvPr>
          <p:cNvSpPr txBox="1"/>
          <p:nvPr/>
        </p:nvSpPr>
        <p:spPr>
          <a:xfrm>
            <a:off x="4116389" y="5308746"/>
            <a:ext cx="388035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"</a:t>
            </a:r>
            <a:r>
              <a:rPr lang="fr-FR" err="1">
                <a:latin typeface="Times New Roman"/>
                <a:cs typeface="Times New Roman"/>
              </a:rPr>
              <a:t>is</a:t>
            </a:r>
            <a:r>
              <a:rPr lang="fr-FR">
                <a:latin typeface="Times New Roman"/>
                <a:cs typeface="Times New Roman"/>
              </a:rPr>
              <a:t> a </a:t>
            </a:r>
            <a:r>
              <a:rPr lang="fr-FR" err="1">
                <a:latin typeface="Times New Roman"/>
                <a:cs typeface="Times New Roman"/>
              </a:rPr>
              <a:t>pokémon</a:t>
            </a:r>
            <a:r>
              <a:rPr lang="fr-FR">
                <a:latin typeface="Times New Roman"/>
                <a:cs typeface="Times New Roman"/>
              </a:rPr>
              <a:t> </a:t>
            </a:r>
            <a:r>
              <a:rPr lang="fr-FR" err="1">
                <a:latin typeface="Times New Roman"/>
                <a:cs typeface="Times New Roman"/>
              </a:rPr>
              <a:t>lengendary</a:t>
            </a:r>
            <a:r>
              <a:rPr lang="fr-FR">
                <a:latin typeface="Times New Roman"/>
                <a:cs typeface="Times New Roman"/>
              </a:rPr>
              <a:t> ?"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4431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40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8404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3200" i="1" err="1"/>
              <a:t>Stride</a:t>
            </a:r>
            <a:r>
              <a:rPr lang="fr-CM" altLang="en-US" sz="3200"/>
              <a:t> et calcul de la taille de la carte d’activation</a:t>
            </a:r>
            <a:endParaRPr lang="fr-CM" altLang="en-US" sz="160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937301"/>
              </p:ext>
            </p:extLst>
          </p:nvPr>
        </p:nvGraphicFramePr>
        <p:xfrm>
          <a:off x="2461443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70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80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172242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F=3</a:t>
            </a:r>
            <a:endParaRPr lang="en-CA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356231"/>
              </p:ext>
            </p:extLst>
          </p:nvPr>
        </p:nvGraphicFramePr>
        <p:xfrm>
          <a:off x="3304728" y="3216197"/>
          <a:ext cx="126496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429637" y="270922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err="1"/>
              <a:t>prod</a:t>
            </a:r>
            <a:r>
              <a:rPr lang="fr-CA" sz="1800"/>
              <a:t>. </a:t>
            </a:r>
            <a:r>
              <a:rPr lang="fr-CA" sz="1800" err="1"/>
              <a:t>scal</a:t>
            </a:r>
            <a:r>
              <a:rPr lang="fr-CA" sz="1800"/>
              <a:t>.</a:t>
            </a:r>
            <a:endParaRPr lang="en-CA" sz="1800"/>
          </a:p>
        </p:txBody>
      </p:sp>
      <p:graphicFrame>
        <p:nvGraphicFramePr>
          <p:cNvPr id="148" name="Table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770225"/>
              </p:ext>
            </p:extLst>
          </p:nvPr>
        </p:nvGraphicFramePr>
        <p:xfrm>
          <a:off x="2867840" y="4130587"/>
          <a:ext cx="124695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653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15653">
                  <a:extLst>
                    <a:ext uri="{9D8B030D-6E8A-4147-A177-3AD203B41FA5}">
                      <a16:colId xmlns:a16="http://schemas.microsoft.com/office/drawing/2014/main" val="1638731930"/>
                    </a:ext>
                  </a:extLst>
                </a:gridCol>
                <a:gridCol w="415653">
                  <a:extLst>
                    <a:ext uri="{9D8B030D-6E8A-4147-A177-3AD203B41FA5}">
                      <a16:colId xmlns:a16="http://schemas.microsoft.com/office/drawing/2014/main" val="10298591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26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991642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D=9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67082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41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8404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3200" i="1" err="1"/>
              <a:t>Stride</a:t>
            </a:r>
            <a:r>
              <a:rPr lang="fr-CM" altLang="en-US" sz="3200"/>
              <a:t> et calcul de la taille de la carte d’activation</a:t>
            </a:r>
            <a:endParaRPr lang="fr-CM" altLang="en-US" sz="160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046178"/>
              </p:ext>
            </p:extLst>
          </p:nvPr>
        </p:nvGraphicFramePr>
        <p:xfrm>
          <a:off x="2461443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80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172242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F=3</a:t>
            </a:r>
            <a:endParaRPr lang="en-CA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686603"/>
              </p:ext>
            </p:extLst>
          </p:nvPr>
        </p:nvGraphicFramePr>
        <p:xfrm>
          <a:off x="3698428" y="3216197"/>
          <a:ext cx="126496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823337" y="270922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err="1"/>
              <a:t>prod</a:t>
            </a:r>
            <a:r>
              <a:rPr lang="fr-CA" sz="1800"/>
              <a:t>. </a:t>
            </a:r>
            <a:r>
              <a:rPr lang="fr-CA" sz="1800" err="1"/>
              <a:t>scal</a:t>
            </a:r>
            <a:r>
              <a:rPr lang="fr-CA" sz="1800"/>
              <a:t>.</a:t>
            </a:r>
            <a:endParaRPr lang="en-CA" sz="1800"/>
          </a:p>
        </p:txBody>
      </p:sp>
      <p:graphicFrame>
        <p:nvGraphicFramePr>
          <p:cNvPr id="148" name="Table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560313"/>
              </p:ext>
            </p:extLst>
          </p:nvPr>
        </p:nvGraphicFramePr>
        <p:xfrm>
          <a:off x="2867840" y="4130587"/>
          <a:ext cx="180700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751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51751">
                  <a:extLst>
                    <a:ext uri="{9D8B030D-6E8A-4147-A177-3AD203B41FA5}">
                      <a16:colId xmlns:a16="http://schemas.microsoft.com/office/drawing/2014/main" val="1638731930"/>
                    </a:ext>
                  </a:extLst>
                </a:gridCol>
                <a:gridCol w="451751">
                  <a:extLst>
                    <a:ext uri="{9D8B030D-6E8A-4147-A177-3AD203B41FA5}">
                      <a16:colId xmlns:a16="http://schemas.microsoft.com/office/drawing/2014/main" val="1029859108"/>
                    </a:ext>
                  </a:extLst>
                </a:gridCol>
                <a:gridCol w="451751">
                  <a:extLst>
                    <a:ext uri="{9D8B030D-6E8A-4147-A177-3AD203B41FA5}">
                      <a16:colId xmlns:a16="http://schemas.microsoft.com/office/drawing/2014/main" val="905900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800" b="1">
                          <a:solidFill>
                            <a:srgbClr val="FF0000"/>
                          </a:solidFill>
                        </a:rPr>
                        <a:t>-7</a:t>
                      </a:r>
                      <a:endParaRPr lang="en-CA" sz="15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991642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D=9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9876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42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8404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3200" i="1" err="1"/>
              <a:t>Stride</a:t>
            </a:r>
            <a:r>
              <a:rPr lang="fr-CM" altLang="en-US" sz="3200"/>
              <a:t> et calcul de la taille de la carte d’activation</a:t>
            </a:r>
            <a:endParaRPr lang="fr-CM" altLang="en-US" sz="160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874068"/>
              </p:ext>
            </p:extLst>
          </p:nvPr>
        </p:nvGraphicFramePr>
        <p:xfrm>
          <a:off x="2461443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172242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F=3</a:t>
            </a:r>
            <a:endParaRPr lang="en-CA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068821"/>
              </p:ext>
            </p:extLst>
          </p:nvPr>
        </p:nvGraphicFramePr>
        <p:xfrm>
          <a:off x="4142928" y="3216197"/>
          <a:ext cx="126496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267837" y="270922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err="1"/>
              <a:t>prod</a:t>
            </a:r>
            <a:r>
              <a:rPr lang="fr-CA" sz="1800"/>
              <a:t>. </a:t>
            </a:r>
            <a:r>
              <a:rPr lang="fr-CA" sz="1800" err="1"/>
              <a:t>scal</a:t>
            </a:r>
            <a:r>
              <a:rPr lang="fr-CA" sz="1800"/>
              <a:t>.</a:t>
            </a:r>
            <a:endParaRPr lang="en-CA" sz="1800"/>
          </a:p>
        </p:txBody>
      </p:sp>
      <p:graphicFrame>
        <p:nvGraphicFramePr>
          <p:cNvPr id="148" name="Table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430922"/>
              </p:ext>
            </p:extLst>
          </p:nvPr>
        </p:nvGraphicFramePr>
        <p:xfrm>
          <a:off x="2867837" y="4130587"/>
          <a:ext cx="21359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193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7193">
                  <a:extLst>
                    <a:ext uri="{9D8B030D-6E8A-4147-A177-3AD203B41FA5}">
                      <a16:colId xmlns:a16="http://schemas.microsoft.com/office/drawing/2014/main" val="1638731930"/>
                    </a:ext>
                  </a:extLst>
                </a:gridCol>
                <a:gridCol w="427193">
                  <a:extLst>
                    <a:ext uri="{9D8B030D-6E8A-4147-A177-3AD203B41FA5}">
                      <a16:colId xmlns:a16="http://schemas.microsoft.com/office/drawing/2014/main" val="1029859108"/>
                    </a:ext>
                  </a:extLst>
                </a:gridCol>
                <a:gridCol w="442501">
                  <a:extLst>
                    <a:ext uri="{9D8B030D-6E8A-4147-A177-3AD203B41FA5}">
                      <a16:colId xmlns:a16="http://schemas.microsoft.com/office/drawing/2014/main" val="905900118"/>
                    </a:ext>
                  </a:extLst>
                </a:gridCol>
                <a:gridCol w="411884">
                  <a:extLst>
                    <a:ext uri="{9D8B030D-6E8A-4147-A177-3AD203B41FA5}">
                      <a16:colId xmlns:a16="http://schemas.microsoft.com/office/drawing/2014/main" val="315136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0" i="0">
                          <a:solidFill>
                            <a:schemeClr val="tx1"/>
                          </a:solidFill>
                        </a:rPr>
                        <a:t>-7</a:t>
                      </a:r>
                      <a:endParaRPr lang="en-CA" sz="1800" b="0" i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23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991642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D=9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26682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43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8404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3200" i="1" err="1"/>
              <a:t>Stride</a:t>
            </a:r>
            <a:r>
              <a:rPr lang="fr-CM" altLang="en-US" sz="3200"/>
              <a:t> et calcul de la taille de la carte d’activation</a:t>
            </a:r>
            <a:endParaRPr lang="fr-CM" altLang="en-US" sz="160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726485"/>
              </p:ext>
            </p:extLst>
          </p:nvPr>
        </p:nvGraphicFramePr>
        <p:xfrm>
          <a:off x="2461443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30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172242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F=3</a:t>
            </a:r>
            <a:endParaRPr lang="en-CA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366511"/>
              </p:ext>
            </p:extLst>
          </p:nvPr>
        </p:nvGraphicFramePr>
        <p:xfrm>
          <a:off x="4536628" y="3216197"/>
          <a:ext cx="126496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661537" y="270922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err="1"/>
              <a:t>prod</a:t>
            </a:r>
            <a:r>
              <a:rPr lang="fr-CA" sz="1800"/>
              <a:t>. </a:t>
            </a:r>
            <a:r>
              <a:rPr lang="fr-CA" sz="1800" err="1"/>
              <a:t>scal</a:t>
            </a:r>
            <a:r>
              <a:rPr lang="fr-CA" sz="1800"/>
              <a:t>.</a:t>
            </a:r>
            <a:endParaRPr lang="en-CA" sz="1800"/>
          </a:p>
        </p:txBody>
      </p:sp>
      <p:graphicFrame>
        <p:nvGraphicFramePr>
          <p:cNvPr id="148" name="Table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963493"/>
              </p:ext>
            </p:extLst>
          </p:nvPr>
        </p:nvGraphicFramePr>
        <p:xfrm>
          <a:off x="2867840" y="4130587"/>
          <a:ext cx="260586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310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34310">
                  <a:extLst>
                    <a:ext uri="{9D8B030D-6E8A-4147-A177-3AD203B41FA5}">
                      <a16:colId xmlns:a16="http://schemas.microsoft.com/office/drawing/2014/main" val="1638731930"/>
                    </a:ext>
                  </a:extLst>
                </a:gridCol>
                <a:gridCol w="434310">
                  <a:extLst>
                    <a:ext uri="{9D8B030D-6E8A-4147-A177-3AD203B41FA5}">
                      <a16:colId xmlns:a16="http://schemas.microsoft.com/office/drawing/2014/main" val="1029859108"/>
                    </a:ext>
                  </a:extLst>
                </a:gridCol>
                <a:gridCol w="426279">
                  <a:extLst>
                    <a:ext uri="{9D8B030D-6E8A-4147-A177-3AD203B41FA5}">
                      <a16:colId xmlns:a16="http://schemas.microsoft.com/office/drawing/2014/main" val="905900118"/>
                    </a:ext>
                  </a:extLst>
                </a:gridCol>
                <a:gridCol w="442342">
                  <a:extLst>
                    <a:ext uri="{9D8B030D-6E8A-4147-A177-3AD203B41FA5}">
                      <a16:colId xmlns:a16="http://schemas.microsoft.com/office/drawing/2014/main" val="315136492"/>
                    </a:ext>
                  </a:extLst>
                </a:gridCol>
                <a:gridCol w="434310">
                  <a:extLst>
                    <a:ext uri="{9D8B030D-6E8A-4147-A177-3AD203B41FA5}">
                      <a16:colId xmlns:a16="http://schemas.microsoft.com/office/drawing/2014/main" val="38888571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0">
                          <a:solidFill>
                            <a:schemeClr val="tx1"/>
                          </a:solidFill>
                        </a:rPr>
                        <a:t>-7</a:t>
                      </a:r>
                      <a:endParaRPr lang="en-CA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 8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991642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D=9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30347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44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8404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3200" i="1" err="1"/>
              <a:t>Stride</a:t>
            </a:r>
            <a:r>
              <a:rPr lang="fr-CM" altLang="en-US" sz="3200"/>
              <a:t> et calcul de la taille de la carte d’activation</a:t>
            </a:r>
            <a:endParaRPr lang="fr-CM" altLang="en-US" sz="160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854112"/>
              </p:ext>
            </p:extLst>
          </p:nvPr>
        </p:nvGraphicFramePr>
        <p:xfrm>
          <a:off x="2452734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30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40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52734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163533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F=3</a:t>
            </a:r>
            <a:endParaRPr lang="en-CA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48377"/>
              </p:ext>
            </p:extLst>
          </p:nvPr>
        </p:nvGraphicFramePr>
        <p:xfrm>
          <a:off x="4982664" y="3204609"/>
          <a:ext cx="126496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07573" y="2697633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err="1"/>
              <a:t>prod</a:t>
            </a:r>
            <a:r>
              <a:rPr lang="fr-CA" sz="1800"/>
              <a:t>. </a:t>
            </a:r>
            <a:r>
              <a:rPr lang="fr-CA" sz="1800" err="1"/>
              <a:t>scal</a:t>
            </a:r>
            <a:r>
              <a:rPr lang="fr-CA" sz="1800"/>
              <a:t>.</a:t>
            </a:r>
            <a:endParaRPr lang="en-CA" sz="1800"/>
          </a:p>
        </p:txBody>
      </p:sp>
      <p:graphicFrame>
        <p:nvGraphicFramePr>
          <p:cNvPr id="148" name="Table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298525"/>
              </p:ext>
            </p:extLst>
          </p:nvPr>
        </p:nvGraphicFramePr>
        <p:xfrm>
          <a:off x="2823386" y="4130587"/>
          <a:ext cx="309880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8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638731930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029859108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905900118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315136492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3888857120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10961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0">
                          <a:solidFill>
                            <a:schemeClr val="tx1"/>
                          </a:solidFill>
                        </a:rPr>
                        <a:t>-7</a:t>
                      </a:r>
                      <a:endParaRPr lang="en-CA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 8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11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2174157" y="5519427"/>
            <a:ext cx="43181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M" altLang="en-US"/>
              <a:t>Taille de la carte d’activation = </a:t>
            </a:r>
            <a:r>
              <a:rPr lang="fr-CM" altLang="en-US" sz="3600" b="1">
                <a:solidFill>
                  <a:srgbClr val="FF0000"/>
                </a:solidFill>
              </a:rPr>
              <a:t>7</a:t>
            </a:r>
            <a:endParaRPr lang="en-CA" b="1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82933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D=9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56207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45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8404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3200" i="1" err="1"/>
              <a:t>Stride</a:t>
            </a:r>
            <a:r>
              <a:rPr lang="fr-CM" altLang="en-US" sz="3200"/>
              <a:t> et calcul de la taille de la carte d’activation</a:t>
            </a:r>
            <a:endParaRPr lang="fr-CM" altLang="en-US" sz="160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101547"/>
              </p:ext>
            </p:extLst>
          </p:nvPr>
        </p:nvGraphicFramePr>
        <p:xfrm>
          <a:off x="2461443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40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50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70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80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172242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F=5</a:t>
            </a:r>
            <a:endParaRPr lang="en-CA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286916"/>
              </p:ext>
            </p:extLst>
          </p:nvPr>
        </p:nvGraphicFramePr>
        <p:xfrm>
          <a:off x="2461443" y="3240776"/>
          <a:ext cx="20978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571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2776393205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313891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-.5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.6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013072" y="2754615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err="1"/>
              <a:t>prod</a:t>
            </a:r>
            <a:r>
              <a:rPr lang="fr-CA" sz="1800"/>
              <a:t>. </a:t>
            </a:r>
            <a:r>
              <a:rPr lang="fr-CA" sz="1800" err="1"/>
              <a:t>scal</a:t>
            </a:r>
            <a:r>
              <a:rPr lang="fr-CA" sz="1800"/>
              <a:t>.</a:t>
            </a:r>
            <a:endParaRPr lang="en-CA" sz="1800"/>
          </a:p>
        </p:txBody>
      </p:sp>
      <p:graphicFrame>
        <p:nvGraphicFramePr>
          <p:cNvPr id="148" name="Table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097228"/>
              </p:ext>
            </p:extLst>
          </p:nvPr>
        </p:nvGraphicFramePr>
        <p:xfrm>
          <a:off x="3252172" y="4251441"/>
          <a:ext cx="44268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8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35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991642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D=9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04009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46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8404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3200" i="1" err="1"/>
              <a:t>Stride</a:t>
            </a:r>
            <a:r>
              <a:rPr lang="fr-CM" altLang="en-US" sz="3200"/>
              <a:t> et calcul de la taille de la carte d’activation</a:t>
            </a:r>
            <a:endParaRPr lang="fr-CM" altLang="en-US" sz="160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678616"/>
              </p:ext>
            </p:extLst>
          </p:nvPr>
        </p:nvGraphicFramePr>
        <p:xfrm>
          <a:off x="2461443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50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70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80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172242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F=5</a:t>
            </a:r>
            <a:endParaRPr lang="en-CA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397750"/>
              </p:ext>
            </p:extLst>
          </p:nvPr>
        </p:nvGraphicFramePr>
        <p:xfrm>
          <a:off x="2888171" y="3240776"/>
          <a:ext cx="20978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571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2776393205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313891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-.5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.6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421614" y="274542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err="1"/>
              <a:t>prod</a:t>
            </a:r>
            <a:r>
              <a:rPr lang="fr-CA" sz="1800"/>
              <a:t>. </a:t>
            </a:r>
            <a:r>
              <a:rPr lang="fr-CA" sz="1800" err="1"/>
              <a:t>scal</a:t>
            </a:r>
            <a:r>
              <a:rPr lang="fr-CA" sz="1800"/>
              <a:t>.</a:t>
            </a:r>
            <a:endParaRPr lang="en-CA" sz="1800"/>
          </a:p>
        </p:txBody>
      </p:sp>
      <p:graphicFrame>
        <p:nvGraphicFramePr>
          <p:cNvPr id="148" name="Table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785768"/>
              </p:ext>
            </p:extLst>
          </p:nvPr>
        </p:nvGraphicFramePr>
        <p:xfrm>
          <a:off x="3304426" y="4251441"/>
          <a:ext cx="88537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8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6387319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400" b="1">
                          <a:solidFill>
                            <a:srgbClr val="FF0000"/>
                          </a:solidFill>
                        </a:rPr>
                        <a:t>-18</a:t>
                      </a:r>
                      <a:endParaRPr lang="en-CA" sz="14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11" name="10-Point Star 10"/>
          <p:cNvSpPr/>
          <p:nvPr/>
        </p:nvSpPr>
        <p:spPr>
          <a:xfrm>
            <a:off x="131567" y="4728754"/>
            <a:ext cx="2081349" cy="1824446"/>
          </a:xfrm>
          <a:prstGeom prst="star10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err="1">
                <a:solidFill>
                  <a:schemeClr val="tx1"/>
                </a:solidFill>
              </a:rPr>
              <a:t>Stride</a:t>
            </a:r>
            <a:r>
              <a:rPr lang="fr-CA">
                <a:solidFill>
                  <a:schemeClr val="tx1"/>
                </a:solidFill>
              </a:rPr>
              <a:t> = 1</a:t>
            </a:r>
            <a:endParaRPr lang="en-CA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91642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D=9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1093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47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8404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3200" i="1" err="1"/>
              <a:t>Stride</a:t>
            </a:r>
            <a:r>
              <a:rPr lang="fr-CM" altLang="en-US" sz="3200"/>
              <a:t> et calcul de la taille de la carte d’activation</a:t>
            </a:r>
            <a:endParaRPr lang="fr-CM" altLang="en-US" sz="160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774772"/>
              </p:ext>
            </p:extLst>
          </p:nvPr>
        </p:nvGraphicFramePr>
        <p:xfrm>
          <a:off x="2461443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70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80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172242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F=5</a:t>
            </a:r>
            <a:endParaRPr lang="en-CA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396004"/>
              </p:ext>
            </p:extLst>
          </p:nvPr>
        </p:nvGraphicFramePr>
        <p:xfrm>
          <a:off x="3341018" y="3240776"/>
          <a:ext cx="20978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571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2776393205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313891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-.5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.6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874461" y="274542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err="1"/>
              <a:t>prod</a:t>
            </a:r>
            <a:r>
              <a:rPr lang="fr-CA" sz="1800"/>
              <a:t>. </a:t>
            </a:r>
            <a:r>
              <a:rPr lang="fr-CA" sz="1800" err="1"/>
              <a:t>scal</a:t>
            </a:r>
            <a:r>
              <a:rPr lang="fr-CA" sz="1800"/>
              <a:t>.</a:t>
            </a:r>
            <a:endParaRPr lang="en-CA" sz="1800"/>
          </a:p>
        </p:txBody>
      </p:sp>
      <p:graphicFrame>
        <p:nvGraphicFramePr>
          <p:cNvPr id="148" name="Table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640293"/>
              </p:ext>
            </p:extLst>
          </p:nvPr>
        </p:nvGraphicFramePr>
        <p:xfrm>
          <a:off x="3304426" y="4251441"/>
          <a:ext cx="132806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8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638731930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0298591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500" b="0">
                          <a:solidFill>
                            <a:schemeClr val="tx1"/>
                          </a:solidFill>
                        </a:rPr>
                        <a:t>-18</a:t>
                      </a:r>
                      <a:endParaRPr lang="en-CA" sz="15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33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991642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D=9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74971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48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8404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3200" i="1" err="1"/>
              <a:t>Stride</a:t>
            </a:r>
            <a:r>
              <a:rPr lang="fr-CM" altLang="en-US" sz="3200"/>
              <a:t> et calcul de la taille de la carte d’activation</a:t>
            </a:r>
            <a:endParaRPr lang="fr-CM" altLang="en-US" sz="160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296317"/>
              </p:ext>
            </p:extLst>
          </p:nvPr>
        </p:nvGraphicFramePr>
        <p:xfrm>
          <a:off x="2461443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80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30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172242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F=5</a:t>
            </a:r>
            <a:endParaRPr lang="en-CA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111770"/>
              </p:ext>
            </p:extLst>
          </p:nvPr>
        </p:nvGraphicFramePr>
        <p:xfrm>
          <a:off x="3741614" y="3240776"/>
          <a:ext cx="20978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571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2776393205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313891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-.5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.6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275057" y="274542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err="1"/>
              <a:t>prod</a:t>
            </a:r>
            <a:r>
              <a:rPr lang="fr-CA" sz="1800"/>
              <a:t>. </a:t>
            </a:r>
            <a:r>
              <a:rPr lang="fr-CA" sz="1800" err="1"/>
              <a:t>scal</a:t>
            </a:r>
            <a:r>
              <a:rPr lang="fr-CA" sz="1800"/>
              <a:t>.</a:t>
            </a:r>
            <a:endParaRPr lang="en-CA" sz="1800"/>
          </a:p>
        </p:txBody>
      </p:sp>
      <p:graphicFrame>
        <p:nvGraphicFramePr>
          <p:cNvPr id="148" name="Table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184157"/>
              </p:ext>
            </p:extLst>
          </p:nvPr>
        </p:nvGraphicFramePr>
        <p:xfrm>
          <a:off x="3304426" y="4251441"/>
          <a:ext cx="177074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8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638731930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029859108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905900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500" b="0">
                          <a:solidFill>
                            <a:schemeClr val="tx1"/>
                          </a:solidFill>
                        </a:rPr>
                        <a:t>-18</a:t>
                      </a:r>
                      <a:endParaRPr lang="en-CA" sz="15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33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CA" sz="1800" b="1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CA" sz="15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991642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D=9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82176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49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8404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3200" i="1" err="1"/>
              <a:t>Stride</a:t>
            </a:r>
            <a:r>
              <a:rPr lang="fr-CM" altLang="en-US" sz="3200"/>
              <a:t> et calcul de la taille de la carte d’activation</a:t>
            </a:r>
            <a:endParaRPr lang="fr-CM" altLang="en-US" sz="160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60398"/>
              </p:ext>
            </p:extLst>
          </p:nvPr>
        </p:nvGraphicFramePr>
        <p:xfrm>
          <a:off x="2461443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30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40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172242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F=5</a:t>
            </a:r>
            <a:endParaRPr lang="en-CA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727506"/>
              </p:ext>
            </p:extLst>
          </p:nvPr>
        </p:nvGraphicFramePr>
        <p:xfrm>
          <a:off x="4159628" y="3240776"/>
          <a:ext cx="20978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571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2776393205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313891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-.5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.6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693071" y="274542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err="1"/>
              <a:t>prod</a:t>
            </a:r>
            <a:r>
              <a:rPr lang="fr-CA" sz="1800"/>
              <a:t>. </a:t>
            </a:r>
            <a:r>
              <a:rPr lang="fr-CA" sz="1800" err="1"/>
              <a:t>scal</a:t>
            </a:r>
            <a:r>
              <a:rPr lang="fr-CA" sz="1800"/>
              <a:t>.</a:t>
            </a:r>
            <a:endParaRPr lang="en-CA" sz="1800"/>
          </a:p>
        </p:txBody>
      </p:sp>
      <p:graphicFrame>
        <p:nvGraphicFramePr>
          <p:cNvPr id="148" name="Table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893476"/>
              </p:ext>
            </p:extLst>
          </p:nvPr>
        </p:nvGraphicFramePr>
        <p:xfrm>
          <a:off x="3304426" y="4251441"/>
          <a:ext cx="221343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8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638731930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029859108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905900118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315136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500" b="0">
                          <a:solidFill>
                            <a:schemeClr val="tx1"/>
                          </a:solidFill>
                        </a:rPr>
                        <a:t>-18</a:t>
                      </a:r>
                      <a:endParaRPr lang="en-CA" sz="15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33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0">
                          <a:solidFill>
                            <a:schemeClr val="tx1"/>
                          </a:solidFill>
                        </a:rPr>
                        <a:t> 1</a:t>
                      </a:r>
                      <a:endParaRPr lang="en-CA" sz="15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32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2174157" y="5519427"/>
            <a:ext cx="43181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M" altLang="en-US"/>
              <a:t>Taille de la carte d’activation = </a:t>
            </a:r>
            <a:r>
              <a:rPr lang="fr-CM" altLang="en-US" sz="3600" b="1">
                <a:solidFill>
                  <a:srgbClr val="FF0000"/>
                </a:solidFill>
              </a:rPr>
              <a:t>5</a:t>
            </a:r>
            <a:endParaRPr lang="en-CA" b="1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91642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D=9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25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695" y="1131094"/>
            <a:ext cx="2317531" cy="994172"/>
          </a:xfrm>
        </p:spPr>
        <p:txBody>
          <a:bodyPr/>
          <a:lstStyle/>
          <a:p>
            <a:r>
              <a:rPr lang="fr-CA" err="1"/>
              <a:t>Example</a:t>
            </a:r>
            <a:endParaRPr lang="en-CA"/>
          </a:p>
        </p:txBody>
      </p:sp>
      <p:pic>
        <p:nvPicPr>
          <p:cNvPr id="83972" name="Picture 4" descr="https://cdn-images-1.medium.com/max/1600/1*3OXoJsetPs2EnswGH6TIyQ@2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25" y="3538704"/>
            <a:ext cx="3070922" cy="205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446747" y="660972"/>
            <a:ext cx="3097221" cy="2318796"/>
            <a:chOff x="3677652" y="1193978"/>
            <a:chExt cx="1989683" cy="1681771"/>
          </a:xfrm>
        </p:grpSpPr>
        <p:sp>
          <p:nvSpPr>
            <p:cNvPr id="9" name="Oval 8"/>
            <p:cNvSpPr/>
            <p:nvPr/>
          </p:nvSpPr>
          <p:spPr>
            <a:xfrm>
              <a:off x="4193121" y="1763401"/>
              <a:ext cx="289208" cy="22030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0" name="Oval 9"/>
            <p:cNvSpPr/>
            <p:nvPr/>
          </p:nvSpPr>
          <p:spPr>
            <a:xfrm>
              <a:off x="4208104" y="1193978"/>
              <a:ext cx="259239" cy="220583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1" name="Oval 10"/>
            <p:cNvSpPr/>
            <p:nvPr/>
          </p:nvSpPr>
          <p:spPr>
            <a:xfrm>
              <a:off x="4196271" y="1474271"/>
              <a:ext cx="282906" cy="242373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2" name="Oval 11"/>
            <p:cNvSpPr/>
            <p:nvPr/>
          </p:nvSpPr>
          <p:spPr>
            <a:xfrm>
              <a:off x="5359904" y="1977677"/>
              <a:ext cx="307431" cy="23277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13" name="Object 6"/>
            <p:cNvGraphicFramePr>
              <a:graphicFrameLocks noChangeAspect="1"/>
            </p:cNvGraphicFramePr>
            <p:nvPr/>
          </p:nvGraphicFramePr>
          <p:xfrm>
            <a:off x="4233204" y="1242954"/>
            <a:ext cx="209041" cy="151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57" name="Equation" r:id="rId4" imgW="152280" imgH="139680" progId="Equation.3">
                    <p:embed/>
                  </p:oleObj>
                </mc:Choice>
                <mc:Fallback>
                  <p:oleObj name="Equation" r:id="rId4" imgW="152280" imgH="139680" progId="Equation.3">
                    <p:embed/>
                    <p:pic>
                      <p:nvPicPr>
                        <p:cNvPr id="13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33204" y="1242954"/>
                          <a:ext cx="209041" cy="151373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6"/>
            <p:cNvGraphicFramePr>
              <a:graphicFrameLocks noChangeAspect="1"/>
            </p:cNvGraphicFramePr>
            <p:nvPr/>
          </p:nvGraphicFramePr>
          <p:xfrm>
            <a:off x="4233204" y="1520978"/>
            <a:ext cx="209041" cy="151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58" name="Equation" r:id="rId6" imgW="152280" imgH="139680" progId="Equation.3">
                    <p:embed/>
                  </p:oleObj>
                </mc:Choice>
                <mc:Fallback>
                  <p:oleObj name="Equation" r:id="rId6" imgW="152280" imgH="139680" progId="Equation.3">
                    <p:embed/>
                    <p:pic>
                      <p:nvPicPr>
                        <p:cNvPr id="14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33204" y="1520978"/>
                          <a:ext cx="209041" cy="151373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6"/>
            <p:cNvGraphicFramePr>
              <a:graphicFrameLocks noChangeAspect="1"/>
            </p:cNvGraphicFramePr>
            <p:nvPr/>
          </p:nvGraphicFramePr>
          <p:xfrm>
            <a:off x="4233204" y="1808900"/>
            <a:ext cx="209041" cy="151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59" name="Equation" r:id="rId7" imgW="152280" imgH="139680" progId="Equation.3">
                    <p:embed/>
                  </p:oleObj>
                </mc:Choice>
                <mc:Fallback>
                  <p:oleObj name="Equation" r:id="rId7" imgW="152280" imgH="139680" progId="Equation.3">
                    <p:embed/>
                    <p:pic>
                      <p:nvPicPr>
                        <p:cNvPr id="15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33204" y="1808900"/>
                          <a:ext cx="209041" cy="151373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6"/>
            <p:cNvGraphicFramePr>
              <a:graphicFrameLocks noChangeAspect="1"/>
            </p:cNvGraphicFramePr>
            <p:nvPr/>
          </p:nvGraphicFramePr>
          <p:xfrm>
            <a:off x="5397424" y="2027757"/>
            <a:ext cx="209041" cy="151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0" name="Equation" r:id="rId8" imgW="152280" imgH="139680" progId="Equation.3">
                    <p:embed/>
                  </p:oleObj>
                </mc:Choice>
                <mc:Fallback>
                  <p:oleObj name="Equation" r:id="rId8" imgW="152280" imgH="139680" progId="Equation.3">
                    <p:embed/>
                    <p:pic>
                      <p:nvPicPr>
                        <p:cNvPr id="16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97424" y="2027757"/>
                          <a:ext cx="209041" cy="151373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Oval 16"/>
            <p:cNvSpPr/>
            <p:nvPr/>
          </p:nvSpPr>
          <p:spPr>
            <a:xfrm>
              <a:off x="4193121" y="2655442"/>
              <a:ext cx="289208" cy="22030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18" name="Object 17"/>
            <p:cNvGraphicFramePr>
              <a:graphicFrameLocks noChangeAspect="1"/>
            </p:cNvGraphicFramePr>
            <p:nvPr/>
          </p:nvGraphicFramePr>
          <p:xfrm>
            <a:off x="4298362" y="2703356"/>
            <a:ext cx="78725" cy="1004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1" name="Equation" r:id="rId9" imgW="101520" imgH="164880" progId="Equation.3">
                    <p:embed/>
                  </p:oleObj>
                </mc:Choice>
                <mc:Fallback>
                  <p:oleObj name="Equation" r:id="rId9" imgW="101520" imgH="164880" progId="Equation.3">
                    <p:embed/>
                    <p:pic>
                      <p:nvPicPr>
                        <p:cNvPr id="18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98362" y="2703356"/>
                          <a:ext cx="78725" cy="1004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Oval 18"/>
            <p:cNvSpPr/>
            <p:nvPr/>
          </p:nvSpPr>
          <p:spPr>
            <a:xfrm>
              <a:off x="4193121" y="2042698"/>
              <a:ext cx="289208" cy="22030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0" name="Object 6"/>
            <p:cNvGraphicFramePr>
              <a:graphicFrameLocks noChangeAspect="1"/>
            </p:cNvGraphicFramePr>
            <p:nvPr/>
          </p:nvGraphicFramePr>
          <p:xfrm>
            <a:off x="4233204" y="2088198"/>
            <a:ext cx="209041" cy="151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2" name="Equation" r:id="rId11" imgW="152280" imgH="139680" progId="Equation.3">
                    <p:embed/>
                  </p:oleObj>
                </mc:Choice>
                <mc:Fallback>
                  <p:oleObj name="Equation" r:id="rId11" imgW="152280" imgH="139680" progId="Equation.3">
                    <p:embed/>
                    <p:pic>
                      <p:nvPicPr>
                        <p:cNvPr id="2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33204" y="2088198"/>
                          <a:ext cx="209041" cy="151373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Oval 20"/>
            <p:cNvSpPr/>
            <p:nvPr/>
          </p:nvSpPr>
          <p:spPr>
            <a:xfrm>
              <a:off x="4193121" y="2343037"/>
              <a:ext cx="289208" cy="22030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2" name="Object 6"/>
            <p:cNvGraphicFramePr>
              <a:graphicFrameLocks noChangeAspect="1"/>
            </p:cNvGraphicFramePr>
            <p:nvPr/>
          </p:nvGraphicFramePr>
          <p:xfrm>
            <a:off x="4233204" y="2388537"/>
            <a:ext cx="209041" cy="151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3" name="Equation" r:id="rId12" imgW="152280" imgH="139680" progId="Equation.3">
                    <p:embed/>
                  </p:oleObj>
                </mc:Choice>
                <mc:Fallback>
                  <p:oleObj name="Equation" r:id="rId12" imgW="152280" imgH="139680" progId="Equation.3">
                    <p:embed/>
                    <p:pic>
                      <p:nvPicPr>
                        <p:cNvPr id="2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33204" y="2388537"/>
                          <a:ext cx="209041" cy="151373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Oval 22"/>
            <p:cNvSpPr/>
            <p:nvPr/>
          </p:nvSpPr>
          <p:spPr>
            <a:xfrm>
              <a:off x="3677652" y="1473737"/>
              <a:ext cx="281765" cy="19764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4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56764334"/>
                </p:ext>
              </p:extLst>
            </p:nvPr>
          </p:nvGraphicFramePr>
          <p:xfrm>
            <a:off x="3740699" y="1473348"/>
            <a:ext cx="155013" cy="1669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4" name="Equation" r:id="rId13" imgW="152280" imgH="215640" progId="Equation.3">
                    <p:embed/>
                  </p:oleObj>
                </mc:Choice>
                <mc:Fallback>
                  <p:oleObj name="Equation" r:id="rId13" imgW="152280" imgH="215640" progId="Equation.3">
                    <p:embed/>
                    <p:pic>
                      <p:nvPicPr>
                        <p:cNvPr id="24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0699" y="1473348"/>
                          <a:ext cx="155013" cy="1669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Oval 24"/>
            <p:cNvSpPr/>
            <p:nvPr/>
          </p:nvSpPr>
          <p:spPr>
            <a:xfrm>
              <a:off x="3677652" y="1776783"/>
              <a:ext cx="281765" cy="19764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6" name="Object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57851810"/>
                </p:ext>
              </p:extLst>
            </p:nvPr>
          </p:nvGraphicFramePr>
          <p:xfrm>
            <a:off x="3734580" y="1777312"/>
            <a:ext cx="168271" cy="1669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5" name="Equation" r:id="rId15" imgW="164880" imgH="215640" progId="Equation.3">
                    <p:embed/>
                  </p:oleObj>
                </mc:Choice>
                <mc:Fallback>
                  <p:oleObj name="Equation" r:id="rId15" imgW="164880" imgH="215640" progId="Equation.3">
                    <p:embed/>
                    <p:pic>
                      <p:nvPicPr>
                        <p:cNvPr id="26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34580" y="1777312"/>
                          <a:ext cx="168271" cy="1669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" name="Oval 27"/>
            <p:cNvSpPr/>
            <p:nvPr/>
          </p:nvSpPr>
          <p:spPr>
            <a:xfrm>
              <a:off x="3677652" y="2106573"/>
              <a:ext cx="281765" cy="19764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9" name="Object 28"/>
            <p:cNvGraphicFramePr>
              <a:graphicFrameLocks noChangeAspect="1"/>
            </p:cNvGraphicFramePr>
            <p:nvPr/>
          </p:nvGraphicFramePr>
          <p:xfrm>
            <a:off x="3781264" y="2162062"/>
            <a:ext cx="74543" cy="920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6" name="Equation" r:id="rId17" imgW="101520" imgH="164880" progId="Equation.3">
                    <p:embed/>
                  </p:oleObj>
                </mc:Choice>
                <mc:Fallback>
                  <p:oleObj name="Equation" r:id="rId17" imgW="101520" imgH="164880" progId="Equation.3">
                    <p:embed/>
                    <p:pic>
                      <p:nvPicPr>
                        <p:cNvPr id="29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81264" y="2162062"/>
                          <a:ext cx="74543" cy="920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36" name="Straight Arrow Connector 135"/>
            <p:cNvCxnSpPr>
              <a:stCxn id="28" idx="6"/>
              <a:endCxn id="9" idx="2"/>
            </p:cNvCxnSpPr>
            <p:nvPr/>
          </p:nvCxnSpPr>
          <p:spPr>
            <a:xfrm flipV="1">
              <a:off x="3959417" y="1873554"/>
              <a:ext cx="233704" cy="3318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>
              <a:stCxn id="25" idx="6"/>
              <a:endCxn id="9" idx="2"/>
            </p:cNvCxnSpPr>
            <p:nvPr/>
          </p:nvCxnSpPr>
          <p:spPr>
            <a:xfrm flipV="1">
              <a:off x="3959417" y="1873554"/>
              <a:ext cx="233704" cy="20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>
              <a:stCxn id="23" idx="6"/>
              <a:endCxn id="10" idx="2"/>
            </p:cNvCxnSpPr>
            <p:nvPr/>
          </p:nvCxnSpPr>
          <p:spPr>
            <a:xfrm flipV="1">
              <a:off x="3959417" y="1304269"/>
              <a:ext cx="248687" cy="26828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28" idx="6"/>
              <a:endCxn id="11" idx="2"/>
            </p:cNvCxnSpPr>
            <p:nvPr/>
          </p:nvCxnSpPr>
          <p:spPr>
            <a:xfrm flipV="1">
              <a:off x="3959416" y="1595458"/>
              <a:ext cx="236855" cy="6099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stCxn id="25" idx="6"/>
              <a:endCxn id="11" idx="2"/>
            </p:cNvCxnSpPr>
            <p:nvPr/>
          </p:nvCxnSpPr>
          <p:spPr>
            <a:xfrm flipV="1">
              <a:off x="3959416" y="1595458"/>
              <a:ext cx="236855" cy="28014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28" idx="6"/>
              <a:endCxn id="19" idx="2"/>
            </p:cNvCxnSpPr>
            <p:nvPr/>
          </p:nvCxnSpPr>
          <p:spPr>
            <a:xfrm flipV="1">
              <a:off x="3959417" y="2152852"/>
              <a:ext cx="233704" cy="525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stCxn id="28" idx="6"/>
              <a:endCxn id="21" idx="2"/>
            </p:cNvCxnSpPr>
            <p:nvPr/>
          </p:nvCxnSpPr>
          <p:spPr>
            <a:xfrm>
              <a:off x="3959417" y="2205394"/>
              <a:ext cx="233704" cy="2477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stCxn id="23" idx="6"/>
              <a:endCxn id="19" idx="2"/>
            </p:cNvCxnSpPr>
            <p:nvPr/>
          </p:nvCxnSpPr>
          <p:spPr>
            <a:xfrm>
              <a:off x="3959417" y="1572558"/>
              <a:ext cx="233704" cy="5802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stCxn id="25" idx="6"/>
              <a:endCxn id="21" idx="2"/>
            </p:cNvCxnSpPr>
            <p:nvPr/>
          </p:nvCxnSpPr>
          <p:spPr>
            <a:xfrm>
              <a:off x="3959417" y="1875604"/>
              <a:ext cx="233704" cy="5775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23" idx="6"/>
              <a:endCxn id="11" idx="2"/>
            </p:cNvCxnSpPr>
            <p:nvPr/>
          </p:nvCxnSpPr>
          <p:spPr>
            <a:xfrm>
              <a:off x="3959416" y="1572558"/>
              <a:ext cx="236855" cy="22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endCxn id="41" idx="2"/>
            </p:cNvCxnSpPr>
            <p:nvPr/>
          </p:nvCxnSpPr>
          <p:spPr>
            <a:xfrm>
              <a:off x="4467344" y="1304269"/>
              <a:ext cx="338535" cy="44502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endCxn id="41" idx="2"/>
            </p:cNvCxnSpPr>
            <p:nvPr/>
          </p:nvCxnSpPr>
          <p:spPr>
            <a:xfrm>
              <a:off x="4479177" y="1595458"/>
              <a:ext cx="326701" cy="15383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endCxn id="41" idx="2"/>
            </p:cNvCxnSpPr>
            <p:nvPr/>
          </p:nvCxnSpPr>
          <p:spPr>
            <a:xfrm flipV="1">
              <a:off x="4482328" y="1749297"/>
              <a:ext cx="323550" cy="1242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endCxn id="41" idx="2"/>
            </p:cNvCxnSpPr>
            <p:nvPr/>
          </p:nvCxnSpPr>
          <p:spPr>
            <a:xfrm flipV="1">
              <a:off x="4482328" y="1749297"/>
              <a:ext cx="323550" cy="1016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endCxn id="41" idx="2"/>
            </p:cNvCxnSpPr>
            <p:nvPr/>
          </p:nvCxnSpPr>
          <p:spPr>
            <a:xfrm flipV="1">
              <a:off x="4482328" y="1749296"/>
              <a:ext cx="323550" cy="7038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endCxn id="41" idx="2"/>
            </p:cNvCxnSpPr>
            <p:nvPr/>
          </p:nvCxnSpPr>
          <p:spPr>
            <a:xfrm flipV="1">
              <a:off x="4482328" y="1749297"/>
              <a:ext cx="323550" cy="4035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4802728" y="1917239"/>
              <a:ext cx="289208" cy="22030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41" name="Oval 40"/>
            <p:cNvSpPr/>
            <p:nvPr/>
          </p:nvSpPr>
          <p:spPr>
            <a:xfrm>
              <a:off x="4805878" y="1628110"/>
              <a:ext cx="282906" cy="242373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42" name="Object 6"/>
            <p:cNvGraphicFramePr>
              <a:graphicFrameLocks noChangeAspect="1"/>
            </p:cNvGraphicFramePr>
            <p:nvPr/>
          </p:nvGraphicFramePr>
          <p:xfrm>
            <a:off x="4842811" y="1674817"/>
            <a:ext cx="209041" cy="151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7" name="Equation" r:id="rId18" imgW="152280" imgH="139680" progId="Equation.3">
                    <p:embed/>
                  </p:oleObj>
                </mc:Choice>
                <mc:Fallback>
                  <p:oleObj name="Equation" r:id="rId18" imgW="152280" imgH="139680" progId="Equation.3">
                    <p:embed/>
                    <p:pic>
                      <p:nvPicPr>
                        <p:cNvPr id="4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42811" y="1674817"/>
                          <a:ext cx="209041" cy="151373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" name="Object 6"/>
            <p:cNvGraphicFramePr>
              <a:graphicFrameLocks noChangeAspect="1"/>
            </p:cNvGraphicFramePr>
            <p:nvPr/>
          </p:nvGraphicFramePr>
          <p:xfrm>
            <a:off x="4842811" y="1962739"/>
            <a:ext cx="209041" cy="151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8" name="Equation" r:id="rId19" imgW="152280" imgH="139680" progId="Equation.3">
                    <p:embed/>
                  </p:oleObj>
                </mc:Choice>
                <mc:Fallback>
                  <p:oleObj name="Equation" r:id="rId19" imgW="152280" imgH="139680" progId="Equation.3">
                    <p:embed/>
                    <p:pic>
                      <p:nvPicPr>
                        <p:cNvPr id="43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42811" y="1962739"/>
                          <a:ext cx="209041" cy="151373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52" name="Straight Arrow Connector 51"/>
            <p:cNvCxnSpPr>
              <a:endCxn id="40" idx="2"/>
            </p:cNvCxnSpPr>
            <p:nvPr/>
          </p:nvCxnSpPr>
          <p:spPr>
            <a:xfrm>
              <a:off x="4467343" y="1304270"/>
              <a:ext cx="335384" cy="7231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endCxn id="40" idx="2"/>
            </p:cNvCxnSpPr>
            <p:nvPr/>
          </p:nvCxnSpPr>
          <p:spPr>
            <a:xfrm>
              <a:off x="4479176" y="1595457"/>
              <a:ext cx="323550" cy="4319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endCxn id="40" idx="2"/>
            </p:cNvCxnSpPr>
            <p:nvPr/>
          </p:nvCxnSpPr>
          <p:spPr>
            <a:xfrm>
              <a:off x="4482328" y="1873554"/>
              <a:ext cx="320399" cy="15383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endCxn id="40" idx="2"/>
            </p:cNvCxnSpPr>
            <p:nvPr/>
          </p:nvCxnSpPr>
          <p:spPr>
            <a:xfrm flipV="1">
              <a:off x="4482328" y="2027393"/>
              <a:ext cx="320399" cy="1254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/>
            <p:cNvSpPr/>
            <p:nvPr/>
          </p:nvSpPr>
          <p:spPr>
            <a:xfrm>
              <a:off x="4805237" y="2241449"/>
              <a:ext cx="289208" cy="22030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59" name="Object 58"/>
            <p:cNvGraphicFramePr>
              <a:graphicFrameLocks noChangeAspect="1"/>
            </p:cNvGraphicFramePr>
            <p:nvPr/>
          </p:nvGraphicFramePr>
          <p:xfrm>
            <a:off x="4910479" y="2289364"/>
            <a:ext cx="78725" cy="1004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9" name="Equation" r:id="rId9" imgW="101520" imgH="164880" progId="Equation.3">
                    <p:embed/>
                  </p:oleObj>
                </mc:Choice>
                <mc:Fallback>
                  <p:oleObj name="Equation" r:id="rId9" imgW="101520" imgH="164880" progId="Equation.3">
                    <p:embed/>
                    <p:pic>
                      <p:nvPicPr>
                        <p:cNvPr id="59" name="Object 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10479" y="2289364"/>
                          <a:ext cx="78725" cy="1004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3" name="Straight Arrow Connector 62"/>
            <p:cNvCxnSpPr>
              <a:stCxn id="58" idx="5"/>
              <a:endCxn id="12" idx="2"/>
            </p:cNvCxnSpPr>
            <p:nvPr/>
          </p:nvCxnSpPr>
          <p:spPr>
            <a:xfrm flipV="1">
              <a:off x="5052091" y="2094067"/>
              <a:ext cx="307813" cy="3354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40" idx="6"/>
              <a:endCxn id="12" idx="2"/>
            </p:cNvCxnSpPr>
            <p:nvPr/>
          </p:nvCxnSpPr>
          <p:spPr>
            <a:xfrm>
              <a:off x="5091935" y="2027393"/>
              <a:ext cx="267969" cy="6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41" idx="6"/>
              <a:endCxn id="12" idx="2"/>
            </p:cNvCxnSpPr>
            <p:nvPr/>
          </p:nvCxnSpPr>
          <p:spPr>
            <a:xfrm>
              <a:off x="5088784" y="1749296"/>
              <a:ext cx="271121" cy="3447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stCxn id="17" idx="6"/>
              <a:endCxn id="40" idx="2"/>
            </p:cNvCxnSpPr>
            <p:nvPr/>
          </p:nvCxnSpPr>
          <p:spPr>
            <a:xfrm flipV="1">
              <a:off x="4482328" y="2027392"/>
              <a:ext cx="320399" cy="7382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>
              <a:stCxn id="21" idx="6"/>
              <a:endCxn id="40" idx="2"/>
            </p:cNvCxnSpPr>
            <p:nvPr/>
          </p:nvCxnSpPr>
          <p:spPr>
            <a:xfrm flipV="1">
              <a:off x="4482328" y="2027393"/>
              <a:ext cx="320399" cy="4257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8" name="TextBox 157"/>
          <p:cNvSpPr txBox="1"/>
          <p:nvPr/>
        </p:nvSpPr>
        <p:spPr>
          <a:xfrm>
            <a:off x="1460177" y="5625852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/>
              <a:t>Données en entrée</a:t>
            </a:r>
            <a:endParaRPr lang="en-CA" sz="1800"/>
          </a:p>
        </p:txBody>
      </p:sp>
      <p:graphicFrame>
        <p:nvGraphicFramePr>
          <p:cNvPr id="161" name="Object 6"/>
          <p:cNvGraphicFramePr>
            <a:graphicFrameLocks noChangeAspect="1"/>
          </p:cNvGraphicFramePr>
          <p:nvPr/>
        </p:nvGraphicFramePr>
        <p:xfrm>
          <a:off x="2108201" y="3015460"/>
          <a:ext cx="368334" cy="524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0" name="Equation" r:id="rId20" imgW="126720" imgH="177480" progId="Equation.3">
                  <p:embed/>
                </p:oleObj>
              </mc:Choice>
              <mc:Fallback>
                <p:oleObj name="Equation" r:id="rId20" imgW="126720" imgH="177480" progId="Equation.3">
                  <p:embed/>
                  <p:pic>
                    <p:nvPicPr>
                      <p:cNvPr id="16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8201" y="3015460"/>
                        <a:ext cx="368334" cy="52416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0" name="Straight Arrow Connector 159"/>
          <p:cNvCxnSpPr/>
          <p:nvPr/>
        </p:nvCxnSpPr>
        <p:spPr>
          <a:xfrm flipV="1">
            <a:off x="2476535" y="2403176"/>
            <a:ext cx="1149702" cy="813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2" name="Group 161"/>
          <p:cNvGrpSpPr/>
          <p:nvPr/>
        </p:nvGrpSpPr>
        <p:grpSpPr>
          <a:xfrm>
            <a:off x="3557001" y="3538704"/>
            <a:ext cx="2829989" cy="2420177"/>
            <a:chOff x="5785084" y="3575271"/>
            <a:chExt cx="3773320" cy="3226903"/>
          </a:xfrm>
        </p:grpSpPr>
        <p:pic>
          <p:nvPicPr>
            <p:cNvPr id="83970" name="Picture 2" descr="https://cdn-images-1.medium.com/max/1600/1*wB4GG6jdfTLRPAwe83UCUQ@2x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5084" y="3575271"/>
              <a:ext cx="3380403" cy="2734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4" name="TextBox 163"/>
            <p:cNvSpPr txBox="1"/>
            <p:nvPr/>
          </p:nvSpPr>
          <p:spPr>
            <a:xfrm>
              <a:off x="5875343" y="6309731"/>
              <a:ext cx="368306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800"/>
                <a:t>Sortie de la dernière couche</a:t>
              </a:r>
              <a:endParaRPr lang="en-CA" sz="1800"/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6359638" y="3216826"/>
            <a:ext cx="2535302" cy="2742056"/>
            <a:chOff x="5785084" y="3146101"/>
            <a:chExt cx="3380403" cy="3656075"/>
          </a:xfrm>
        </p:grpSpPr>
        <p:pic>
          <p:nvPicPr>
            <p:cNvPr id="169" name="Picture 2" descr="https://cdn-images-1.medium.com/max/1600/1*wB4GG6jdfTLRPAwe83UCUQ@2x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5084" y="3575271"/>
              <a:ext cx="3380403" cy="2734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TextBox 169"/>
            <p:cNvSpPr txBox="1"/>
            <p:nvPr/>
          </p:nvSpPr>
          <p:spPr>
            <a:xfrm>
              <a:off x="6360449" y="6309733"/>
              <a:ext cx="222967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800"/>
                <a:t>Sortie du réseau</a:t>
              </a:r>
              <a:endParaRPr lang="en-CA" sz="1800"/>
            </a:p>
          </p:txBody>
        </p:sp>
        <p:graphicFrame>
          <p:nvGraphicFramePr>
            <p:cNvPr id="171" name="Object 6"/>
            <p:cNvGraphicFramePr>
              <a:graphicFrameLocks noChangeAspect="1"/>
            </p:cNvGraphicFramePr>
            <p:nvPr/>
          </p:nvGraphicFramePr>
          <p:xfrm>
            <a:off x="8057562" y="3146101"/>
            <a:ext cx="681037" cy="376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71" name="Equation" r:id="rId23" imgW="419040" imgH="228600" progId="Equation.3">
                    <p:embed/>
                  </p:oleObj>
                </mc:Choice>
                <mc:Fallback>
                  <p:oleObj name="Equation" r:id="rId23" imgW="419040" imgH="228600" progId="Equation.3">
                    <p:embed/>
                    <p:pic>
                      <p:nvPicPr>
                        <p:cNvPr id="171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57562" y="3146101"/>
                          <a:ext cx="681037" cy="37623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172" name="Straight Arrow Connector 171"/>
          <p:cNvCxnSpPr/>
          <p:nvPr/>
        </p:nvCxnSpPr>
        <p:spPr>
          <a:xfrm flipV="1">
            <a:off x="5187459" y="2317313"/>
            <a:ext cx="750691" cy="1221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flipH="1">
            <a:off x="7299087" y="3579876"/>
            <a:ext cx="855075" cy="186537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/>
          <p:nvPr/>
        </p:nvCxnSpPr>
        <p:spPr>
          <a:xfrm flipH="1" flipV="1">
            <a:off x="6725005" y="2011519"/>
            <a:ext cx="1147149" cy="1357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3" idx="6"/>
            <a:endCxn id="21" idx="2"/>
          </p:cNvCxnSpPr>
          <p:nvPr/>
        </p:nvCxnSpPr>
        <p:spPr>
          <a:xfrm>
            <a:off x="3885354" y="1182952"/>
            <a:ext cx="363793" cy="12142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28" idx="6"/>
            <a:endCxn id="10" idx="2"/>
          </p:cNvCxnSpPr>
          <p:nvPr/>
        </p:nvCxnSpPr>
        <p:spPr>
          <a:xfrm flipV="1">
            <a:off x="3885354" y="813040"/>
            <a:ext cx="387116" cy="124245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5" idx="6"/>
            <a:endCxn id="10" idx="2"/>
          </p:cNvCxnSpPr>
          <p:nvPr/>
        </p:nvCxnSpPr>
        <p:spPr>
          <a:xfrm flipV="1">
            <a:off x="3885354" y="813040"/>
            <a:ext cx="387116" cy="78774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25" idx="6"/>
            <a:endCxn id="19" idx="2"/>
          </p:cNvCxnSpPr>
          <p:nvPr/>
        </p:nvCxnSpPr>
        <p:spPr>
          <a:xfrm>
            <a:off x="3885354" y="1600786"/>
            <a:ext cx="363793" cy="3822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00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50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8404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3200" i="1" err="1"/>
              <a:t>Stride</a:t>
            </a:r>
            <a:r>
              <a:rPr lang="fr-CM" altLang="en-US" sz="3200"/>
              <a:t> et calcul de la taille de la carte d’activation</a:t>
            </a:r>
            <a:endParaRPr lang="fr-CM" altLang="en-US" sz="160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209880"/>
              </p:ext>
            </p:extLst>
          </p:nvPr>
        </p:nvGraphicFramePr>
        <p:xfrm>
          <a:off x="2461443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40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50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70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80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172242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F=7</a:t>
            </a:r>
            <a:endParaRPr lang="en-CA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93955"/>
              </p:ext>
            </p:extLst>
          </p:nvPr>
        </p:nvGraphicFramePr>
        <p:xfrm>
          <a:off x="2459695" y="3240776"/>
          <a:ext cx="295190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701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2776393205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3313891781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1970325857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1048533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-.5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.6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-.7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.8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430323" y="274542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err="1"/>
              <a:t>prod</a:t>
            </a:r>
            <a:r>
              <a:rPr lang="fr-CA" sz="1800"/>
              <a:t>. </a:t>
            </a:r>
            <a:r>
              <a:rPr lang="fr-CA" sz="1800" err="1"/>
              <a:t>scal</a:t>
            </a:r>
            <a:r>
              <a:rPr lang="fr-CA" sz="1800"/>
              <a:t>.</a:t>
            </a:r>
            <a:endParaRPr lang="en-CA" sz="1800"/>
          </a:p>
        </p:txBody>
      </p:sp>
      <p:graphicFrame>
        <p:nvGraphicFramePr>
          <p:cNvPr id="148" name="Table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831869"/>
              </p:ext>
            </p:extLst>
          </p:nvPr>
        </p:nvGraphicFramePr>
        <p:xfrm>
          <a:off x="3731150" y="4251441"/>
          <a:ext cx="44268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8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44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991642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D=9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33900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51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8404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3200" i="1" err="1"/>
              <a:t>Stride</a:t>
            </a:r>
            <a:r>
              <a:rPr lang="fr-CM" altLang="en-US" sz="3200"/>
              <a:t> et calcul de la taille de la carte d’activation</a:t>
            </a:r>
            <a:endParaRPr lang="fr-CM" altLang="en-US" sz="160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196074"/>
              </p:ext>
            </p:extLst>
          </p:nvPr>
        </p:nvGraphicFramePr>
        <p:xfrm>
          <a:off x="2461443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50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70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80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30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172242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F=7</a:t>
            </a:r>
            <a:endParaRPr lang="en-CA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237993"/>
              </p:ext>
            </p:extLst>
          </p:nvPr>
        </p:nvGraphicFramePr>
        <p:xfrm>
          <a:off x="2886415" y="3240776"/>
          <a:ext cx="295190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701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2776393205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3313891781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1970325857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1048533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-.5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.6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-.7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.8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857043" y="274542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err="1"/>
              <a:t>prod</a:t>
            </a:r>
            <a:r>
              <a:rPr lang="fr-CA" sz="1800"/>
              <a:t>. </a:t>
            </a:r>
            <a:r>
              <a:rPr lang="fr-CA" sz="1800" err="1"/>
              <a:t>scal</a:t>
            </a:r>
            <a:r>
              <a:rPr lang="fr-CA" sz="1800"/>
              <a:t>.</a:t>
            </a:r>
            <a:endParaRPr lang="en-CA" sz="1800"/>
          </a:p>
        </p:txBody>
      </p:sp>
      <p:graphicFrame>
        <p:nvGraphicFramePr>
          <p:cNvPr id="148" name="Table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238164"/>
              </p:ext>
            </p:extLst>
          </p:nvPr>
        </p:nvGraphicFramePr>
        <p:xfrm>
          <a:off x="3731150" y="4251441"/>
          <a:ext cx="88537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8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6387319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-8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11" name="10-Point Star 10"/>
          <p:cNvSpPr/>
          <p:nvPr/>
        </p:nvSpPr>
        <p:spPr>
          <a:xfrm>
            <a:off x="131567" y="4728754"/>
            <a:ext cx="2081349" cy="1824446"/>
          </a:xfrm>
          <a:prstGeom prst="star10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err="1">
                <a:solidFill>
                  <a:schemeClr val="tx1"/>
                </a:solidFill>
              </a:rPr>
              <a:t>Stride</a:t>
            </a:r>
            <a:r>
              <a:rPr lang="fr-CA">
                <a:solidFill>
                  <a:schemeClr val="tx1"/>
                </a:solidFill>
              </a:rPr>
              <a:t> = 1</a:t>
            </a:r>
            <a:endParaRPr lang="en-CA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91642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D=9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59792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52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8404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3200" i="1" err="1"/>
              <a:t>Stride</a:t>
            </a:r>
            <a:r>
              <a:rPr lang="fr-CM" altLang="en-US" sz="3200"/>
              <a:t> et calcul de la taille de la carte d’activation</a:t>
            </a:r>
            <a:endParaRPr lang="fr-CM" altLang="en-US" sz="160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494387"/>
              </p:ext>
            </p:extLst>
          </p:nvPr>
        </p:nvGraphicFramePr>
        <p:xfrm>
          <a:off x="2461443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70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80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30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40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172242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F=7</a:t>
            </a:r>
            <a:endParaRPr lang="en-CA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776628"/>
              </p:ext>
            </p:extLst>
          </p:nvPr>
        </p:nvGraphicFramePr>
        <p:xfrm>
          <a:off x="3304432" y="3240776"/>
          <a:ext cx="295190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701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2776393205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3313891781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1970325857"/>
                    </a:ext>
                  </a:extLst>
                </a:gridCol>
                <a:gridCol w="421701">
                  <a:extLst>
                    <a:ext uri="{9D8B030D-6E8A-4147-A177-3AD203B41FA5}">
                      <a16:colId xmlns:a16="http://schemas.microsoft.com/office/drawing/2014/main" val="1048533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-.5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.6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-.7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.8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275060" y="274542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err="1"/>
              <a:t>prod</a:t>
            </a:r>
            <a:r>
              <a:rPr lang="fr-CA" sz="1800"/>
              <a:t>. </a:t>
            </a:r>
            <a:r>
              <a:rPr lang="fr-CA" sz="1800" err="1"/>
              <a:t>scal</a:t>
            </a:r>
            <a:r>
              <a:rPr lang="fr-CA" sz="1800"/>
              <a:t>.</a:t>
            </a:r>
            <a:endParaRPr lang="en-CA" sz="1800"/>
          </a:p>
        </p:txBody>
      </p:sp>
      <p:graphicFrame>
        <p:nvGraphicFramePr>
          <p:cNvPr id="148" name="Table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87178"/>
              </p:ext>
            </p:extLst>
          </p:nvPr>
        </p:nvGraphicFramePr>
        <p:xfrm>
          <a:off x="3731150" y="4251441"/>
          <a:ext cx="132806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8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638731930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0298591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0">
                          <a:solidFill>
                            <a:schemeClr val="tx1"/>
                          </a:solidFill>
                        </a:rPr>
                        <a:t> -8</a:t>
                      </a:r>
                      <a:endParaRPr lang="en-CA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44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2174157" y="5519427"/>
            <a:ext cx="43181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M" altLang="en-US"/>
              <a:t>Taille de la carte d’activation = </a:t>
            </a:r>
            <a:r>
              <a:rPr lang="fr-CM" altLang="en-US" sz="3600" b="1">
                <a:solidFill>
                  <a:srgbClr val="FF0000"/>
                </a:solidFill>
              </a:rPr>
              <a:t>3</a:t>
            </a:r>
            <a:endParaRPr lang="en-CA" b="1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91642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D=9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683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53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8404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3200" i="1" err="1"/>
              <a:t>Stride</a:t>
            </a:r>
            <a:r>
              <a:rPr lang="fr-CM" altLang="en-US" sz="3200"/>
              <a:t> et calcul de la taille de la carte d’activation</a:t>
            </a:r>
            <a:endParaRPr lang="fr-CM" altLang="en-US" sz="1600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461443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40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50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70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80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172242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F=5</a:t>
            </a:r>
            <a:endParaRPr lang="en-CA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/>
        </p:nvGraphicFramePr>
        <p:xfrm>
          <a:off x="2461443" y="3240776"/>
          <a:ext cx="20978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571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2776393205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313891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-.5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.6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013072" y="2754615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err="1"/>
              <a:t>prod</a:t>
            </a:r>
            <a:r>
              <a:rPr lang="fr-CA" sz="1800"/>
              <a:t>. </a:t>
            </a:r>
            <a:r>
              <a:rPr lang="fr-CA" sz="1800" err="1"/>
              <a:t>scal</a:t>
            </a:r>
            <a:r>
              <a:rPr lang="fr-CA" sz="1800"/>
              <a:t>.</a:t>
            </a:r>
            <a:endParaRPr lang="en-CA" sz="1800"/>
          </a:p>
        </p:txBody>
      </p:sp>
      <p:graphicFrame>
        <p:nvGraphicFramePr>
          <p:cNvPr id="148" name="Table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131386"/>
              </p:ext>
            </p:extLst>
          </p:nvPr>
        </p:nvGraphicFramePr>
        <p:xfrm>
          <a:off x="3710441" y="4251441"/>
          <a:ext cx="44268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8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35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991642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D=9</a:t>
            </a:r>
            <a:endParaRPr lang="en-CA"/>
          </a:p>
        </p:txBody>
      </p:sp>
      <p:sp>
        <p:nvSpPr>
          <p:cNvPr id="3" name="10-Point Star 10">
            <a:extLst>
              <a:ext uri="{FF2B5EF4-FFF2-40B4-BE49-F238E27FC236}">
                <a16:creationId xmlns:a16="http://schemas.microsoft.com/office/drawing/2014/main" id="{4A0C5E02-11C3-42EB-AC77-08B632ABBF43}"/>
              </a:ext>
            </a:extLst>
          </p:cNvPr>
          <p:cNvSpPr/>
          <p:nvPr/>
        </p:nvSpPr>
        <p:spPr>
          <a:xfrm>
            <a:off x="131567" y="4728754"/>
            <a:ext cx="2081349" cy="1824446"/>
          </a:xfrm>
          <a:prstGeom prst="star10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err="1">
                <a:solidFill>
                  <a:schemeClr val="tx1"/>
                </a:solidFill>
              </a:rPr>
              <a:t>Stride</a:t>
            </a:r>
            <a:r>
              <a:rPr lang="fr-CA">
                <a:solidFill>
                  <a:schemeClr val="tx1"/>
                </a:solidFill>
              </a:rPr>
              <a:t> = 2</a:t>
            </a:r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2755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54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8404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3200" i="1" err="1"/>
              <a:t>Stride</a:t>
            </a:r>
            <a:r>
              <a:rPr lang="fr-CM" altLang="en-US" sz="3200"/>
              <a:t> et calcul de la taille de la carte d’activation</a:t>
            </a:r>
            <a:endParaRPr lang="fr-CM" altLang="en-US" sz="160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745719"/>
              </p:ext>
            </p:extLst>
          </p:nvPr>
        </p:nvGraphicFramePr>
        <p:xfrm>
          <a:off x="2461443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70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80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172242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F=5</a:t>
            </a:r>
            <a:endParaRPr lang="en-CA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859002"/>
              </p:ext>
            </p:extLst>
          </p:nvPr>
        </p:nvGraphicFramePr>
        <p:xfrm>
          <a:off x="3323605" y="3240776"/>
          <a:ext cx="20978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571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2776393205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313891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-.5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.6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857048" y="274542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err="1"/>
              <a:t>prod</a:t>
            </a:r>
            <a:r>
              <a:rPr lang="fr-CA" sz="1800"/>
              <a:t>. </a:t>
            </a:r>
            <a:r>
              <a:rPr lang="fr-CA" sz="1800" err="1"/>
              <a:t>scal</a:t>
            </a:r>
            <a:r>
              <a:rPr lang="fr-CA" sz="1800"/>
              <a:t>.</a:t>
            </a:r>
            <a:endParaRPr lang="en-CA" sz="1800"/>
          </a:p>
        </p:txBody>
      </p:sp>
      <p:graphicFrame>
        <p:nvGraphicFramePr>
          <p:cNvPr id="148" name="Table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467170"/>
              </p:ext>
            </p:extLst>
          </p:nvPr>
        </p:nvGraphicFramePr>
        <p:xfrm>
          <a:off x="3676296" y="4251441"/>
          <a:ext cx="88537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8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6387319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800" b="1">
                          <a:solidFill>
                            <a:srgbClr val="FF0000"/>
                          </a:solidFill>
                        </a:rPr>
                        <a:t>33</a:t>
                      </a:r>
                      <a:endParaRPr lang="en-CA" sz="14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11" name="10-Point Star 10"/>
          <p:cNvSpPr/>
          <p:nvPr/>
        </p:nvSpPr>
        <p:spPr>
          <a:xfrm>
            <a:off x="131567" y="4728754"/>
            <a:ext cx="2081349" cy="1824446"/>
          </a:xfrm>
          <a:prstGeom prst="star10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err="1">
                <a:solidFill>
                  <a:schemeClr val="tx1"/>
                </a:solidFill>
              </a:rPr>
              <a:t>Stride</a:t>
            </a:r>
            <a:r>
              <a:rPr lang="fr-CA">
                <a:solidFill>
                  <a:schemeClr val="tx1"/>
                </a:solidFill>
              </a:rPr>
              <a:t> = 2</a:t>
            </a:r>
            <a:endParaRPr lang="en-CA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91642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D=9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10406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55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8404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3200" i="1" err="1"/>
              <a:t>Stride</a:t>
            </a:r>
            <a:r>
              <a:rPr lang="fr-CM" altLang="en-US" sz="3200"/>
              <a:t> et calcul de la taille de la carte d’activation</a:t>
            </a:r>
            <a:endParaRPr lang="fr-CM" altLang="en-US" sz="160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800423"/>
              </p:ext>
            </p:extLst>
          </p:nvPr>
        </p:nvGraphicFramePr>
        <p:xfrm>
          <a:off x="2461443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30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40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172242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F=5</a:t>
            </a:r>
            <a:endParaRPr lang="en-CA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854318"/>
              </p:ext>
            </p:extLst>
          </p:nvPr>
        </p:nvGraphicFramePr>
        <p:xfrm>
          <a:off x="4158483" y="3169792"/>
          <a:ext cx="20978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571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2776393205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313891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-.5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.6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691926" y="2674437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err="1"/>
              <a:t>prod</a:t>
            </a:r>
            <a:r>
              <a:rPr lang="fr-CA" sz="1800"/>
              <a:t>. </a:t>
            </a:r>
            <a:r>
              <a:rPr lang="fr-CA" sz="1800" err="1"/>
              <a:t>scal</a:t>
            </a:r>
            <a:r>
              <a:rPr lang="fr-CA" sz="1800"/>
              <a:t>.</a:t>
            </a:r>
            <a:endParaRPr lang="en-CA" sz="180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170157"/>
              </p:ext>
            </p:extLst>
          </p:nvPr>
        </p:nvGraphicFramePr>
        <p:xfrm>
          <a:off x="3676296" y="4251441"/>
          <a:ext cx="131371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90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37905">
                  <a:extLst>
                    <a:ext uri="{9D8B030D-6E8A-4147-A177-3AD203B41FA5}">
                      <a16:colId xmlns:a16="http://schemas.microsoft.com/office/drawing/2014/main" val="1638731930"/>
                    </a:ext>
                  </a:extLst>
                </a:gridCol>
                <a:gridCol w="437905">
                  <a:extLst>
                    <a:ext uri="{9D8B030D-6E8A-4147-A177-3AD203B41FA5}">
                      <a16:colId xmlns:a16="http://schemas.microsoft.com/office/drawing/2014/main" val="39555821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800" b="0">
                          <a:solidFill>
                            <a:schemeClr val="tx1"/>
                          </a:solidFill>
                        </a:rPr>
                        <a:t>33</a:t>
                      </a:r>
                      <a:endParaRPr lang="en-CA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800" b="1">
                          <a:solidFill>
                            <a:srgbClr val="FF0000"/>
                          </a:solidFill>
                        </a:rPr>
                        <a:t>32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2174157" y="5519427"/>
            <a:ext cx="43181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M" altLang="en-US"/>
              <a:t>Taille de la carte d’activation = </a:t>
            </a:r>
            <a:r>
              <a:rPr lang="fr-CM" altLang="en-US" sz="3600" b="1">
                <a:solidFill>
                  <a:srgbClr val="FF0000"/>
                </a:solidFill>
              </a:rPr>
              <a:t>3</a:t>
            </a:r>
            <a:endParaRPr lang="en-CA" b="1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91642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D=9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7129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56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8404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3200" i="1" err="1"/>
              <a:t>Stride</a:t>
            </a:r>
            <a:r>
              <a:rPr lang="fr-CM" altLang="en-US" sz="3200"/>
              <a:t> et calcul de la taille de la carte d’activation</a:t>
            </a:r>
            <a:endParaRPr lang="fr-CM" altLang="en-US" sz="1600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461443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40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50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70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80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172242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F=5</a:t>
            </a:r>
            <a:endParaRPr lang="en-CA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/>
        </p:nvGraphicFramePr>
        <p:xfrm>
          <a:off x="2461443" y="3240776"/>
          <a:ext cx="20978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571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2776393205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313891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-.5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.6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013072" y="2754615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err="1"/>
              <a:t>prod</a:t>
            </a:r>
            <a:r>
              <a:rPr lang="fr-CA" sz="1800"/>
              <a:t>. </a:t>
            </a:r>
            <a:r>
              <a:rPr lang="fr-CA" sz="1800" err="1"/>
              <a:t>scal</a:t>
            </a:r>
            <a:r>
              <a:rPr lang="fr-CA" sz="1800"/>
              <a:t>.</a:t>
            </a:r>
            <a:endParaRPr lang="en-CA" sz="1800"/>
          </a:p>
        </p:txBody>
      </p:sp>
      <p:graphicFrame>
        <p:nvGraphicFramePr>
          <p:cNvPr id="148" name="Table 147"/>
          <p:cNvGraphicFramePr>
            <a:graphicFrameLocks noGrp="1"/>
          </p:cNvGraphicFramePr>
          <p:nvPr/>
        </p:nvGraphicFramePr>
        <p:xfrm>
          <a:off x="3710441" y="4251441"/>
          <a:ext cx="44268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8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35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991642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D=9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59036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57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8404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3200" i="1" err="1"/>
              <a:t>Stride</a:t>
            </a:r>
            <a:r>
              <a:rPr lang="fr-CM" altLang="en-US" sz="3200"/>
              <a:t> et calcul de la taille de la carte d’activation</a:t>
            </a:r>
            <a:endParaRPr lang="fr-CM" altLang="en-US" sz="160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648255"/>
              </p:ext>
            </p:extLst>
          </p:nvPr>
        </p:nvGraphicFramePr>
        <p:xfrm>
          <a:off x="2461443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80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30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172242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F=5</a:t>
            </a:r>
            <a:endParaRPr lang="en-CA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582892"/>
              </p:ext>
            </p:extLst>
          </p:nvPr>
        </p:nvGraphicFramePr>
        <p:xfrm>
          <a:off x="3759034" y="3227049"/>
          <a:ext cx="20978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571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2776393205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313891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-.5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.6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292477" y="2731694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err="1"/>
              <a:t>prod</a:t>
            </a:r>
            <a:r>
              <a:rPr lang="fr-CA" sz="1800"/>
              <a:t>. </a:t>
            </a:r>
            <a:r>
              <a:rPr lang="fr-CA" sz="1800" err="1"/>
              <a:t>scal</a:t>
            </a:r>
            <a:r>
              <a:rPr lang="fr-CA" sz="1800"/>
              <a:t>.</a:t>
            </a:r>
            <a:endParaRPr lang="en-CA" sz="1800"/>
          </a:p>
        </p:txBody>
      </p:sp>
      <p:graphicFrame>
        <p:nvGraphicFramePr>
          <p:cNvPr id="148" name="Table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783163"/>
              </p:ext>
            </p:extLst>
          </p:nvPr>
        </p:nvGraphicFramePr>
        <p:xfrm>
          <a:off x="3676296" y="4251441"/>
          <a:ext cx="88537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8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6387319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800" b="1">
                          <a:solidFill>
                            <a:srgbClr val="FF0000"/>
                          </a:solidFill>
                        </a:rPr>
                        <a:t> 1</a:t>
                      </a:r>
                      <a:endParaRPr lang="en-CA" sz="14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11" name="10-Point Star 10"/>
          <p:cNvSpPr/>
          <p:nvPr/>
        </p:nvSpPr>
        <p:spPr>
          <a:xfrm>
            <a:off x="131567" y="4728754"/>
            <a:ext cx="2081349" cy="1824446"/>
          </a:xfrm>
          <a:prstGeom prst="star10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err="1">
                <a:solidFill>
                  <a:schemeClr val="tx1"/>
                </a:solidFill>
              </a:rPr>
              <a:t>Stride</a:t>
            </a:r>
            <a:r>
              <a:rPr lang="fr-CA">
                <a:solidFill>
                  <a:schemeClr val="tx1"/>
                </a:solidFill>
              </a:rPr>
              <a:t> = 3</a:t>
            </a:r>
            <a:endParaRPr lang="en-CA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91642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D=9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78989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58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8404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3200" i="1" err="1"/>
              <a:t>Stride</a:t>
            </a:r>
            <a:r>
              <a:rPr lang="fr-CM" altLang="en-US" sz="3200"/>
              <a:t> et calcul de la taille de la carte d’activation</a:t>
            </a:r>
            <a:endParaRPr lang="fr-CM" altLang="en-US" sz="160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271886"/>
              </p:ext>
            </p:extLst>
          </p:nvPr>
        </p:nvGraphicFramePr>
        <p:xfrm>
          <a:off x="2461443" y="2230111"/>
          <a:ext cx="3794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5">
                  <a:extLst>
                    <a:ext uri="{9D8B030D-6E8A-4147-A177-3AD203B41FA5}">
                      <a16:colId xmlns:a16="http://schemas.microsoft.com/office/drawing/2014/main" val="215532447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665115890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50873617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848010698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2765003626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140202091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21655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30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40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461443" y="2044700"/>
            <a:ext cx="37948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172242" y="3169792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F=5</a:t>
            </a:r>
            <a:endParaRPr lang="en-CA"/>
          </a:p>
        </p:txBody>
      </p:sp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626002"/>
              </p:ext>
            </p:extLst>
          </p:nvPr>
        </p:nvGraphicFramePr>
        <p:xfrm>
          <a:off x="4990011" y="3146005"/>
          <a:ext cx="20978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571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095591997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918307749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2776393205"/>
                    </a:ext>
                  </a:extLst>
                </a:gridCol>
                <a:gridCol w="419571">
                  <a:extLst>
                    <a:ext uri="{9D8B030D-6E8A-4147-A177-3AD203B41FA5}">
                      <a16:colId xmlns:a16="http://schemas.microsoft.com/office/drawing/2014/main" val="3313891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 .2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-.3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600" b="1">
                          <a:solidFill>
                            <a:srgbClr val="FF0000"/>
                          </a:solidFill>
                        </a:rPr>
                        <a:t>-.5</a:t>
                      </a:r>
                      <a:endParaRPr lang="en-CA" sz="16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b="1">
                          <a:solidFill>
                            <a:srgbClr val="FF0000"/>
                          </a:solidFill>
                        </a:rPr>
                        <a:t>.6</a:t>
                      </a:r>
                      <a:endParaRPr lang="en-CA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23454" y="2650650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err="1"/>
              <a:t>prod</a:t>
            </a:r>
            <a:r>
              <a:rPr lang="fr-CA" sz="1800"/>
              <a:t>. </a:t>
            </a:r>
            <a:r>
              <a:rPr lang="fr-CA" sz="1800" err="1"/>
              <a:t>scal</a:t>
            </a:r>
            <a:r>
              <a:rPr lang="fr-CA" sz="1800"/>
              <a:t>.</a:t>
            </a:r>
            <a:endParaRPr lang="en-CA" sz="1800"/>
          </a:p>
        </p:txBody>
      </p:sp>
      <p:sp>
        <p:nvSpPr>
          <p:cNvPr id="12" name="Rectangle 11"/>
          <p:cNvSpPr/>
          <p:nvPr/>
        </p:nvSpPr>
        <p:spPr>
          <a:xfrm>
            <a:off x="1597557" y="5466563"/>
            <a:ext cx="54713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M" altLang="en-US" b="1">
                <a:solidFill>
                  <a:srgbClr val="FF0000"/>
                </a:solidFill>
              </a:rPr>
              <a:t>ERREUR!  Combinaison D-F-S invalide</a:t>
            </a:r>
            <a:endParaRPr lang="en-CA" b="1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256338" y="2198858"/>
            <a:ext cx="3129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000" b="1">
                <a:solidFill>
                  <a:srgbClr val="FF0000"/>
                </a:solidFill>
              </a:rPr>
              <a:t>?</a:t>
            </a:r>
            <a:endParaRPr lang="en-CA" sz="2000"/>
          </a:p>
        </p:txBody>
      </p:sp>
      <p:sp>
        <p:nvSpPr>
          <p:cNvPr id="13" name="Rectangle 12"/>
          <p:cNvSpPr/>
          <p:nvPr/>
        </p:nvSpPr>
        <p:spPr>
          <a:xfrm>
            <a:off x="6663510" y="2211354"/>
            <a:ext cx="3129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000" b="1">
                <a:solidFill>
                  <a:srgbClr val="FF0000"/>
                </a:solidFill>
              </a:rPr>
              <a:t>?</a:t>
            </a:r>
            <a:endParaRPr lang="en-CA" sz="200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410204"/>
              </p:ext>
            </p:extLst>
          </p:nvPr>
        </p:nvGraphicFramePr>
        <p:xfrm>
          <a:off x="3676296" y="4251441"/>
          <a:ext cx="88537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87">
                  <a:extLst>
                    <a:ext uri="{9D8B030D-6E8A-4147-A177-3AD203B41FA5}">
                      <a16:colId xmlns:a16="http://schemas.microsoft.com/office/drawing/2014/main" val="3020987004"/>
                    </a:ext>
                  </a:extLst>
                </a:gridCol>
                <a:gridCol w="442687">
                  <a:extLst>
                    <a:ext uri="{9D8B030D-6E8A-4147-A177-3AD203B41FA5}">
                      <a16:colId xmlns:a16="http://schemas.microsoft.com/office/drawing/2014/main" val="16387319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CA" sz="1800" b="1">
                          <a:solidFill>
                            <a:srgbClr val="FF0000"/>
                          </a:solidFill>
                        </a:rPr>
                        <a:t> 1</a:t>
                      </a:r>
                      <a:endParaRPr lang="en-CA" sz="14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15572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991642" y="164393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D=9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756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6-Point Star 4"/>
          <p:cNvSpPr/>
          <p:nvPr/>
        </p:nvSpPr>
        <p:spPr>
          <a:xfrm>
            <a:off x="1993547" y="3274424"/>
            <a:ext cx="3187337" cy="2521131"/>
          </a:xfrm>
          <a:prstGeom prst="star16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1C6FCB-B3AE-4453-879F-5B4B8DCA5C6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59</a:t>
            </a:fld>
            <a:endParaRPr lang="fr-CA" alt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9744" y="380679"/>
            <a:ext cx="8404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3200" i="1" err="1"/>
              <a:t>Stride</a:t>
            </a:r>
            <a:r>
              <a:rPr lang="fr-CM" altLang="en-US" sz="3200"/>
              <a:t> et calcul de la taille de la carte d’activation</a:t>
            </a:r>
            <a:endParaRPr lang="fr-CM" altLang="en-US" sz="1600"/>
          </a:p>
        </p:txBody>
      </p:sp>
      <p:sp>
        <p:nvSpPr>
          <p:cNvPr id="16" name="Rectangle 15"/>
          <p:cNvSpPr/>
          <p:nvPr/>
        </p:nvSpPr>
        <p:spPr>
          <a:xfrm>
            <a:off x="1462699" y="2032701"/>
            <a:ext cx="6350778" cy="646331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fr-CM" altLang="en-US">
                <a:latin typeface="Times New Roman"/>
                <a:cs typeface="Times New Roman"/>
              </a:rPr>
              <a:t>Taille de la carte d’activation = </a:t>
            </a:r>
            <a:r>
              <a:rPr lang="fr-CM" altLang="en-US" sz="3600" b="1">
                <a:solidFill>
                  <a:srgbClr val="FF0000"/>
                </a:solidFill>
                <a:latin typeface="Times New Roman"/>
                <a:cs typeface="Times New Roman"/>
              </a:rPr>
              <a:t>((D-F)</a:t>
            </a:r>
            <a:r>
              <a:rPr lang="en-CA" altLang="en-US" sz="3600" b="1">
                <a:solidFill>
                  <a:srgbClr val="FF0000"/>
                </a:solidFill>
                <a:latin typeface="Times New Roman"/>
                <a:cs typeface="Times New Roman"/>
              </a:rPr>
              <a:t>/S)</a:t>
            </a:r>
            <a:r>
              <a:rPr lang="fr-CM" altLang="en-US" sz="3600" b="1">
                <a:solidFill>
                  <a:srgbClr val="FF0000"/>
                </a:solidFill>
                <a:latin typeface="Times New Roman"/>
                <a:cs typeface="Times New Roman"/>
              </a:rPr>
              <a:t>+1</a:t>
            </a:r>
            <a:endParaRPr lang="en-CA" b="1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72781" y="4232366"/>
            <a:ext cx="2428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err="1"/>
              <a:t>Doit</a:t>
            </a:r>
            <a:r>
              <a:rPr lang="en-CA"/>
              <a:t> </a:t>
            </a:r>
            <a:r>
              <a:rPr lang="fr-CA"/>
              <a:t>être un entier</a:t>
            </a:r>
            <a:endParaRPr lang="en-CA"/>
          </a:p>
        </p:txBody>
      </p:sp>
      <p:sp>
        <p:nvSpPr>
          <p:cNvPr id="7" name="Arc 6"/>
          <p:cNvSpPr/>
          <p:nvPr/>
        </p:nvSpPr>
        <p:spPr>
          <a:xfrm rot="6272140">
            <a:off x="4249477" y="2121941"/>
            <a:ext cx="2621280" cy="1715589"/>
          </a:xfrm>
          <a:prstGeom prst="arc">
            <a:avLst>
              <a:gd name="adj1" fmla="val 15157381"/>
              <a:gd name="adj2" fmla="val 0"/>
            </a:avLst>
          </a:prstGeom>
          <a:ln>
            <a:solidFill>
              <a:srgbClr val="FFC000"/>
            </a:solidFill>
            <a:headEnd type="arrow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76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6" y="209006"/>
            <a:ext cx="7772400" cy="1143000"/>
          </a:xfrm>
        </p:spPr>
        <p:txBody>
          <a:bodyPr/>
          <a:lstStyle/>
          <a:p>
            <a:r>
              <a:rPr lang="fr-CA"/>
              <a:t>Comment classifier des images?</a:t>
            </a:r>
            <a:endParaRPr lang="en-CA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061571" y="3235643"/>
          <a:ext cx="1323975" cy="176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1" r:id="rId3" imgW="1764720" imgH="2349000" progId="">
                  <p:embed/>
                </p:oleObj>
              </mc:Choice>
              <mc:Fallback>
                <p:oleObj r:id="rId3" imgW="1764720" imgH="2349000" progId="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61571" y="3235643"/>
                        <a:ext cx="1323975" cy="176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385546" y="1906525"/>
          <a:ext cx="4534176" cy="3908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2" r:id="rId5" imgW="7275960" imgH="6273000" progId="">
                  <p:embed/>
                </p:oleObj>
              </mc:Choice>
              <mc:Fallback>
                <p:oleObj r:id="rId5" imgW="7275960" imgH="6273000" progId="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85546" y="1906525"/>
                        <a:ext cx="4534176" cy="39089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6990526" y="5784680"/>
            <a:ext cx="2092239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25"/>
              <a:t>https://ml4a.github.io/ml4a/neural_networks/</a:t>
            </a:r>
          </a:p>
        </p:txBody>
      </p:sp>
    </p:spTree>
    <p:extLst>
      <p:ext uri="{BB962C8B-B14F-4D97-AF65-F5344CB8AC3E}">
        <p14:creationId xmlns:p14="http://schemas.microsoft.com/office/powerpoint/2010/main" val="335743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EE12F9D-ACAF-44EC-902E-AB957D4127C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60</a:t>
            </a:fld>
            <a:endParaRPr lang="fr-CA" altLang="en-US"/>
          </a:p>
        </p:txBody>
      </p:sp>
      <p:sp>
        <p:nvSpPr>
          <p:cNvPr id="35844" name="Rectangle 3"/>
          <p:cNvSpPr>
            <a:spLocks noChangeArrowheads="1"/>
          </p:cNvSpPr>
          <p:nvPr/>
        </p:nvSpPr>
        <p:spPr bwMode="auto">
          <a:xfrm>
            <a:off x="577056" y="512763"/>
            <a:ext cx="487184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1600"/>
              <a:t>Parfois on souhaite que le </a:t>
            </a:r>
            <a:r>
              <a:rPr lang="fr-CM" altLang="en-US" sz="1600" b="1" u="sng">
                <a:solidFill>
                  <a:srgbClr val="FF0000"/>
                </a:solidFill>
              </a:rPr>
              <a:t>nombre de neurones </a:t>
            </a:r>
            <a:r>
              <a:rPr lang="fr-CM" altLang="en-US" sz="1600"/>
              <a:t>dans la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1600"/>
              <a:t>carte d’activation soit </a:t>
            </a:r>
            <a:r>
              <a:rPr lang="fr-CM" altLang="en-US" sz="1600" b="1">
                <a:solidFill>
                  <a:srgbClr val="FF0000"/>
                </a:solidFill>
              </a:rPr>
              <a:t>le même</a:t>
            </a:r>
            <a:r>
              <a:rPr lang="fr-CM" altLang="en-US" sz="1600" b="1"/>
              <a:t> </a:t>
            </a:r>
            <a:r>
              <a:rPr lang="fr-CM" altLang="en-US" sz="1600"/>
              <a:t>que la couche précédente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fr-CM" altLang="en-US" sz="1600" b="1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1600" b="1"/>
              <a:t>Comment gérer les bords?  </a:t>
            </a:r>
          </a:p>
        </p:txBody>
      </p:sp>
      <p:sp>
        <p:nvSpPr>
          <p:cNvPr id="35864" name="Text Box 132"/>
          <p:cNvSpPr txBox="1">
            <a:spLocks noChangeArrowheads="1"/>
          </p:cNvSpPr>
          <p:nvPr/>
        </p:nvSpPr>
        <p:spPr bwMode="auto">
          <a:xfrm>
            <a:off x="1004909" y="2166938"/>
            <a:ext cx="538038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b="1"/>
              <a:t>Option 1 : </a:t>
            </a:r>
            <a:r>
              <a:rPr lang="fr-CA" altLang="en-US" sz="1600"/>
              <a:t>Ajout de zéros (« </a:t>
            </a:r>
            <a:r>
              <a:rPr lang="fr-CA" altLang="en-US" sz="1600" i="1" err="1"/>
              <a:t>zero</a:t>
            </a:r>
            <a:r>
              <a:rPr lang="fr-CA" altLang="en-US" sz="1600" i="1"/>
              <a:t> </a:t>
            </a:r>
            <a:r>
              <a:rPr lang="fr-CA" altLang="en-US" sz="1600" i="1" err="1"/>
              <a:t>padding</a:t>
            </a:r>
            <a:r>
              <a:rPr lang="fr-CA" altLang="en-US" sz="1600" i="1"/>
              <a:t> </a:t>
            </a:r>
            <a:r>
              <a:rPr lang="fr-CA" altLang="en-US" sz="1600"/>
              <a:t>» remplacer ? par 0)</a:t>
            </a:r>
            <a:endParaRPr lang="fr-CA" altLang="en-US" sz="1600" b="1"/>
          </a:p>
        </p:txBody>
      </p:sp>
      <p:sp>
        <p:nvSpPr>
          <p:cNvPr id="35865" name="Rectangle 142"/>
          <p:cNvSpPr>
            <a:spLocks noChangeArrowheads="1"/>
          </p:cNvSpPr>
          <p:nvPr/>
        </p:nvSpPr>
        <p:spPr bwMode="auto">
          <a:xfrm>
            <a:off x="1657350" y="2886076"/>
            <a:ext cx="2362200" cy="266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r-FR" altLang="en-US"/>
          </a:p>
        </p:txBody>
      </p:sp>
      <p:sp>
        <p:nvSpPr>
          <p:cNvPr id="35867" name="Line 144"/>
          <p:cNvSpPr>
            <a:spLocks noChangeShapeType="1"/>
          </p:cNvSpPr>
          <p:nvPr/>
        </p:nvSpPr>
        <p:spPr bwMode="auto">
          <a:xfrm>
            <a:off x="2438400" y="2886076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68" name="Line 145"/>
          <p:cNvSpPr>
            <a:spLocks noChangeShapeType="1"/>
          </p:cNvSpPr>
          <p:nvPr/>
        </p:nvSpPr>
        <p:spPr bwMode="auto">
          <a:xfrm>
            <a:off x="2686050" y="2886076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69" name="Line 146"/>
          <p:cNvSpPr>
            <a:spLocks noChangeShapeType="1"/>
          </p:cNvSpPr>
          <p:nvPr/>
        </p:nvSpPr>
        <p:spPr bwMode="auto">
          <a:xfrm>
            <a:off x="2962275" y="2886076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70" name="Line 147"/>
          <p:cNvSpPr>
            <a:spLocks noChangeShapeType="1"/>
          </p:cNvSpPr>
          <p:nvPr/>
        </p:nvSpPr>
        <p:spPr bwMode="auto">
          <a:xfrm>
            <a:off x="3219450" y="2886076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75" name="Line 153"/>
          <p:cNvSpPr>
            <a:spLocks noChangeShapeType="1"/>
          </p:cNvSpPr>
          <p:nvPr/>
        </p:nvSpPr>
        <p:spPr bwMode="auto">
          <a:xfrm>
            <a:off x="2190750" y="2895601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76" name="Line 154"/>
          <p:cNvSpPr>
            <a:spLocks noChangeShapeType="1"/>
          </p:cNvSpPr>
          <p:nvPr/>
        </p:nvSpPr>
        <p:spPr bwMode="auto">
          <a:xfrm>
            <a:off x="3486150" y="2886076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77" name="Line 155"/>
          <p:cNvSpPr>
            <a:spLocks noChangeShapeType="1"/>
          </p:cNvSpPr>
          <p:nvPr/>
        </p:nvSpPr>
        <p:spPr bwMode="auto">
          <a:xfrm>
            <a:off x="3733800" y="2895601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78" name="Line 156"/>
          <p:cNvSpPr>
            <a:spLocks noChangeShapeType="1"/>
          </p:cNvSpPr>
          <p:nvPr/>
        </p:nvSpPr>
        <p:spPr bwMode="auto">
          <a:xfrm>
            <a:off x="1924050" y="2886076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79" name="Text Box 157"/>
          <p:cNvSpPr txBox="1">
            <a:spLocks noChangeArrowheads="1"/>
          </p:cNvSpPr>
          <p:nvPr/>
        </p:nvSpPr>
        <p:spPr bwMode="auto">
          <a:xfrm>
            <a:off x="3479800" y="2855913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0</a:t>
            </a:r>
          </a:p>
        </p:txBody>
      </p:sp>
      <p:sp>
        <p:nvSpPr>
          <p:cNvPr id="35882" name="Text Box 160"/>
          <p:cNvSpPr txBox="1">
            <a:spLocks noChangeArrowheads="1"/>
          </p:cNvSpPr>
          <p:nvPr/>
        </p:nvSpPr>
        <p:spPr bwMode="auto">
          <a:xfrm>
            <a:off x="1917700" y="2855913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0</a:t>
            </a:r>
          </a:p>
        </p:txBody>
      </p:sp>
      <p:sp>
        <p:nvSpPr>
          <p:cNvPr id="35883" name="Text Box 162"/>
          <p:cNvSpPr txBox="1">
            <a:spLocks noChangeArrowheads="1"/>
          </p:cNvSpPr>
          <p:nvPr/>
        </p:nvSpPr>
        <p:spPr bwMode="auto">
          <a:xfrm>
            <a:off x="2584450" y="2519363"/>
            <a:ext cx="49404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f(u)</a:t>
            </a:r>
          </a:p>
        </p:txBody>
      </p:sp>
      <p:sp>
        <p:nvSpPr>
          <p:cNvPr id="35884" name="Text Box 163"/>
          <p:cNvSpPr txBox="1">
            <a:spLocks noChangeArrowheads="1"/>
          </p:cNvSpPr>
          <p:nvPr/>
        </p:nvSpPr>
        <p:spPr bwMode="auto">
          <a:xfrm>
            <a:off x="6299200" y="2528888"/>
            <a:ext cx="92845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(f*W)(u)</a:t>
            </a:r>
          </a:p>
        </p:txBody>
      </p:sp>
      <p:sp>
        <p:nvSpPr>
          <p:cNvPr id="35885" name="Rectangle 176"/>
          <p:cNvSpPr>
            <a:spLocks noChangeArrowheads="1"/>
          </p:cNvSpPr>
          <p:nvPr/>
        </p:nvSpPr>
        <p:spPr bwMode="auto">
          <a:xfrm>
            <a:off x="6067425" y="2895601"/>
            <a:ext cx="1285875" cy="266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r-FR" altLang="en-US"/>
          </a:p>
        </p:txBody>
      </p:sp>
      <p:sp>
        <p:nvSpPr>
          <p:cNvPr id="35886" name="Text Box 177"/>
          <p:cNvSpPr txBox="1">
            <a:spLocks noChangeArrowheads="1"/>
          </p:cNvSpPr>
          <p:nvPr/>
        </p:nvSpPr>
        <p:spPr bwMode="auto">
          <a:xfrm>
            <a:off x="6051550" y="2862263"/>
            <a:ext cx="234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 </a:t>
            </a:r>
          </a:p>
        </p:txBody>
      </p:sp>
      <p:sp>
        <p:nvSpPr>
          <p:cNvPr id="35887" name="Line 178"/>
          <p:cNvSpPr>
            <a:spLocks noChangeShapeType="1"/>
          </p:cNvSpPr>
          <p:nvPr/>
        </p:nvSpPr>
        <p:spPr bwMode="auto">
          <a:xfrm>
            <a:off x="6315075" y="2895601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88" name="Line 179"/>
          <p:cNvSpPr>
            <a:spLocks noChangeShapeType="1"/>
          </p:cNvSpPr>
          <p:nvPr/>
        </p:nvSpPr>
        <p:spPr bwMode="auto">
          <a:xfrm>
            <a:off x="6562725" y="2895601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89" name="Line 180"/>
          <p:cNvSpPr>
            <a:spLocks noChangeShapeType="1"/>
          </p:cNvSpPr>
          <p:nvPr/>
        </p:nvSpPr>
        <p:spPr bwMode="auto">
          <a:xfrm>
            <a:off x="6838950" y="2895601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90" name="Line 181"/>
          <p:cNvSpPr>
            <a:spLocks noChangeShapeType="1"/>
          </p:cNvSpPr>
          <p:nvPr/>
        </p:nvSpPr>
        <p:spPr bwMode="auto">
          <a:xfrm>
            <a:off x="7096125" y="2895601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91" name="Text Box 182"/>
          <p:cNvSpPr txBox="1">
            <a:spLocks noChangeArrowheads="1"/>
          </p:cNvSpPr>
          <p:nvPr/>
        </p:nvSpPr>
        <p:spPr bwMode="auto">
          <a:xfrm>
            <a:off x="6249942" y="2871788"/>
            <a:ext cx="3561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-4</a:t>
            </a:r>
          </a:p>
        </p:txBody>
      </p:sp>
      <p:sp>
        <p:nvSpPr>
          <p:cNvPr id="35892" name="Text Box 183"/>
          <p:cNvSpPr txBox="1">
            <a:spLocks noChangeArrowheads="1"/>
          </p:cNvSpPr>
          <p:nvPr/>
        </p:nvSpPr>
        <p:spPr bwMode="auto">
          <a:xfrm>
            <a:off x="6584679" y="2871788"/>
            <a:ext cx="28725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8</a:t>
            </a:r>
          </a:p>
        </p:txBody>
      </p:sp>
      <p:sp>
        <p:nvSpPr>
          <p:cNvPr id="35893" name="Text Box 184"/>
          <p:cNvSpPr txBox="1">
            <a:spLocks noChangeArrowheads="1"/>
          </p:cNvSpPr>
          <p:nvPr/>
        </p:nvSpPr>
        <p:spPr bwMode="auto">
          <a:xfrm>
            <a:off x="6731907" y="2871788"/>
            <a:ext cx="45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-10</a:t>
            </a:r>
          </a:p>
        </p:txBody>
      </p:sp>
      <p:sp>
        <p:nvSpPr>
          <p:cNvPr id="35894" name="Text Box 185"/>
          <p:cNvSpPr txBox="1">
            <a:spLocks noChangeArrowheads="1"/>
          </p:cNvSpPr>
          <p:nvPr/>
        </p:nvSpPr>
        <p:spPr bwMode="auto">
          <a:xfrm>
            <a:off x="6051550" y="2871788"/>
            <a:ext cx="28725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8</a:t>
            </a:r>
          </a:p>
        </p:txBody>
      </p:sp>
      <p:sp>
        <p:nvSpPr>
          <p:cNvPr id="35895" name="Text Box 186"/>
          <p:cNvSpPr txBox="1">
            <a:spLocks noChangeArrowheads="1"/>
          </p:cNvSpPr>
          <p:nvPr/>
        </p:nvSpPr>
        <p:spPr bwMode="auto">
          <a:xfrm>
            <a:off x="7032625" y="2862263"/>
            <a:ext cx="3561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-6</a:t>
            </a:r>
          </a:p>
        </p:txBody>
      </p:sp>
      <p:sp>
        <p:nvSpPr>
          <p:cNvPr id="35928" name="Text Box 219"/>
          <p:cNvSpPr txBox="1">
            <a:spLocks noChangeArrowheads="1"/>
          </p:cNvSpPr>
          <p:nvPr/>
        </p:nvSpPr>
        <p:spPr bwMode="auto">
          <a:xfrm>
            <a:off x="1004909" y="3471639"/>
            <a:ext cx="38924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b="1"/>
              <a:t>Option 2 : </a:t>
            </a:r>
            <a:r>
              <a:rPr lang="fr-CA" altLang="en-US" sz="1600"/>
              <a:t>Réflexion (« </a:t>
            </a:r>
            <a:r>
              <a:rPr lang="fr-CA" altLang="en-US" sz="1600" i="1" err="1"/>
              <a:t>reflexion</a:t>
            </a:r>
            <a:r>
              <a:rPr lang="fr-CA" altLang="en-US" sz="1600" i="1"/>
              <a:t> </a:t>
            </a:r>
            <a:r>
              <a:rPr lang="fr-CA" altLang="en-US" sz="1600" i="1" err="1"/>
              <a:t>padding</a:t>
            </a:r>
            <a:r>
              <a:rPr lang="fr-CA" altLang="en-US" sz="1600"/>
              <a:t> »)</a:t>
            </a:r>
            <a:endParaRPr lang="fr-CA" altLang="en-US" sz="1600" b="1"/>
          </a:p>
        </p:txBody>
      </p:sp>
      <p:sp>
        <p:nvSpPr>
          <p:cNvPr id="35929" name="Rectangle 220"/>
          <p:cNvSpPr>
            <a:spLocks noChangeArrowheads="1"/>
          </p:cNvSpPr>
          <p:nvPr/>
        </p:nvSpPr>
        <p:spPr bwMode="auto">
          <a:xfrm>
            <a:off x="1630384" y="4332064"/>
            <a:ext cx="2362200" cy="266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r-FR" altLang="en-US"/>
          </a:p>
        </p:txBody>
      </p:sp>
      <p:sp>
        <p:nvSpPr>
          <p:cNvPr id="35931" name="Line 222"/>
          <p:cNvSpPr>
            <a:spLocks noChangeShapeType="1"/>
          </p:cNvSpPr>
          <p:nvPr/>
        </p:nvSpPr>
        <p:spPr bwMode="auto">
          <a:xfrm>
            <a:off x="2411434" y="4332064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32" name="Line 223"/>
          <p:cNvSpPr>
            <a:spLocks noChangeShapeType="1"/>
          </p:cNvSpPr>
          <p:nvPr/>
        </p:nvSpPr>
        <p:spPr bwMode="auto">
          <a:xfrm>
            <a:off x="2659084" y="4332064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33" name="Line 224"/>
          <p:cNvSpPr>
            <a:spLocks noChangeShapeType="1"/>
          </p:cNvSpPr>
          <p:nvPr/>
        </p:nvSpPr>
        <p:spPr bwMode="auto">
          <a:xfrm>
            <a:off x="2935309" y="4332064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34" name="Line 225"/>
          <p:cNvSpPr>
            <a:spLocks noChangeShapeType="1"/>
          </p:cNvSpPr>
          <p:nvPr/>
        </p:nvSpPr>
        <p:spPr bwMode="auto">
          <a:xfrm>
            <a:off x="3192484" y="4332064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39" name="Line 230"/>
          <p:cNvSpPr>
            <a:spLocks noChangeShapeType="1"/>
          </p:cNvSpPr>
          <p:nvPr/>
        </p:nvSpPr>
        <p:spPr bwMode="auto">
          <a:xfrm>
            <a:off x="2163784" y="4341589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40" name="Line 231"/>
          <p:cNvSpPr>
            <a:spLocks noChangeShapeType="1"/>
          </p:cNvSpPr>
          <p:nvPr/>
        </p:nvSpPr>
        <p:spPr bwMode="auto">
          <a:xfrm>
            <a:off x="3459184" y="4332064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41" name="Line 232"/>
          <p:cNvSpPr>
            <a:spLocks noChangeShapeType="1"/>
          </p:cNvSpPr>
          <p:nvPr/>
        </p:nvSpPr>
        <p:spPr bwMode="auto">
          <a:xfrm>
            <a:off x="3706834" y="4341589"/>
            <a:ext cx="6350" cy="255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42" name="Line 233"/>
          <p:cNvSpPr>
            <a:spLocks noChangeShapeType="1"/>
          </p:cNvSpPr>
          <p:nvPr/>
        </p:nvSpPr>
        <p:spPr bwMode="auto">
          <a:xfrm>
            <a:off x="1897084" y="4332064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43" name="Text Box 234"/>
          <p:cNvSpPr txBox="1">
            <a:spLocks noChangeArrowheads="1"/>
          </p:cNvSpPr>
          <p:nvPr/>
        </p:nvSpPr>
        <p:spPr bwMode="auto">
          <a:xfrm>
            <a:off x="3393527" y="4301318"/>
            <a:ext cx="3898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40</a:t>
            </a:r>
          </a:p>
        </p:txBody>
      </p:sp>
      <p:sp>
        <p:nvSpPr>
          <p:cNvPr id="35946" name="Text Box 237"/>
          <p:cNvSpPr txBox="1">
            <a:spLocks noChangeArrowheads="1"/>
          </p:cNvSpPr>
          <p:nvPr/>
        </p:nvSpPr>
        <p:spPr bwMode="auto">
          <a:xfrm>
            <a:off x="1847871" y="4298726"/>
            <a:ext cx="3898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20</a:t>
            </a:r>
          </a:p>
        </p:txBody>
      </p:sp>
      <p:sp>
        <p:nvSpPr>
          <p:cNvPr id="35947" name="Text Box 238"/>
          <p:cNvSpPr txBox="1">
            <a:spLocks noChangeArrowheads="1"/>
          </p:cNvSpPr>
          <p:nvPr/>
        </p:nvSpPr>
        <p:spPr bwMode="auto">
          <a:xfrm>
            <a:off x="2557484" y="3965351"/>
            <a:ext cx="49404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f(u)</a:t>
            </a:r>
          </a:p>
        </p:txBody>
      </p:sp>
      <p:sp>
        <p:nvSpPr>
          <p:cNvPr id="35948" name="Text Box 239"/>
          <p:cNvSpPr txBox="1">
            <a:spLocks noChangeArrowheads="1"/>
          </p:cNvSpPr>
          <p:nvPr/>
        </p:nvSpPr>
        <p:spPr bwMode="auto">
          <a:xfrm>
            <a:off x="6272234" y="3974876"/>
            <a:ext cx="92845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(f*W)(u)</a:t>
            </a:r>
          </a:p>
        </p:txBody>
      </p:sp>
      <p:sp>
        <p:nvSpPr>
          <p:cNvPr id="35949" name="Rectangle 240"/>
          <p:cNvSpPr>
            <a:spLocks noChangeArrowheads="1"/>
          </p:cNvSpPr>
          <p:nvPr/>
        </p:nvSpPr>
        <p:spPr bwMode="auto">
          <a:xfrm>
            <a:off x="6040459" y="4341589"/>
            <a:ext cx="1285875" cy="266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r-FR" altLang="en-US"/>
          </a:p>
        </p:txBody>
      </p:sp>
      <p:sp>
        <p:nvSpPr>
          <p:cNvPr id="35950" name="Text Box 241"/>
          <p:cNvSpPr txBox="1">
            <a:spLocks noChangeArrowheads="1"/>
          </p:cNvSpPr>
          <p:nvPr/>
        </p:nvSpPr>
        <p:spPr bwMode="auto">
          <a:xfrm>
            <a:off x="6024584" y="4308251"/>
            <a:ext cx="234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 </a:t>
            </a:r>
          </a:p>
        </p:txBody>
      </p:sp>
      <p:sp>
        <p:nvSpPr>
          <p:cNvPr id="35951" name="Line 242"/>
          <p:cNvSpPr>
            <a:spLocks noChangeShapeType="1"/>
          </p:cNvSpPr>
          <p:nvPr/>
        </p:nvSpPr>
        <p:spPr bwMode="auto">
          <a:xfrm>
            <a:off x="6288109" y="4341589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52" name="Line 243"/>
          <p:cNvSpPr>
            <a:spLocks noChangeShapeType="1"/>
          </p:cNvSpPr>
          <p:nvPr/>
        </p:nvSpPr>
        <p:spPr bwMode="auto">
          <a:xfrm>
            <a:off x="6535759" y="4341589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53" name="Line 244"/>
          <p:cNvSpPr>
            <a:spLocks noChangeShapeType="1"/>
          </p:cNvSpPr>
          <p:nvPr/>
        </p:nvSpPr>
        <p:spPr bwMode="auto">
          <a:xfrm>
            <a:off x="6811984" y="4341589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54" name="Line 245"/>
          <p:cNvSpPr>
            <a:spLocks noChangeShapeType="1"/>
          </p:cNvSpPr>
          <p:nvPr/>
        </p:nvSpPr>
        <p:spPr bwMode="auto">
          <a:xfrm>
            <a:off x="7069159" y="4341589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55" name="Text Box 246"/>
          <p:cNvSpPr txBox="1">
            <a:spLocks noChangeArrowheads="1"/>
          </p:cNvSpPr>
          <p:nvPr/>
        </p:nvSpPr>
        <p:spPr bwMode="auto">
          <a:xfrm>
            <a:off x="6222976" y="4317776"/>
            <a:ext cx="3561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-4</a:t>
            </a:r>
          </a:p>
        </p:txBody>
      </p:sp>
      <p:sp>
        <p:nvSpPr>
          <p:cNvPr id="35956" name="Text Box 247"/>
          <p:cNvSpPr txBox="1">
            <a:spLocks noChangeArrowheads="1"/>
          </p:cNvSpPr>
          <p:nvPr/>
        </p:nvSpPr>
        <p:spPr bwMode="auto">
          <a:xfrm>
            <a:off x="6557713" y="4317776"/>
            <a:ext cx="28725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8</a:t>
            </a:r>
          </a:p>
        </p:txBody>
      </p:sp>
      <p:sp>
        <p:nvSpPr>
          <p:cNvPr id="35957" name="Text Box 248"/>
          <p:cNvSpPr txBox="1">
            <a:spLocks noChangeArrowheads="1"/>
          </p:cNvSpPr>
          <p:nvPr/>
        </p:nvSpPr>
        <p:spPr bwMode="auto">
          <a:xfrm>
            <a:off x="6704941" y="4317776"/>
            <a:ext cx="45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-10</a:t>
            </a:r>
          </a:p>
        </p:txBody>
      </p:sp>
      <p:sp>
        <p:nvSpPr>
          <p:cNvPr id="35958" name="Text Box 249"/>
          <p:cNvSpPr txBox="1">
            <a:spLocks noChangeArrowheads="1"/>
          </p:cNvSpPr>
          <p:nvPr/>
        </p:nvSpPr>
        <p:spPr bwMode="auto">
          <a:xfrm>
            <a:off x="5959265" y="4317776"/>
            <a:ext cx="3898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10</a:t>
            </a:r>
          </a:p>
        </p:txBody>
      </p:sp>
      <p:sp>
        <p:nvSpPr>
          <p:cNvPr id="35959" name="Text Box 250"/>
          <p:cNvSpPr txBox="1">
            <a:spLocks noChangeArrowheads="1"/>
          </p:cNvSpPr>
          <p:nvPr/>
        </p:nvSpPr>
        <p:spPr bwMode="auto">
          <a:xfrm>
            <a:off x="7023077" y="4308251"/>
            <a:ext cx="33855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 2</a:t>
            </a:r>
          </a:p>
        </p:txBody>
      </p:sp>
      <p:sp>
        <p:nvSpPr>
          <p:cNvPr id="35960" name="Text Box 283"/>
          <p:cNvSpPr txBox="1">
            <a:spLocks noChangeArrowheads="1"/>
          </p:cNvSpPr>
          <p:nvPr/>
        </p:nvSpPr>
        <p:spPr bwMode="auto">
          <a:xfrm>
            <a:off x="1004909" y="4872132"/>
            <a:ext cx="396294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b="1"/>
              <a:t>Option 3 : </a:t>
            </a:r>
            <a:r>
              <a:rPr lang="fr-CA" altLang="en-US" sz="1600"/>
              <a:t>Étirement («</a:t>
            </a:r>
            <a:r>
              <a:rPr lang="fr-CA" altLang="en-US" sz="1600" i="1"/>
              <a:t> stretching </a:t>
            </a:r>
            <a:r>
              <a:rPr lang="fr-CA" altLang="en-US" sz="1600" i="1" err="1"/>
              <a:t>padding</a:t>
            </a:r>
            <a:r>
              <a:rPr lang="fr-CA" altLang="en-US" sz="1600"/>
              <a:t> »)</a:t>
            </a:r>
            <a:endParaRPr lang="fr-CA" altLang="en-US" sz="1600" b="1"/>
          </a:p>
        </p:txBody>
      </p:sp>
      <p:sp>
        <p:nvSpPr>
          <p:cNvPr id="35961" name="Rectangle 284"/>
          <p:cNvSpPr>
            <a:spLocks noChangeArrowheads="1"/>
          </p:cNvSpPr>
          <p:nvPr/>
        </p:nvSpPr>
        <p:spPr bwMode="auto">
          <a:xfrm>
            <a:off x="1639909" y="5591270"/>
            <a:ext cx="2362200" cy="266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r-FR" altLang="en-US"/>
          </a:p>
        </p:txBody>
      </p:sp>
      <p:sp>
        <p:nvSpPr>
          <p:cNvPr id="35963" name="Line 286"/>
          <p:cNvSpPr>
            <a:spLocks noChangeShapeType="1"/>
          </p:cNvSpPr>
          <p:nvPr/>
        </p:nvSpPr>
        <p:spPr bwMode="auto">
          <a:xfrm>
            <a:off x="2420959" y="559127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64" name="Line 287"/>
          <p:cNvSpPr>
            <a:spLocks noChangeShapeType="1"/>
          </p:cNvSpPr>
          <p:nvPr/>
        </p:nvSpPr>
        <p:spPr bwMode="auto">
          <a:xfrm>
            <a:off x="2668609" y="559127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65" name="Line 288"/>
          <p:cNvSpPr>
            <a:spLocks noChangeShapeType="1"/>
          </p:cNvSpPr>
          <p:nvPr/>
        </p:nvSpPr>
        <p:spPr bwMode="auto">
          <a:xfrm>
            <a:off x="2944834" y="559127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66" name="Line 289"/>
          <p:cNvSpPr>
            <a:spLocks noChangeShapeType="1"/>
          </p:cNvSpPr>
          <p:nvPr/>
        </p:nvSpPr>
        <p:spPr bwMode="auto">
          <a:xfrm>
            <a:off x="3202009" y="559127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71" name="Line 294"/>
          <p:cNvSpPr>
            <a:spLocks noChangeShapeType="1"/>
          </p:cNvSpPr>
          <p:nvPr/>
        </p:nvSpPr>
        <p:spPr bwMode="auto">
          <a:xfrm>
            <a:off x="2173309" y="5600795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72" name="Line 295"/>
          <p:cNvSpPr>
            <a:spLocks noChangeShapeType="1"/>
          </p:cNvSpPr>
          <p:nvPr/>
        </p:nvSpPr>
        <p:spPr bwMode="auto">
          <a:xfrm>
            <a:off x="3468709" y="559127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73" name="Line 296"/>
          <p:cNvSpPr>
            <a:spLocks noChangeShapeType="1"/>
          </p:cNvSpPr>
          <p:nvPr/>
        </p:nvSpPr>
        <p:spPr bwMode="auto">
          <a:xfrm>
            <a:off x="3716359" y="5600795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74" name="Line 297"/>
          <p:cNvSpPr>
            <a:spLocks noChangeShapeType="1"/>
          </p:cNvSpPr>
          <p:nvPr/>
        </p:nvSpPr>
        <p:spPr bwMode="auto">
          <a:xfrm>
            <a:off x="1906609" y="559127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75" name="Text Box 298"/>
          <p:cNvSpPr txBox="1">
            <a:spLocks noChangeArrowheads="1"/>
          </p:cNvSpPr>
          <p:nvPr/>
        </p:nvSpPr>
        <p:spPr bwMode="auto">
          <a:xfrm>
            <a:off x="3365744" y="5545276"/>
            <a:ext cx="45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-50</a:t>
            </a:r>
          </a:p>
        </p:txBody>
      </p:sp>
      <p:sp>
        <p:nvSpPr>
          <p:cNvPr id="35978" name="Text Box 301"/>
          <p:cNvSpPr txBox="1">
            <a:spLocks noChangeArrowheads="1"/>
          </p:cNvSpPr>
          <p:nvPr/>
        </p:nvSpPr>
        <p:spPr bwMode="auto">
          <a:xfrm>
            <a:off x="1830587" y="5545276"/>
            <a:ext cx="3898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10</a:t>
            </a:r>
          </a:p>
        </p:txBody>
      </p:sp>
      <p:sp>
        <p:nvSpPr>
          <p:cNvPr id="35979" name="Text Box 302"/>
          <p:cNvSpPr txBox="1">
            <a:spLocks noChangeArrowheads="1"/>
          </p:cNvSpPr>
          <p:nvPr/>
        </p:nvSpPr>
        <p:spPr bwMode="auto">
          <a:xfrm>
            <a:off x="2567009" y="5224557"/>
            <a:ext cx="49404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f(u)</a:t>
            </a:r>
          </a:p>
        </p:txBody>
      </p:sp>
      <p:sp>
        <p:nvSpPr>
          <p:cNvPr id="35980" name="Text Box 303"/>
          <p:cNvSpPr txBox="1">
            <a:spLocks noChangeArrowheads="1"/>
          </p:cNvSpPr>
          <p:nvPr/>
        </p:nvSpPr>
        <p:spPr bwMode="auto">
          <a:xfrm>
            <a:off x="6281759" y="5225367"/>
            <a:ext cx="92845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(f*W)(u)</a:t>
            </a:r>
          </a:p>
        </p:txBody>
      </p:sp>
      <p:sp>
        <p:nvSpPr>
          <p:cNvPr id="35981" name="Rectangle 304"/>
          <p:cNvSpPr>
            <a:spLocks noChangeArrowheads="1"/>
          </p:cNvSpPr>
          <p:nvPr/>
        </p:nvSpPr>
        <p:spPr bwMode="auto">
          <a:xfrm>
            <a:off x="6049984" y="5592080"/>
            <a:ext cx="1285875" cy="266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r-FR" altLang="en-US"/>
          </a:p>
        </p:txBody>
      </p:sp>
      <p:sp>
        <p:nvSpPr>
          <p:cNvPr id="35982" name="Text Box 305"/>
          <p:cNvSpPr txBox="1">
            <a:spLocks noChangeArrowheads="1"/>
          </p:cNvSpPr>
          <p:nvPr/>
        </p:nvSpPr>
        <p:spPr bwMode="auto">
          <a:xfrm>
            <a:off x="6034109" y="5558742"/>
            <a:ext cx="234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 </a:t>
            </a:r>
          </a:p>
        </p:txBody>
      </p:sp>
      <p:sp>
        <p:nvSpPr>
          <p:cNvPr id="35983" name="Line 306"/>
          <p:cNvSpPr>
            <a:spLocks noChangeShapeType="1"/>
          </p:cNvSpPr>
          <p:nvPr/>
        </p:nvSpPr>
        <p:spPr bwMode="auto">
          <a:xfrm>
            <a:off x="6297634" y="559208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84" name="Line 307"/>
          <p:cNvSpPr>
            <a:spLocks noChangeShapeType="1"/>
          </p:cNvSpPr>
          <p:nvPr/>
        </p:nvSpPr>
        <p:spPr bwMode="auto">
          <a:xfrm>
            <a:off x="6545284" y="559208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85" name="Line 308"/>
          <p:cNvSpPr>
            <a:spLocks noChangeShapeType="1"/>
          </p:cNvSpPr>
          <p:nvPr/>
        </p:nvSpPr>
        <p:spPr bwMode="auto">
          <a:xfrm>
            <a:off x="6821509" y="559208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86" name="Line 309"/>
          <p:cNvSpPr>
            <a:spLocks noChangeShapeType="1"/>
          </p:cNvSpPr>
          <p:nvPr/>
        </p:nvSpPr>
        <p:spPr bwMode="auto">
          <a:xfrm>
            <a:off x="7078684" y="559208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87" name="Text Box 310"/>
          <p:cNvSpPr txBox="1">
            <a:spLocks noChangeArrowheads="1"/>
          </p:cNvSpPr>
          <p:nvPr/>
        </p:nvSpPr>
        <p:spPr bwMode="auto">
          <a:xfrm>
            <a:off x="6232501" y="5568267"/>
            <a:ext cx="3561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-4</a:t>
            </a:r>
          </a:p>
        </p:txBody>
      </p:sp>
      <p:sp>
        <p:nvSpPr>
          <p:cNvPr id="35988" name="Text Box 311"/>
          <p:cNvSpPr txBox="1">
            <a:spLocks noChangeArrowheads="1"/>
          </p:cNvSpPr>
          <p:nvPr/>
        </p:nvSpPr>
        <p:spPr bwMode="auto">
          <a:xfrm>
            <a:off x="6567238" y="5568267"/>
            <a:ext cx="28725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8</a:t>
            </a:r>
          </a:p>
        </p:txBody>
      </p:sp>
      <p:sp>
        <p:nvSpPr>
          <p:cNvPr id="35989" name="Text Box 312"/>
          <p:cNvSpPr txBox="1">
            <a:spLocks noChangeArrowheads="1"/>
          </p:cNvSpPr>
          <p:nvPr/>
        </p:nvSpPr>
        <p:spPr bwMode="auto">
          <a:xfrm>
            <a:off x="6714466" y="5568267"/>
            <a:ext cx="45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-10</a:t>
            </a:r>
          </a:p>
        </p:txBody>
      </p:sp>
      <p:sp>
        <p:nvSpPr>
          <p:cNvPr id="35990" name="Text Box 313"/>
          <p:cNvSpPr txBox="1">
            <a:spLocks noChangeArrowheads="1"/>
          </p:cNvSpPr>
          <p:nvPr/>
        </p:nvSpPr>
        <p:spPr bwMode="auto">
          <a:xfrm>
            <a:off x="6002270" y="5568267"/>
            <a:ext cx="33855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 9</a:t>
            </a:r>
          </a:p>
        </p:txBody>
      </p:sp>
      <p:sp>
        <p:nvSpPr>
          <p:cNvPr id="35991" name="Text Box 314"/>
          <p:cNvSpPr txBox="1">
            <a:spLocks noChangeArrowheads="1"/>
          </p:cNvSpPr>
          <p:nvPr/>
        </p:nvSpPr>
        <p:spPr bwMode="auto">
          <a:xfrm>
            <a:off x="6997766" y="5558742"/>
            <a:ext cx="45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-21</a:t>
            </a:r>
          </a:p>
        </p:txBody>
      </p:sp>
      <p:graphicFrame>
        <p:nvGraphicFramePr>
          <p:cNvPr id="16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4394100"/>
              </p:ext>
            </p:extLst>
          </p:nvPr>
        </p:nvGraphicFramePr>
        <p:xfrm>
          <a:off x="6513510" y="929476"/>
          <a:ext cx="171450" cy="16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77" name="Equation" r:id="rId3" imgW="114102" imgH="114102" progId="Equation.3">
                  <p:embed/>
                </p:oleObj>
              </mc:Choice>
              <mc:Fallback>
                <p:oleObj name="Equation" r:id="rId3" imgW="114102" imgH="114102" progId="Equation.3">
                  <p:embed/>
                  <p:pic>
                    <p:nvPicPr>
                      <p:cNvPr id="16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3510" y="929476"/>
                        <a:ext cx="171450" cy="169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8235660"/>
              </p:ext>
            </p:extLst>
          </p:nvPr>
        </p:nvGraphicFramePr>
        <p:xfrm>
          <a:off x="6761160" y="929476"/>
          <a:ext cx="171450" cy="16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78" name="Equation" r:id="rId5" imgW="114102" imgH="114102" progId="Equation.3">
                  <p:embed/>
                </p:oleObj>
              </mc:Choice>
              <mc:Fallback>
                <p:oleObj name="Equation" r:id="rId5" imgW="114102" imgH="114102" progId="Equation.3">
                  <p:embed/>
                  <p:pic>
                    <p:nvPicPr>
                      <p:cNvPr id="16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1160" y="929476"/>
                        <a:ext cx="171450" cy="169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1770393"/>
              </p:ext>
            </p:extLst>
          </p:nvPr>
        </p:nvGraphicFramePr>
        <p:xfrm>
          <a:off x="7008810" y="919951"/>
          <a:ext cx="171450" cy="16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79" name="Equation" r:id="rId6" imgW="114102" imgH="114102" progId="Equation.3">
                  <p:embed/>
                </p:oleObj>
              </mc:Choice>
              <mc:Fallback>
                <p:oleObj name="Equation" r:id="rId6" imgW="114102" imgH="114102" progId="Equation.3">
                  <p:embed/>
                  <p:pic>
                    <p:nvPicPr>
                      <p:cNvPr id="16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8810" y="919951"/>
                        <a:ext cx="171450" cy="169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9" name="Group 43"/>
          <p:cNvGrpSpPr>
            <a:grpSpLocks/>
          </p:cNvGrpSpPr>
          <p:nvPr/>
        </p:nvGrpSpPr>
        <p:grpSpPr bwMode="auto">
          <a:xfrm>
            <a:off x="6657975" y="589749"/>
            <a:ext cx="1460500" cy="354014"/>
            <a:chOff x="1360" y="1187"/>
            <a:chExt cx="920" cy="223"/>
          </a:xfrm>
        </p:grpSpPr>
        <p:sp>
          <p:nvSpPr>
            <p:cNvPr id="170" name="Rectangle 22"/>
            <p:cNvSpPr>
              <a:spLocks noChangeArrowheads="1"/>
            </p:cNvSpPr>
            <p:nvPr/>
          </p:nvSpPr>
          <p:spPr bwMode="auto">
            <a:xfrm>
              <a:off x="1398" y="1212"/>
              <a:ext cx="810" cy="16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en-US"/>
            </a:p>
          </p:txBody>
        </p:sp>
        <p:sp>
          <p:nvSpPr>
            <p:cNvPr id="171" name="Text Box 23"/>
            <p:cNvSpPr txBox="1">
              <a:spLocks noChangeArrowheads="1"/>
            </p:cNvSpPr>
            <p:nvPr/>
          </p:nvSpPr>
          <p:spPr bwMode="auto">
            <a:xfrm>
              <a:off x="1360" y="1190"/>
              <a:ext cx="24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/>
                <a:t>10</a:t>
              </a:r>
            </a:p>
          </p:txBody>
        </p:sp>
        <p:sp>
          <p:nvSpPr>
            <p:cNvPr id="172" name="Line 24"/>
            <p:cNvSpPr>
              <a:spLocks noChangeShapeType="1"/>
            </p:cNvSpPr>
            <p:nvPr/>
          </p:nvSpPr>
          <p:spPr bwMode="auto">
            <a:xfrm>
              <a:off x="1554" y="1212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73" name="Line 25"/>
            <p:cNvSpPr>
              <a:spLocks noChangeShapeType="1"/>
            </p:cNvSpPr>
            <p:nvPr/>
          </p:nvSpPr>
          <p:spPr bwMode="auto">
            <a:xfrm>
              <a:off x="1710" y="1212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74" name="Line 26"/>
            <p:cNvSpPr>
              <a:spLocks noChangeShapeType="1"/>
            </p:cNvSpPr>
            <p:nvPr/>
          </p:nvSpPr>
          <p:spPr bwMode="auto">
            <a:xfrm>
              <a:off x="1884" y="1212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75" name="Line 27"/>
            <p:cNvSpPr>
              <a:spLocks noChangeShapeType="1"/>
            </p:cNvSpPr>
            <p:nvPr/>
          </p:nvSpPr>
          <p:spPr bwMode="auto">
            <a:xfrm>
              <a:off x="2046" y="1212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76" name="Text Box 28"/>
            <p:cNvSpPr txBox="1">
              <a:spLocks noChangeArrowheads="1"/>
            </p:cNvSpPr>
            <p:nvPr/>
          </p:nvSpPr>
          <p:spPr bwMode="auto">
            <a:xfrm>
              <a:off x="1519" y="1187"/>
              <a:ext cx="24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/>
                <a:t>20</a:t>
              </a:r>
            </a:p>
          </p:txBody>
        </p:sp>
        <p:sp>
          <p:nvSpPr>
            <p:cNvPr id="177" name="Text Box 29"/>
            <p:cNvSpPr txBox="1">
              <a:spLocks noChangeArrowheads="1"/>
            </p:cNvSpPr>
            <p:nvPr/>
          </p:nvSpPr>
          <p:spPr bwMode="auto">
            <a:xfrm>
              <a:off x="1657" y="1191"/>
              <a:ext cx="2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/>
                <a:t>-30</a:t>
              </a:r>
            </a:p>
          </p:txBody>
        </p:sp>
        <p:sp>
          <p:nvSpPr>
            <p:cNvPr id="178" name="Text Box 30"/>
            <p:cNvSpPr txBox="1">
              <a:spLocks noChangeArrowheads="1"/>
            </p:cNvSpPr>
            <p:nvPr/>
          </p:nvSpPr>
          <p:spPr bwMode="auto">
            <a:xfrm>
              <a:off x="1844" y="1191"/>
              <a:ext cx="24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/>
                <a:t>40</a:t>
              </a:r>
            </a:p>
          </p:txBody>
        </p:sp>
        <p:sp>
          <p:nvSpPr>
            <p:cNvPr id="179" name="Text Box 31"/>
            <p:cNvSpPr txBox="1">
              <a:spLocks noChangeArrowheads="1"/>
            </p:cNvSpPr>
            <p:nvPr/>
          </p:nvSpPr>
          <p:spPr bwMode="auto">
            <a:xfrm>
              <a:off x="1991" y="1197"/>
              <a:ext cx="2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/>
                <a:t>-50</a:t>
              </a:r>
            </a:p>
          </p:txBody>
        </p:sp>
      </p:grpSp>
      <p:sp>
        <p:nvSpPr>
          <p:cNvPr id="180" name="Rectangle 129"/>
          <p:cNvSpPr>
            <a:spLocks noChangeArrowheads="1"/>
          </p:cNvSpPr>
          <p:nvPr/>
        </p:nvSpPr>
        <p:spPr bwMode="auto">
          <a:xfrm>
            <a:off x="6450013" y="586624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?</a:t>
            </a:r>
          </a:p>
        </p:txBody>
      </p:sp>
      <p:sp>
        <p:nvSpPr>
          <p:cNvPr id="181" name="Text Box 23"/>
          <p:cNvSpPr txBox="1">
            <a:spLocks noChangeArrowheads="1"/>
          </p:cNvSpPr>
          <p:nvPr/>
        </p:nvSpPr>
        <p:spPr bwMode="auto">
          <a:xfrm>
            <a:off x="2115343" y="2855119"/>
            <a:ext cx="390525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10</a:t>
            </a:r>
          </a:p>
        </p:txBody>
      </p:sp>
      <p:sp>
        <p:nvSpPr>
          <p:cNvPr id="182" name="Text Box 28"/>
          <p:cNvSpPr txBox="1">
            <a:spLocks noChangeArrowheads="1"/>
          </p:cNvSpPr>
          <p:nvPr/>
        </p:nvSpPr>
        <p:spPr bwMode="auto">
          <a:xfrm>
            <a:off x="2367756" y="2855119"/>
            <a:ext cx="390525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20</a:t>
            </a:r>
          </a:p>
        </p:txBody>
      </p:sp>
      <p:sp>
        <p:nvSpPr>
          <p:cNvPr id="183" name="Text Box 29"/>
          <p:cNvSpPr txBox="1">
            <a:spLocks noChangeArrowheads="1"/>
          </p:cNvSpPr>
          <p:nvPr/>
        </p:nvSpPr>
        <p:spPr bwMode="auto">
          <a:xfrm>
            <a:off x="2586831" y="2855119"/>
            <a:ext cx="458788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-30</a:t>
            </a:r>
          </a:p>
        </p:txBody>
      </p:sp>
      <p:sp>
        <p:nvSpPr>
          <p:cNvPr id="184" name="Text Box 30"/>
          <p:cNvSpPr txBox="1">
            <a:spLocks noChangeArrowheads="1"/>
          </p:cNvSpPr>
          <p:nvPr/>
        </p:nvSpPr>
        <p:spPr bwMode="auto">
          <a:xfrm>
            <a:off x="2883693" y="2855119"/>
            <a:ext cx="390525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40</a:t>
            </a:r>
          </a:p>
        </p:txBody>
      </p:sp>
      <p:sp>
        <p:nvSpPr>
          <p:cNvPr id="185" name="Text Box 31"/>
          <p:cNvSpPr txBox="1">
            <a:spLocks noChangeArrowheads="1"/>
          </p:cNvSpPr>
          <p:nvPr/>
        </p:nvSpPr>
        <p:spPr bwMode="auto">
          <a:xfrm>
            <a:off x="3117056" y="2855119"/>
            <a:ext cx="458788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-50</a:t>
            </a:r>
          </a:p>
        </p:txBody>
      </p:sp>
      <p:sp>
        <p:nvSpPr>
          <p:cNvPr id="186" name="Text Box 23"/>
          <p:cNvSpPr txBox="1">
            <a:spLocks noChangeArrowheads="1"/>
          </p:cNvSpPr>
          <p:nvPr/>
        </p:nvSpPr>
        <p:spPr bwMode="auto">
          <a:xfrm>
            <a:off x="2085202" y="4300903"/>
            <a:ext cx="390525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10</a:t>
            </a:r>
          </a:p>
        </p:txBody>
      </p:sp>
      <p:sp>
        <p:nvSpPr>
          <p:cNvPr id="187" name="Text Box 28"/>
          <p:cNvSpPr txBox="1">
            <a:spLocks noChangeArrowheads="1"/>
          </p:cNvSpPr>
          <p:nvPr/>
        </p:nvSpPr>
        <p:spPr bwMode="auto">
          <a:xfrm>
            <a:off x="2337615" y="4300903"/>
            <a:ext cx="390525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20</a:t>
            </a:r>
          </a:p>
        </p:txBody>
      </p:sp>
      <p:sp>
        <p:nvSpPr>
          <p:cNvPr id="188" name="Text Box 29"/>
          <p:cNvSpPr txBox="1">
            <a:spLocks noChangeArrowheads="1"/>
          </p:cNvSpPr>
          <p:nvPr/>
        </p:nvSpPr>
        <p:spPr bwMode="auto">
          <a:xfrm>
            <a:off x="2556690" y="4300903"/>
            <a:ext cx="458788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-30</a:t>
            </a:r>
          </a:p>
        </p:txBody>
      </p:sp>
      <p:sp>
        <p:nvSpPr>
          <p:cNvPr id="189" name="Text Box 30"/>
          <p:cNvSpPr txBox="1">
            <a:spLocks noChangeArrowheads="1"/>
          </p:cNvSpPr>
          <p:nvPr/>
        </p:nvSpPr>
        <p:spPr bwMode="auto">
          <a:xfrm>
            <a:off x="2853552" y="4300903"/>
            <a:ext cx="390525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40</a:t>
            </a:r>
          </a:p>
        </p:txBody>
      </p:sp>
      <p:sp>
        <p:nvSpPr>
          <p:cNvPr id="190" name="Text Box 31"/>
          <p:cNvSpPr txBox="1">
            <a:spLocks noChangeArrowheads="1"/>
          </p:cNvSpPr>
          <p:nvPr/>
        </p:nvSpPr>
        <p:spPr bwMode="auto">
          <a:xfrm>
            <a:off x="3086915" y="4300903"/>
            <a:ext cx="45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-50</a:t>
            </a:r>
          </a:p>
        </p:txBody>
      </p:sp>
      <p:sp>
        <p:nvSpPr>
          <p:cNvPr id="191" name="Text Box 23"/>
          <p:cNvSpPr txBox="1">
            <a:spLocks noChangeArrowheads="1"/>
          </p:cNvSpPr>
          <p:nvPr/>
        </p:nvSpPr>
        <p:spPr bwMode="auto">
          <a:xfrm>
            <a:off x="2089171" y="5550942"/>
            <a:ext cx="390525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10</a:t>
            </a:r>
          </a:p>
        </p:txBody>
      </p:sp>
      <p:sp>
        <p:nvSpPr>
          <p:cNvPr id="192" name="Text Box 28"/>
          <p:cNvSpPr txBox="1">
            <a:spLocks noChangeArrowheads="1"/>
          </p:cNvSpPr>
          <p:nvPr/>
        </p:nvSpPr>
        <p:spPr bwMode="auto">
          <a:xfrm>
            <a:off x="2341584" y="5550942"/>
            <a:ext cx="390525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20</a:t>
            </a:r>
          </a:p>
        </p:txBody>
      </p:sp>
      <p:sp>
        <p:nvSpPr>
          <p:cNvPr id="193" name="Text Box 29"/>
          <p:cNvSpPr txBox="1">
            <a:spLocks noChangeArrowheads="1"/>
          </p:cNvSpPr>
          <p:nvPr/>
        </p:nvSpPr>
        <p:spPr bwMode="auto">
          <a:xfrm>
            <a:off x="2560659" y="5550942"/>
            <a:ext cx="458788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-30</a:t>
            </a:r>
          </a:p>
        </p:txBody>
      </p:sp>
      <p:sp>
        <p:nvSpPr>
          <p:cNvPr id="194" name="Text Box 30"/>
          <p:cNvSpPr txBox="1">
            <a:spLocks noChangeArrowheads="1"/>
          </p:cNvSpPr>
          <p:nvPr/>
        </p:nvSpPr>
        <p:spPr bwMode="auto">
          <a:xfrm>
            <a:off x="2857521" y="5550942"/>
            <a:ext cx="390525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40</a:t>
            </a:r>
          </a:p>
        </p:txBody>
      </p:sp>
      <p:sp>
        <p:nvSpPr>
          <p:cNvPr id="195" name="Text Box 31"/>
          <p:cNvSpPr txBox="1">
            <a:spLocks noChangeArrowheads="1"/>
          </p:cNvSpPr>
          <p:nvPr/>
        </p:nvSpPr>
        <p:spPr bwMode="auto">
          <a:xfrm>
            <a:off x="3090884" y="5550942"/>
            <a:ext cx="458788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-50</a:t>
            </a:r>
          </a:p>
        </p:txBody>
      </p:sp>
      <p:sp>
        <p:nvSpPr>
          <p:cNvPr id="4" name="Rectangle 3"/>
          <p:cNvSpPr/>
          <p:nvPr/>
        </p:nvSpPr>
        <p:spPr>
          <a:xfrm>
            <a:off x="1410789" y="2835812"/>
            <a:ext cx="495004" cy="374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Rectangle 196"/>
          <p:cNvSpPr/>
          <p:nvPr/>
        </p:nvSpPr>
        <p:spPr>
          <a:xfrm>
            <a:off x="1387823" y="4269478"/>
            <a:ext cx="495004" cy="374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8" name="Rectangle 197"/>
          <p:cNvSpPr/>
          <p:nvPr/>
        </p:nvSpPr>
        <p:spPr>
          <a:xfrm>
            <a:off x="1391103" y="5527288"/>
            <a:ext cx="495004" cy="374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Rectangle 198"/>
          <p:cNvSpPr/>
          <p:nvPr/>
        </p:nvSpPr>
        <p:spPr>
          <a:xfrm>
            <a:off x="3757270" y="2835351"/>
            <a:ext cx="495004" cy="374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0" name="Rectangle 199"/>
          <p:cNvSpPr/>
          <p:nvPr/>
        </p:nvSpPr>
        <p:spPr>
          <a:xfrm>
            <a:off x="3734304" y="4269017"/>
            <a:ext cx="495004" cy="374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1" name="Rectangle 200"/>
          <p:cNvSpPr/>
          <p:nvPr/>
        </p:nvSpPr>
        <p:spPr>
          <a:xfrm>
            <a:off x="3737584" y="5526827"/>
            <a:ext cx="495004" cy="374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02" name="Group 44"/>
          <p:cNvGrpSpPr>
            <a:grpSpLocks/>
          </p:cNvGrpSpPr>
          <p:nvPr/>
        </p:nvGrpSpPr>
        <p:grpSpPr bwMode="auto">
          <a:xfrm>
            <a:off x="6445693" y="1130294"/>
            <a:ext cx="852488" cy="344488"/>
            <a:chOff x="2798" y="1193"/>
            <a:chExt cx="537" cy="217"/>
          </a:xfrm>
        </p:grpSpPr>
        <p:sp>
          <p:nvSpPr>
            <p:cNvPr id="203" name="Rectangle 33"/>
            <p:cNvSpPr>
              <a:spLocks noChangeArrowheads="1"/>
            </p:cNvSpPr>
            <p:nvPr/>
          </p:nvSpPr>
          <p:spPr bwMode="auto">
            <a:xfrm>
              <a:off x="2808" y="1218"/>
              <a:ext cx="474" cy="16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en-US"/>
            </a:p>
          </p:txBody>
        </p:sp>
        <p:sp>
          <p:nvSpPr>
            <p:cNvPr id="204" name="Text Box 34"/>
            <p:cNvSpPr txBox="1">
              <a:spLocks noChangeArrowheads="1"/>
            </p:cNvSpPr>
            <p:nvPr/>
          </p:nvSpPr>
          <p:spPr bwMode="auto">
            <a:xfrm>
              <a:off x="2798" y="1197"/>
              <a:ext cx="2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/>
                <a:t>.1</a:t>
              </a:r>
            </a:p>
          </p:txBody>
        </p:sp>
        <p:sp>
          <p:nvSpPr>
            <p:cNvPr id="205" name="Line 35"/>
            <p:cNvSpPr>
              <a:spLocks noChangeShapeType="1"/>
            </p:cNvSpPr>
            <p:nvPr/>
          </p:nvSpPr>
          <p:spPr bwMode="auto">
            <a:xfrm>
              <a:off x="2964" y="1218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06" name="Line 36"/>
            <p:cNvSpPr>
              <a:spLocks noChangeShapeType="1"/>
            </p:cNvSpPr>
            <p:nvPr/>
          </p:nvSpPr>
          <p:spPr bwMode="auto">
            <a:xfrm>
              <a:off x="3120" y="1218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07" name="Text Box 39"/>
            <p:cNvSpPr txBox="1">
              <a:spLocks noChangeArrowheads="1"/>
            </p:cNvSpPr>
            <p:nvPr/>
          </p:nvSpPr>
          <p:spPr bwMode="auto">
            <a:xfrm>
              <a:off x="2948" y="1193"/>
              <a:ext cx="2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/>
                <a:t>.2</a:t>
              </a:r>
            </a:p>
          </p:txBody>
        </p:sp>
        <p:sp>
          <p:nvSpPr>
            <p:cNvPr id="208" name="Text Box 40"/>
            <p:cNvSpPr txBox="1">
              <a:spLocks noChangeArrowheads="1"/>
            </p:cNvSpPr>
            <p:nvPr/>
          </p:nvSpPr>
          <p:spPr bwMode="auto">
            <a:xfrm>
              <a:off x="3122" y="1197"/>
              <a:ext cx="2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/>
                <a:t>.3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99130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EE12F9D-ACAF-44EC-902E-AB957D4127C2}" type="slidenum">
              <a:rPr lang="fr-CA" altLang="en-US" smtClean="0"/>
              <a:pPr>
                <a:spcBef>
                  <a:spcPct val="0"/>
                </a:spcBef>
                <a:buFontTx/>
                <a:buNone/>
              </a:pPr>
              <a:t>61</a:t>
            </a:fld>
            <a:endParaRPr lang="fr-CA" altLang="en-US"/>
          </a:p>
        </p:txBody>
      </p:sp>
      <p:sp>
        <p:nvSpPr>
          <p:cNvPr id="35844" name="Rectangle 3"/>
          <p:cNvSpPr>
            <a:spLocks noChangeArrowheads="1"/>
          </p:cNvSpPr>
          <p:nvPr/>
        </p:nvSpPr>
        <p:spPr bwMode="auto">
          <a:xfrm>
            <a:off x="577056" y="512763"/>
            <a:ext cx="487184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1600"/>
              <a:t>Parfois on souhaite que le </a:t>
            </a:r>
            <a:r>
              <a:rPr lang="fr-CM" altLang="en-US" sz="1600" b="1" u="sng">
                <a:solidFill>
                  <a:srgbClr val="FF0000"/>
                </a:solidFill>
              </a:rPr>
              <a:t>nombre de neurones </a:t>
            </a:r>
            <a:r>
              <a:rPr lang="fr-CM" altLang="en-US" sz="1600"/>
              <a:t>dans la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1600"/>
              <a:t>carte d’activation soit </a:t>
            </a:r>
            <a:r>
              <a:rPr lang="fr-CM" altLang="en-US" sz="1600" b="1">
                <a:solidFill>
                  <a:srgbClr val="FF0000"/>
                </a:solidFill>
              </a:rPr>
              <a:t>le même</a:t>
            </a:r>
            <a:r>
              <a:rPr lang="fr-CM" altLang="en-US" sz="1600" b="1"/>
              <a:t> </a:t>
            </a:r>
            <a:r>
              <a:rPr lang="fr-CM" altLang="en-US" sz="1600"/>
              <a:t>que la couche précédente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fr-CM" altLang="en-US" sz="1600" b="1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CM" altLang="en-US" sz="1600" b="1"/>
              <a:t>Comment gérer les bords?  </a:t>
            </a:r>
          </a:p>
        </p:txBody>
      </p:sp>
      <p:sp>
        <p:nvSpPr>
          <p:cNvPr id="35864" name="Text Box 132"/>
          <p:cNvSpPr txBox="1">
            <a:spLocks noChangeArrowheads="1"/>
          </p:cNvSpPr>
          <p:nvPr/>
        </p:nvSpPr>
        <p:spPr bwMode="auto">
          <a:xfrm>
            <a:off x="1004909" y="2166938"/>
            <a:ext cx="538038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b="1"/>
              <a:t>Option 1 : </a:t>
            </a:r>
            <a:r>
              <a:rPr lang="fr-CA" altLang="en-US" sz="1600"/>
              <a:t>Ajout de zéros (« </a:t>
            </a:r>
            <a:r>
              <a:rPr lang="fr-CA" altLang="en-US" sz="1600" b="1" i="1" err="1"/>
              <a:t>zero</a:t>
            </a:r>
            <a:r>
              <a:rPr lang="fr-CA" altLang="en-US" sz="1600" b="1" i="1"/>
              <a:t> </a:t>
            </a:r>
            <a:r>
              <a:rPr lang="fr-CA" altLang="en-US" sz="1600" b="1" i="1" err="1"/>
              <a:t>padding</a:t>
            </a:r>
            <a:r>
              <a:rPr lang="fr-CA" altLang="en-US" sz="1600" i="1"/>
              <a:t> </a:t>
            </a:r>
            <a:r>
              <a:rPr lang="fr-CA" altLang="en-US" sz="1600"/>
              <a:t>» remplacer ? par 0)</a:t>
            </a:r>
            <a:endParaRPr lang="fr-CA" altLang="en-US" sz="1600" b="1"/>
          </a:p>
        </p:txBody>
      </p:sp>
      <p:sp>
        <p:nvSpPr>
          <p:cNvPr id="35865" name="Rectangle 142"/>
          <p:cNvSpPr>
            <a:spLocks noChangeArrowheads="1"/>
          </p:cNvSpPr>
          <p:nvPr/>
        </p:nvSpPr>
        <p:spPr bwMode="auto">
          <a:xfrm>
            <a:off x="1657350" y="2886076"/>
            <a:ext cx="2362200" cy="266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r-FR" altLang="en-US"/>
          </a:p>
        </p:txBody>
      </p:sp>
      <p:sp>
        <p:nvSpPr>
          <p:cNvPr id="35867" name="Line 144"/>
          <p:cNvSpPr>
            <a:spLocks noChangeShapeType="1"/>
          </p:cNvSpPr>
          <p:nvPr/>
        </p:nvSpPr>
        <p:spPr bwMode="auto">
          <a:xfrm>
            <a:off x="2438400" y="2886076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68" name="Line 145"/>
          <p:cNvSpPr>
            <a:spLocks noChangeShapeType="1"/>
          </p:cNvSpPr>
          <p:nvPr/>
        </p:nvSpPr>
        <p:spPr bwMode="auto">
          <a:xfrm>
            <a:off x="2686050" y="2886076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69" name="Line 146"/>
          <p:cNvSpPr>
            <a:spLocks noChangeShapeType="1"/>
          </p:cNvSpPr>
          <p:nvPr/>
        </p:nvSpPr>
        <p:spPr bwMode="auto">
          <a:xfrm>
            <a:off x="2962275" y="2886076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70" name="Line 147"/>
          <p:cNvSpPr>
            <a:spLocks noChangeShapeType="1"/>
          </p:cNvSpPr>
          <p:nvPr/>
        </p:nvSpPr>
        <p:spPr bwMode="auto">
          <a:xfrm>
            <a:off x="3219450" y="2886076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75" name="Line 153"/>
          <p:cNvSpPr>
            <a:spLocks noChangeShapeType="1"/>
          </p:cNvSpPr>
          <p:nvPr/>
        </p:nvSpPr>
        <p:spPr bwMode="auto">
          <a:xfrm>
            <a:off x="2190750" y="2895601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76" name="Line 154"/>
          <p:cNvSpPr>
            <a:spLocks noChangeShapeType="1"/>
          </p:cNvSpPr>
          <p:nvPr/>
        </p:nvSpPr>
        <p:spPr bwMode="auto">
          <a:xfrm>
            <a:off x="3486150" y="2886076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77" name="Line 155"/>
          <p:cNvSpPr>
            <a:spLocks noChangeShapeType="1"/>
          </p:cNvSpPr>
          <p:nvPr/>
        </p:nvSpPr>
        <p:spPr bwMode="auto">
          <a:xfrm>
            <a:off x="3733800" y="2895601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78" name="Line 156"/>
          <p:cNvSpPr>
            <a:spLocks noChangeShapeType="1"/>
          </p:cNvSpPr>
          <p:nvPr/>
        </p:nvSpPr>
        <p:spPr bwMode="auto">
          <a:xfrm>
            <a:off x="1924050" y="2886076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79" name="Text Box 157"/>
          <p:cNvSpPr txBox="1">
            <a:spLocks noChangeArrowheads="1"/>
          </p:cNvSpPr>
          <p:nvPr/>
        </p:nvSpPr>
        <p:spPr bwMode="auto">
          <a:xfrm>
            <a:off x="3479800" y="2855913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0</a:t>
            </a:r>
          </a:p>
        </p:txBody>
      </p:sp>
      <p:sp>
        <p:nvSpPr>
          <p:cNvPr id="35882" name="Text Box 160"/>
          <p:cNvSpPr txBox="1">
            <a:spLocks noChangeArrowheads="1"/>
          </p:cNvSpPr>
          <p:nvPr/>
        </p:nvSpPr>
        <p:spPr bwMode="auto">
          <a:xfrm>
            <a:off x="1917700" y="2855913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0</a:t>
            </a:r>
          </a:p>
        </p:txBody>
      </p:sp>
      <p:sp>
        <p:nvSpPr>
          <p:cNvPr id="35883" name="Text Box 162"/>
          <p:cNvSpPr txBox="1">
            <a:spLocks noChangeArrowheads="1"/>
          </p:cNvSpPr>
          <p:nvPr/>
        </p:nvSpPr>
        <p:spPr bwMode="auto">
          <a:xfrm>
            <a:off x="2584450" y="2519363"/>
            <a:ext cx="49404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f(u)</a:t>
            </a:r>
          </a:p>
        </p:txBody>
      </p:sp>
      <p:sp>
        <p:nvSpPr>
          <p:cNvPr id="35884" name="Text Box 163"/>
          <p:cNvSpPr txBox="1">
            <a:spLocks noChangeArrowheads="1"/>
          </p:cNvSpPr>
          <p:nvPr/>
        </p:nvSpPr>
        <p:spPr bwMode="auto">
          <a:xfrm>
            <a:off x="6299200" y="2528888"/>
            <a:ext cx="92845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(f*W)(u)</a:t>
            </a:r>
          </a:p>
        </p:txBody>
      </p:sp>
      <p:sp>
        <p:nvSpPr>
          <p:cNvPr id="35885" name="Rectangle 176"/>
          <p:cNvSpPr>
            <a:spLocks noChangeArrowheads="1"/>
          </p:cNvSpPr>
          <p:nvPr/>
        </p:nvSpPr>
        <p:spPr bwMode="auto">
          <a:xfrm>
            <a:off x="6067425" y="2895601"/>
            <a:ext cx="1285875" cy="266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r-FR" altLang="en-US"/>
          </a:p>
        </p:txBody>
      </p:sp>
      <p:sp>
        <p:nvSpPr>
          <p:cNvPr id="35886" name="Text Box 177"/>
          <p:cNvSpPr txBox="1">
            <a:spLocks noChangeArrowheads="1"/>
          </p:cNvSpPr>
          <p:nvPr/>
        </p:nvSpPr>
        <p:spPr bwMode="auto">
          <a:xfrm>
            <a:off x="6051550" y="2862263"/>
            <a:ext cx="234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 </a:t>
            </a:r>
          </a:p>
        </p:txBody>
      </p:sp>
      <p:sp>
        <p:nvSpPr>
          <p:cNvPr id="35887" name="Line 178"/>
          <p:cNvSpPr>
            <a:spLocks noChangeShapeType="1"/>
          </p:cNvSpPr>
          <p:nvPr/>
        </p:nvSpPr>
        <p:spPr bwMode="auto">
          <a:xfrm>
            <a:off x="6315075" y="2895601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88" name="Line 179"/>
          <p:cNvSpPr>
            <a:spLocks noChangeShapeType="1"/>
          </p:cNvSpPr>
          <p:nvPr/>
        </p:nvSpPr>
        <p:spPr bwMode="auto">
          <a:xfrm>
            <a:off x="6562725" y="2895601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89" name="Line 180"/>
          <p:cNvSpPr>
            <a:spLocks noChangeShapeType="1"/>
          </p:cNvSpPr>
          <p:nvPr/>
        </p:nvSpPr>
        <p:spPr bwMode="auto">
          <a:xfrm>
            <a:off x="6838950" y="2895601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90" name="Line 181"/>
          <p:cNvSpPr>
            <a:spLocks noChangeShapeType="1"/>
          </p:cNvSpPr>
          <p:nvPr/>
        </p:nvSpPr>
        <p:spPr bwMode="auto">
          <a:xfrm>
            <a:off x="7096125" y="2895601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91" name="Text Box 182"/>
          <p:cNvSpPr txBox="1">
            <a:spLocks noChangeArrowheads="1"/>
          </p:cNvSpPr>
          <p:nvPr/>
        </p:nvSpPr>
        <p:spPr bwMode="auto">
          <a:xfrm>
            <a:off x="6249942" y="2871788"/>
            <a:ext cx="3561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-4</a:t>
            </a:r>
          </a:p>
        </p:txBody>
      </p:sp>
      <p:sp>
        <p:nvSpPr>
          <p:cNvPr id="35892" name="Text Box 183"/>
          <p:cNvSpPr txBox="1">
            <a:spLocks noChangeArrowheads="1"/>
          </p:cNvSpPr>
          <p:nvPr/>
        </p:nvSpPr>
        <p:spPr bwMode="auto">
          <a:xfrm>
            <a:off x="6584679" y="2871788"/>
            <a:ext cx="28725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8</a:t>
            </a:r>
          </a:p>
        </p:txBody>
      </p:sp>
      <p:sp>
        <p:nvSpPr>
          <p:cNvPr id="35893" name="Text Box 184"/>
          <p:cNvSpPr txBox="1">
            <a:spLocks noChangeArrowheads="1"/>
          </p:cNvSpPr>
          <p:nvPr/>
        </p:nvSpPr>
        <p:spPr bwMode="auto">
          <a:xfrm>
            <a:off x="6731907" y="2871788"/>
            <a:ext cx="45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-10</a:t>
            </a:r>
          </a:p>
        </p:txBody>
      </p:sp>
      <p:sp>
        <p:nvSpPr>
          <p:cNvPr id="35894" name="Text Box 185"/>
          <p:cNvSpPr txBox="1">
            <a:spLocks noChangeArrowheads="1"/>
          </p:cNvSpPr>
          <p:nvPr/>
        </p:nvSpPr>
        <p:spPr bwMode="auto">
          <a:xfrm>
            <a:off x="6051550" y="2871788"/>
            <a:ext cx="28725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8</a:t>
            </a:r>
          </a:p>
        </p:txBody>
      </p:sp>
      <p:sp>
        <p:nvSpPr>
          <p:cNvPr id="35895" name="Text Box 186"/>
          <p:cNvSpPr txBox="1">
            <a:spLocks noChangeArrowheads="1"/>
          </p:cNvSpPr>
          <p:nvPr/>
        </p:nvSpPr>
        <p:spPr bwMode="auto">
          <a:xfrm>
            <a:off x="7032625" y="2862263"/>
            <a:ext cx="3561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-6</a:t>
            </a:r>
          </a:p>
        </p:txBody>
      </p:sp>
      <p:sp>
        <p:nvSpPr>
          <p:cNvPr id="35928" name="Text Box 219"/>
          <p:cNvSpPr txBox="1">
            <a:spLocks noChangeArrowheads="1"/>
          </p:cNvSpPr>
          <p:nvPr/>
        </p:nvSpPr>
        <p:spPr bwMode="auto">
          <a:xfrm>
            <a:off x="1004909" y="3471639"/>
            <a:ext cx="38924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b="1"/>
              <a:t>Option 2 : </a:t>
            </a:r>
            <a:r>
              <a:rPr lang="fr-CA" altLang="en-US" sz="1600"/>
              <a:t>Réflexion (« </a:t>
            </a:r>
            <a:r>
              <a:rPr lang="fr-CA" altLang="en-US" sz="1600" i="1" err="1"/>
              <a:t>reflexion</a:t>
            </a:r>
            <a:r>
              <a:rPr lang="fr-CA" altLang="en-US" sz="1600" i="1"/>
              <a:t> </a:t>
            </a:r>
            <a:r>
              <a:rPr lang="fr-CA" altLang="en-US" sz="1600" i="1" err="1"/>
              <a:t>padding</a:t>
            </a:r>
            <a:r>
              <a:rPr lang="fr-CA" altLang="en-US" sz="1600"/>
              <a:t> »)</a:t>
            </a:r>
            <a:endParaRPr lang="fr-CA" altLang="en-US" sz="1600" b="1"/>
          </a:p>
        </p:txBody>
      </p:sp>
      <p:sp>
        <p:nvSpPr>
          <p:cNvPr id="35929" name="Rectangle 220"/>
          <p:cNvSpPr>
            <a:spLocks noChangeArrowheads="1"/>
          </p:cNvSpPr>
          <p:nvPr/>
        </p:nvSpPr>
        <p:spPr bwMode="auto">
          <a:xfrm>
            <a:off x="1630384" y="4332064"/>
            <a:ext cx="2362200" cy="266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r-FR" altLang="en-US"/>
          </a:p>
        </p:txBody>
      </p:sp>
      <p:sp>
        <p:nvSpPr>
          <p:cNvPr id="35931" name="Line 222"/>
          <p:cNvSpPr>
            <a:spLocks noChangeShapeType="1"/>
          </p:cNvSpPr>
          <p:nvPr/>
        </p:nvSpPr>
        <p:spPr bwMode="auto">
          <a:xfrm>
            <a:off x="2411434" y="4332064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32" name="Line 223"/>
          <p:cNvSpPr>
            <a:spLocks noChangeShapeType="1"/>
          </p:cNvSpPr>
          <p:nvPr/>
        </p:nvSpPr>
        <p:spPr bwMode="auto">
          <a:xfrm>
            <a:off x="2659084" y="4332064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33" name="Line 224"/>
          <p:cNvSpPr>
            <a:spLocks noChangeShapeType="1"/>
          </p:cNvSpPr>
          <p:nvPr/>
        </p:nvSpPr>
        <p:spPr bwMode="auto">
          <a:xfrm>
            <a:off x="2935309" y="4332064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34" name="Line 225"/>
          <p:cNvSpPr>
            <a:spLocks noChangeShapeType="1"/>
          </p:cNvSpPr>
          <p:nvPr/>
        </p:nvSpPr>
        <p:spPr bwMode="auto">
          <a:xfrm>
            <a:off x="3192484" y="4332064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39" name="Line 230"/>
          <p:cNvSpPr>
            <a:spLocks noChangeShapeType="1"/>
          </p:cNvSpPr>
          <p:nvPr/>
        </p:nvSpPr>
        <p:spPr bwMode="auto">
          <a:xfrm>
            <a:off x="2163784" y="4341589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40" name="Line 231"/>
          <p:cNvSpPr>
            <a:spLocks noChangeShapeType="1"/>
          </p:cNvSpPr>
          <p:nvPr/>
        </p:nvSpPr>
        <p:spPr bwMode="auto">
          <a:xfrm>
            <a:off x="3459184" y="4332064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41" name="Line 232"/>
          <p:cNvSpPr>
            <a:spLocks noChangeShapeType="1"/>
          </p:cNvSpPr>
          <p:nvPr/>
        </p:nvSpPr>
        <p:spPr bwMode="auto">
          <a:xfrm>
            <a:off x="3706834" y="4341589"/>
            <a:ext cx="6350" cy="255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42" name="Line 233"/>
          <p:cNvSpPr>
            <a:spLocks noChangeShapeType="1"/>
          </p:cNvSpPr>
          <p:nvPr/>
        </p:nvSpPr>
        <p:spPr bwMode="auto">
          <a:xfrm>
            <a:off x="1897084" y="4332064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43" name="Text Box 234"/>
          <p:cNvSpPr txBox="1">
            <a:spLocks noChangeArrowheads="1"/>
          </p:cNvSpPr>
          <p:nvPr/>
        </p:nvSpPr>
        <p:spPr bwMode="auto">
          <a:xfrm>
            <a:off x="3393527" y="4301318"/>
            <a:ext cx="3898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40</a:t>
            </a:r>
          </a:p>
        </p:txBody>
      </p:sp>
      <p:sp>
        <p:nvSpPr>
          <p:cNvPr id="35946" name="Text Box 237"/>
          <p:cNvSpPr txBox="1">
            <a:spLocks noChangeArrowheads="1"/>
          </p:cNvSpPr>
          <p:nvPr/>
        </p:nvSpPr>
        <p:spPr bwMode="auto">
          <a:xfrm>
            <a:off x="1847871" y="4298726"/>
            <a:ext cx="3898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20</a:t>
            </a:r>
          </a:p>
        </p:txBody>
      </p:sp>
      <p:sp>
        <p:nvSpPr>
          <p:cNvPr id="35947" name="Text Box 238"/>
          <p:cNvSpPr txBox="1">
            <a:spLocks noChangeArrowheads="1"/>
          </p:cNvSpPr>
          <p:nvPr/>
        </p:nvSpPr>
        <p:spPr bwMode="auto">
          <a:xfrm>
            <a:off x="2557484" y="3965351"/>
            <a:ext cx="49404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f(u)</a:t>
            </a:r>
          </a:p>
        </p:txBody>
      </p:sp>
      <p:sp>
        <p:nvSpPr>
          <p:cNvPr id="35948" name="Text Box 239"/>
          <p:cNvSpPr txBox="1">
            <a:spLocks noChangeArrowheads="1"/>
          </p:cNvSpPr>
          <p:nvPr/>
        </p:nvSpPr>
        <p:spPr bwMode="auto">
          <a:xfrm>
            <a:off x="6272234" y="3974876"/>
            <a:ext cx="92845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(f*W)(u)</a:t>
            </a:r>
          </a:p>
        </p:txBody>
      </p:sp>
      <p:sp>
        <p:nvSpPr>
          <p:cNvPr id="35949" name="Rectangle 240"/>
          <p:cNvSpPr>
            <a:spLocks noChangeArrowheads="1"/>
          </p:cNvSpPr>
          <p:nvPr/>
        </p:nvSpPr>
        <p:spPr bwMode="auto">
          <a:xfrm>
            <a:off x="6040459" y="4341589"/>
            <a:ext cx="1285875" cy="266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r-FR" altLang="en-US"/>
          </a:p>
        </p:txBody>
      </p:sp>
      <p:sp>
        <p:nvSpPr>
          <p:cNvPr id="35950" name="Text Box 241"/>
          <p:cNvSpPr txBox="1">
            <a:spLocks noChangeArrowheads="1"/>
          </p:cNvSpPr>
          <p:nvPr/>
        </p:nvSpPr>
        <p:spPr bwMode="auto">
          <a:xfrm>
            <a:off x="6024584" y="4308251"/>
            <a:ext cx="234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 </a:t>
            </a:r>
          </a:p>
        </p:txBody>
      </p:sp>
      <p:sp>
        <p:nvSpPr>
          <p:cNvPr id="35951" name="Line 242"/>
          <p:cNvSpPr>
            <a:spLocks noChangeShapeType="1"/>
          </p:cNvSpPr>
          <p:nvPr/>
        </p:nvSpPr>
        <p:spPr bwMode="auto">
          <a:xfrm>
            <a:off x="6288109" y="4341589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52" name="Line 243"/>
          <p:cNvSpPr>
            <a:spLocks noChangeShapeType="1"/>
          </p:cNvSpPr>
          <p:nvPr/>
        </p:nvSpPr>
        <p:spPr bwMode="auto">
          <a:xfrm>
            <a:off x="6535759" y="4341589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53" name="Line 244"/>
          <p:cNvSpPr>
            <a:spLocks noChangeShapeType="1"/>
          </p:cNvSpPr>
          <p:nvPr/>
        </p:nvSpPr>
        <p:spPr bwMode="auto">
          <a:xfrm>
            <a:off x="6811984" y="4341589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54" name="Line 245"/>
          <p:cNvSpPr>
            <a:spLocks noChangeShapeType="1"/>
          </p:cNvSpPr>
          <p:nvPr/>
        </p:nvSpPr>
        <p:spPr bwMode="auto">
          <a:xfrm>
            <a:off x="7069159" y="4341589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55" name="Text Box 246"/>
          <p:cNvSpPr txBox="1">
            <a:spLocks noChangeArrowheads="1"/>
          </p:cNvSpPr>
          <p:nvPr/>
        </p:nvSpPr>
        <p:spPr bwMode="auto">
          <a:xfrm>
            <a:off x="6222976" y="4317776"/>
            <a:ext cx="3561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-4</a:t>
            </a:r>
          </a:p>
        </p:txBody>
      </p:sp>
      <p:sp>
        <p:nvSpPr>
          <p:cNvPr id="35956" name="Text Box 247"/>
          <p:cNvSpPr txBox="1">
            <a:spLocks noChangeArrowheads="1"/>
          </p:cNvSpPr>
          <p:nvPr/>
        </p:nvSpPr>
        <p:spPr bwMode="auto">
          <a:xfrm>
            <a:off x="6557713" y="4317776"/>
            <a:ext cx="28725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8</a:t>
            </a:r>
          </a:p>
        </p:txBody>
      </p:sp>
      <p:sp>
        <p:nvSpPr>
          <p:cNvPr id="35957" name="Text Box 248"/>
          <p:cNvSpPr txBox="1">
            <a:spLocks noChangeArrowheads="1"/>
          </p:cNvSpPr>
          <p:nvPr/>
        </p:nvSpPr>
        <p:spPr bwMode="auto">
          <a:xfrm>
            <a:off x="6704941" y="4317776"/>
            <a:ext cx="45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-10</a:t>
            </a:r>
          </a:p>
        </p:txBody>
      </p:sp>
      <p:sp>
        <p:nvSpPr>
          <p:cNvPr id="35958" name="Text Box 249"/>
          <p:cNvSpPr txBox="1">
            <a:spLocks noChangeArrowheads="1"/>
          </p:cNvSpPr>
          <p:nvPr/>
        </p:nvSpPr>
        <p:spPr bwMode="auto">
          <a:xfrm>
            <a:off x="5959265" y="4317776"/>
            <a:ext cx="3898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10</a:t>
            </a:r>
          </a:p>
        </p:txBody>
      </p:sp>
      <p:sp>
        <p:nvSpPr>
          <p:cNvPr id="35959" name="Text Box 250"/>
          <p:cNvSpPr txBox="1">
            <a:spLocks noChangeArrowheads="1"/>
          </p:cNvSpPr>
          <p:nvPr/>
        </p:nvSpPr>
        <p:spPr bwMode="auto">
          <a:xfrm>
            <a:off x="7023077" y="4308251"/>
            <a:ext cx="33855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 2</a:t>
            </a:r>
          </a:p>
        </p:txBody>
      </p:sp>
      <p:sp>
        <p:nvSpPr>
          <p:cNvPr id="35960" name="Text Box 283"/>
          <p:cNvSpPr txBox="1">
            <a:spLocks noChangeArrowheads="1"/>
          </p:cNvSpPr>
          <p:nvPr/>
        </p:nvSpPr>
        <p:spPr bwMode="auto">
          <a:xfrm>
            <a:off x="1004909" y="4872132"/>
            <a:ext cx="396294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 b="1"/>
              <a:t>Option 3 : </a:t>
            </a:r>
            <a:r>
              <a:rPr lang="fr-CA" altLang="en-US" sz="1600"/>
              <a:t>Étirement («</a:t>
            </a:r>
            <a:r>
              <a:rPr lang="fr-CA" altLang="en-US" sz="1600" i="1"/>
              <a:t> stretching </a:t>
            </a:r>
            <a:r>
              <a:rPr lang="fr-CA" altLang="en-US" sz="1600" i="1" err="1"/>
              <a:t>padding</a:t>
            </a:r>
            <a:r>
              <a:rPr lang="fr-CA" altLang="en-US" sz="1600"/>
              <a:t> »)</a:t>
            </a:r>
            <a:endParaRPr lang="fr-CA" altLang="en-US" sz="1600" b="1"/>
          </a:p>
        </p:txBody>
      </p:sp>
      <p:sp>
        <p:nvSpPr>
          <p:cNvPr id="35961" name="Rectangle 284"/>
          <p:cNvSpPr>
            <a:spLocks noChangeArrowheads="1"/>
          </p:cNvSpPr>
          <p:nvPr/>
        </p:nvSpPr>
        <p:spPr bwMode="auto">
          <a:xfrm>
            <a:off x="1639909" y="5591270"/>
            <a:ext cx="2362200" cy="266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r-FR" altLang="en-US"/>
          </a:p>
        </p:txBody>
      </p:sp>
      <p:sp>
        <p:nvSpPr>
          <p:cNvPr id="35963" name="Line 286"/>
          <p:cNvSpPr>
            <a:spLocks noChangeShapeType="1"/>
          </p:cNvSpPr>
          <p:nvPr/>
        </p:nvSpPr>
        <p:spPr bwMode="auto">
          <a:xfrm>
            <a:off x="2420959" y="559127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64" name="Line 287"/>
          <p:cNvSpPr>
            <a:spLocks noChangeShapeType="1"/>
          </p:cNvSpPr>
          <p:nvPr/>
        </p:nvSpPr>
        <p:spPr bwMode="auto">
          <a:xfrm>
            <a:off x="2668609" y="559127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65" name="Line 288"/>
          <p:cNvSpPr>
            <a:spLocks noChangeShapeType="1"/>
          </p:cNvSpPr>
          <p:nvPr/>
        </p:nvSpPr>
        <p:spPr bwMode="auto">
          <a:xfrm>
            <a:off x="2944834" y="559127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66" name="Line 289"/>
          <p:cNvSpPr>
            <a:spLocks noChangeShapeType="1"/>
          </p:cNvSpPr>
          <p:nvPr/>
        </p:nvSpPr>
        <p:spPr bwMode="auto">
          <a:xfrm>
            <a:off x="3202009" y="559127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71" name="Line 294"/>
          <p:cNvSpPr>
            <a:spLocks noChangeShapeType="1"/>
          </p:cNvSpPr>
          <p:nvPr/>
        </p:nvSpPr>
        <p:spPr bwMode="auto">
          <a:xfrm>
            <a:off x="2173309" y="5600795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72" name="Line 295"/>
          <p:cNvSpPr>
            <a:spLocks noChangeShapeType="1"/>
          </p:cNvSpPr>
          <p:nvPr/>
        </p:nvSpPr>
        <p:spPr bwMode="auto">
          <a:xfrm>
            <a:off x="3468709" y="559127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73" name="Line 296"/>
          <p:cNvSpPr>
            <a:spLocks noChangeShapeType="1"/>
          </p:cNvSpPr>
          <p:nvPr/>
        </p:nvSpPr>
        <p:spPr bwMode="auto">
          <a:xfrm>
            <a:off x="3716359" y="5600795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74" name="Line 297"/>
          <p:cNvSpPr>
            <a:spLocks noChangeShapeType="1"/>
          </p:cNvSpPr>
          <p:nvPr/>
        </p:nvSpPr>
        <p:spPr bwMode="auto">
          <a:xfrm>
            <a:off x="1906609" y="559127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75" name="Text Box 298"/>
          <p:cNvSpPr txBox="1">
            <a:spLocks noChangeArrowheads="1"/>
          </p:cNvSpPr>
          <p:nvPr/>
        </p:nvSpPr>
        <p:spPr bwMode="auto">
          <a:xfrm>
            <a:off x="3365744" y="5545276"/>
            <a:ext cx="45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-50</a:t>
            </a:r>
          </a:p>
        </p:txBody>
      </p:sp>
      <p:sp>
        <p:nvSpPr>
          <p:cNvPr id="35978" name="Text Box 301"/>
          <p:cNvSpPr txBox="1">
            <a:spLocks noChangeArrowheads="1"/>
          </p:cNvSpPr>
          <p:nvPr/>
        </p:nvSpPr>
        <p:spPr bwMode="auto">
          <a:xfrm>
            <a:off x="1830587" y="5545276"/>
            <a:ext cx="3898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10</a:t>
            </a:r>
          </a:p>
        </p:txBody>
      </p:sp>
      <p:sp>
        <p:nvSpPr>
          <p:cNvPr id="35979" name="Text Box 302"/>
          <p:cNvSpPr txBox="1">
            <a:spLocks noChangeArrowheads="1"/>
          </p:cNvSpPr>
          <p:nvPr/>
        </p:nvSpPr>
        <p:spPr bwMode="auto">
          <a:xfrm>
            <a:off x="2567009" y="5224557"/>
            <a:ext cx="49404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f(u)</a:t>
            </a:r>
          </a:p>
        </p:txBody>
      </p:sp>
      <p:sp>
        <p:nvSpPr>
          <p:cNvPr id="35980" name="Text Box 303"/>
          <p:cNvSpPr txBox="1">
            <a:spLocks noChangeArrowheads="1"/>
          </p:cNvSpPr>
          <p:nvPr/>
        </p:nvSpPr>
        <p:spPr bwMode="auto">
          <a:xfrm>
            <a:off x="6281759" y="5225367"/>
            <a:ext cx="92845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(f*W)(u)</a:t>
            </a:r>
          </a:p>
        </p:txBody>
      </p:sp>
      <p:sp>
        <p:nvSpPr>
          <p:cNvPr id="35981" name="Rectangle 304"/>
          <p:cNvSpPr>
            <a:spLocks noChangeArrowheads="1"/>
          </p:cNvSpPr>
          <p:nvPr/>
        </p:nvSpPr>
        <p:spPr bwMode="auto">
          <a:xfrm>
            <a:off x="6049984" y="5592080"/>
            <a:ext cx="1285875" cy="266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r-FR" altLang="en-US"/>
          </a:p>
        </p:txBody>
      </p:sp>
      <p:sp>
        <p:nvSpPr>
          <p:cNvPr id="35982" name="Text Box 305"/>
          <p:cNvSpPr txBox="1">
            <a:spLocks noChangeArrowheads="1"/>
          </p:cNvSpPr>
          <p:nvPr/>
        </p:nvSpPr>
        <p:spPr bwMode="auto">
          <a:xfrm>
            <a:off x="6034109" y="5558742"/>
            <a:ext cx="234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 </a:t>
            </a:r>
          </a:p>
        </p:txBody>
      </p:sp>
      <p:sp>
        <p:nvSpPr>
          <p:cNvPr id="35983" name="Line 306"/>
          <p:cNvSpPr>
            <a:spLocks noChangeShapeType="1"/>
          </p:cNvSpPr>
          <p:nvPr/>
        </p:nvSpPr>
        <p:spPr bwMode="auto">
          <a:xfrm>
            <a:off x="6297634" y="559208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84" name="Line 307"/>
          <p:cNvSpPr>
            <a:spLocks noChangeShapeType="1"/>
          </p:cNvSpPr>
          <p:nvPr/>
        </p:nvSpPr>
        <p:spPr bwMode="auto">
          <a:xfrm>
            <a:off x="6545284" y="559208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85" name="Line 308"/>
          <p:cNvSpPr>
            <a:spLocks noChangeShapeType="1"/>
          </p:cNvSpPr>
          <p:nvPr/>
        </p:nvSpPr>
        <p:spPr bwMode="auto">
          <a:xfrm>
            <a:off x="6821509" y="559208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86" name="Line 309"/>
          <p:cNvSpPr>
            <a:spLocks noChangeShapeType="1"/>
          </p:cNvSpPr>
          <p:nvPr/>
        </p:nvSpPr>
        <p:spPr bwMode="auto">
          <a:xfrm>
            <a:off x="7078684" y="559208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987" name="Text Box 310"/>
          <p:cNvSpPr txBox="1">
            <a:spLocks noChangeArrowheads="1"/>
          </p:cNvSpPr>
          <p:nvPr/>
        </p:nvSpPr>
        <p:spPr bwMode="auto">
          <a:xfrm>
            <a:off x="6232501" y="5568267"/>
            <a:ext cx="3561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-4</a:t>
            </a:r>
          </a:p>
        </p:txBody>
      </p:sp>
      <p:sp>
        <p:nvSpPr>
          <p:cNvPr id="35988" name="Text Box 311"/>
          <p:cNvSpPr txBox="1">
            <a:spLocks noChangeArrowheads="1"/>
          </p:cNvSpPr>
          <p:nvPr/>
        </p:nvSpPr>
        <p:spPr bwMode="auto">
          <a:xfrm>
            <a:off x="6567238" y="5568267"/>
            <a:ext cx="28725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8</a:t>
            </a:r>
          </a:p>
        </p:txBody>
      </p:sp>
      <p:sp>
        <p:nvSpPr>
          <p:cNvPr id="35989" name="Text Box 312"/>
          <p:cNvSpPr txBox="1">
            <a:spLocks noChangeArrowheads="1"/>
          </p:cNvSpPr>
          <p:nvPr/>
        </p:nvSpPr>
        <p:spPr bwMode="auto">
          <a:xfrm>
            <a:off x="6714466" y="5568267"/>
            <a:ext cx="45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-10</a:t>
            </a:r>
          </a:p>
        </p:txBody>
      </p:sp>
      <p:sp>
        <p:nvSpPr>
          <p:cNvPr id="35990" name="Text Box 313"/>
          <p:cNvSpPr txBox="1">
            <a:spLocks noChangeArrowheads="1"/>
          </p:cNvSpPr>
          <p:nvPr/>
        </p:nvSpPr>
        <p:spPr bwMode="auto">
          <a:xfrm>
            <a:off x="6002270" y="5568267"/>
            <a:ext cx="33855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 9</a:t>
            </a:r>
          </a:p>
        </p:txBody>
      </p:sp>
      <p:sp>
        <p:nvSpPr>
          <p:cNvPr id="35991" name="Text Box 314"/>
          <p:cNvSpPr txBox="1">
            <a:spLocks noChangeArrowheads="1"/>
          </p:cNvSpPr>
          <p:nvPr/>
        </p:nvSpPr>
        <p:spPr bwMode="auto">
          <a:xfrm>
            <a:off x="6997766" y="5558742"/>
            <a:ext cx="45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-21</a:t>
            </a:r>
          </a:p>
        </p:txBody>
      </p:sp>
      <p:graphicFrame>
        <p:nvGraphicFramePr>
          <p:cNvPr id="166" name="Object 6"/>
          <p:cNvGraphicFramePr>
            <a:graphicFrameLocks noChangeAspect="1"/>
          </p:cNvGraphicFramePr>
          <p:nvPr/>
        </p:nvGraphicFramePr>
        <p:xfrm>
          <a:off x="6513510" y="929476"/>
          <a:ext cx="171450" cy="16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1" name="Equation" r:id="rId3" imgW="114102" imgH="114102" progId="Equation.3">
                  <p:embed/>
                </p:oleObj>
              </mc:Choice>
              <mc:Fallback>
                <p:oleObj name="Equation" r:id="rId3" imgW="114102" imgH="114102" progId="Equation.3">
                  <p:embed/>
                  <p:pic>
                    <p:nvPicPr>
                      <p:cNvPr id="16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3510" y="929476"/>
                        <a:ext cx="171450" cy="169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" name="Object 7"/>
          <p:cNvGraphicFramePr>
            <a:graphicFrameLocks noChangeAspect="1"/>
          </p:cNvGraphicFramePr>
          <p:nvPr/>
        </p:nvGraphicFramePr>
        <p:xfrm>
          <a:off x="6761160" y="929476"/>
          <a:ext cx="171450" cy="16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2" name="Equation" r:id="rId5" imgW="114102" imgH="114102" progId="Equation.3">
                  <p:embed/>
                </p:oleObj>
              </mc:Choice>
              <mc:Fallback>
                <p:oleObj name="Equation" r:id="rId5" imgW="114102" imgH="114102" progId="Equation.3">
                  <p:embed/>
                  <p:pic>
                    <p:nvPicPr>
                      <p:cNvPr id="16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1160" y="929476"/>
                        <a:ext cx="171450" cy="169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" name="Object 8"/>
          <p:cNvGraphicFramePr>
            <a:graphicFrameLocks noChangeAspect="1"/>
          </p:cNvGraphicFramePr>
          <p:nvPr/>
        </p:nvGraphicFramePr>
        <p:xfrm>
          <a:off x="7008810" y="919951"/>
          <a:ext cx="171450" cy="16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3" name="Equation" r:id="rId6" imgW="114102" imgH="114102" progId="Equation.3">
                  <p:embed/>
                </p:oleObj>
              </mc:Choice>
              <mc:Fallback>
                <p:oleObj name="Equation" r:id="rId6" imgW="114102" imgH="114102" progId="Equation.3">
                  <p:embed/>
                  <p:pic>
                    <p:nvPicPr>
                      <p:cNvPr id="16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8810" y="919951"/>
                        <a:ext cx="171450" cy="169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9" name="Group 43"/>
          <p:cNvGrpSpPr>
            <a:grpSpLocks/>
          </p:cNvGrpSpPr>
          <p:nvPr/>
        </p:nvGrpSpPr>
        <p:grpSpPr bwMode="auto">
          <a:xfrm>
            <a:off x="6657975" y="589749"/>
            <a:ext cx="1460500" cy="354014"/>
            <a:chOff x="1360" y="1187"/>
            <a:chExt cx="920" cy="223"/>
          </a:xfrm>
        </p:grpSpPr>
        <p:sp>
          <p:nvSpPr>
            <p:cNvPr id="170" name="Rectangle 22"/>
            <p:cNvSpPr>
              <a:spLocks noChangeArrowheads="1"/>
            </p:cNvSpPr>
            <p:nvPr/>
          </p:nvSpPr>
          <p:spPr bwMode="auto">
            <a:xfrm>
              <a:off x="1398" y="1212"/>
              <a:ext cx="810" cy="16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en-US"/>
            </a:p>
          </p:txBody>
        </p:sp>
        <p:sp>
          <p:nvSpPr>
            <p:cNvPr id="171" name="Text Box 23"/>
            <p:cNvSpPr txBox="1">
              <a:spLocks noChangeArrowheads="1"/>
            </p:cNvSpPr>
            <p:nvPr/>
          </p:nvSpPr>
          <p:spPr bwMode="auto">
            <a:xfrm>
              <a:off x="1360" y="1190"/>
              <a:ext cx="24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/>
                <a:t>10</a:t>
              </a:r>
            </a:p>
          </p:txBody>
        </p:sp>
        <p:sp>
          <p:nvSpPr>
            <p:cNvPr id="172" name="Line 24"/>
            <p:cNvSpPr>
              <a:spLocks noChangeShapeType="1"/>
            </p:cNvSpPr>
            <p:nvPr/>
          </p:nvSpPr>
          <p:spPr bwMode="auto">
            <a:xfrm>
              <a:off x="1554" y="1212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73" name="Line 25"/>
            <p:cNvSpPr>
              <a:spLocks noChangeShapeType="1"/>
            </p:cNvSpPr>
            <p:nvPr/>
          </p:nvSpPr>
          <p:spPr bwMode="auto">
            <a:xfrm>
              <a:off x="1710" y="1212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74" name="Line 26"/>
            <p:cNvSpPr>
              <a:spLocks noChangeShapeType="1"/>
            </p:cNvSpPr>
            <p:nvPr/>
          </p:nvSpPr>
          <p:spPr bwMode="auto">
            <a:xfrm>
              <a:off x="1884" y="1212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75" name="Line 27"/>
            <p:cNvSpPr>
              <a:spLocks noChangeShapeType="1"/>
            </p:cNvSpPr>
            <p:nvPr/>
          </p:nvSpPr>
          <p:spPr bwMode="auto">
            <a:xfrm>
              <a:off x="2046" y="1212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76" name="Text Box 28"/>
            <p:cNvSpPr txBox="1">
              <a:spLocks noChangeArrowheads="1"/>
            </p:cNvSpPr>
            <p:nvPr/>
          </p:nvSpPr>
          <p:spPr bwMode="auto">
            <a:xfrm>
              <a:off x="1519" y="1187"/>
              <a:ext cx="24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/>
                <a:t>20</a:t>
              </a:r>
            </a:p>
          </p:txBody>
        </p:sp>
        <p:sp>
          <p:nvSpPr>
            <p:cNvPr id="177" name="Text Box 29"/>
            <p:cNvSpPr txBox="1">
              <a:spLocks noChangeArrowheads="1"/>
            </p:cNvSpPr>
            <p:nvPr/>
          </p:nvSpPr>
          <p:spPr bwMode="auto">
            <a:xfrm>
              <a:off x="1657" y="1191"/>
              <a:ext cx="2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/>
                <a:t>-30</a:t>
              </a:r>
            </a:p>
          </p:txBody>
        </p:sp>
        <p:sp>
          <p:nvSpPr>
            <p:cNvPr id="178" name="Text Box 30"/>
            <p:cNvSpPr txBox="1">
              <a:spLocks noChangeArrowheads="1"/>
            </p:cNvSpPr>
            <p:nvPr/>
          </p:nvSpPr>
          <p:spPr bwMode="auto">
            <a:xfrm>
              <a:off x="1844" y="1191"/>
              <a:ext cx="24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/>
                <a:t>40</a:t>
              </a:r>
            </a:p>
          </p:txBody>
        </p:sp>
        <p:sp>
          <p:nvSpPr>
            <p:cNvPr id="179" name="Text Box 31"/>
            <p:cNvSpPr txBox="1">
              <a:spLocks noChangeArrowheads="1"/>
            </p:cNvSpPr>
            <p:nvPr/>
          </p:nvSpPr>
          <p:spPr bwMode="auto">
            <a:xfrm>
              <a:off x="1991" y="1197"/>
              <a:ext cx="2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/>
                <a:t>-50</a:t>
              </a:r>
            </a:p>
          </p:txBody>
        </p:sp>
      </p:grpSp>
      <p:sp>
        <p:nvSpPr>
          <p:cNvPr id="180" name="Rectangle 129"/>
          <p:cNvSpPr>
            <a:spLocks noChangeArrowheads="1"/>
          </p:cNvSpPr>
          <p:nvPr/>
        </p:nvSpPr>
        <p:spPr bwMode="auto">
          <a:xfrm>
            <a:off x="6450013" y="586624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?</a:t>
            </a:r>
          </a:p>
        </p:txBody>
      </p:sp>
      <p:sp>
        <p:nvSpPr>
          <p:cNvPr id="181" name="Text Box 23"/>
          <p:cNvSpPr txBox="1">
            <a:spLocks noChangeArrowheads="1"/>
          </p:cNvSpPr>
          <p:nvPr/>
        </p:nvSpPr>
        <p:spPr bwMode="auto">
          <a:xfrm>
            <a:off x="2115343" y="2855119"/>
            <a:ext cx="390525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10</a:t>
            </a:r>
          </a:p>
        </p:txBody>
      </p:sp>
      <p:sp>
        <p:nvSpPr>
          <p:cNvPr id="182" name="Text Box 28"/>
          <p:cNvSpPr txBox="1">
            <a:spLocks noChangeArrowheads="1"/>
          </p:cNvSpPr>
          <p:nvPr/>
        </p:nvSpPr>
        <p:spPr bwMode="auto">
          <a:xfrm>
            <a:off x="2367756" y="2855119"/>
            <a:ext cx="390525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20</a:t>
            </a:r>
          </a:p>
        </p:txBody>
      </p:sp>
      <p:sp>
        <p:nvSpPr>
          <p:cNvPr id="183" name="Text Box 29"/>
          <p:cNvSpPr txBox="1">
            <a:spLocks noChangeArrowheads="1"/>
          </p:cNvSpPr>
          <p:nvPr/>
        </p:nvSpPr>
        <p:spPr bwMode="auto">
          <a:xfrm>
            <a:off x="2586831" y="2855119"/>
            <a:ext cx="458788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-30</a:t>
            </a:r>
          </a:p>
        </p:txBody>
      </p:sp>
      <p:sp>
        <p:nvSpPr>
          <p:cNvPr id="184" name="Text Box 30"/>
          <p:cNvSpPr txBox="1">
            <a:spLocks noChangeArrowheads="1"/>
          </p:cNvSpPr>
          <p:nvPr/>
        </p:nvSpPr>
        <p:spPr bwMode="auto">
          <a:xfrm>
            <a:off x="2883693" y="2855119"/>
            <a:ext cx="390525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40</a:t>
            </a:r>
          </a:p>
        </p:txBody>
      </p:sp>
      <p:sp>
        <p:nvSpPr>
          <p:cNvPr id="185" name="Text Box 31"/>
          <p:cNvSpPr txBox="1">
            <a:spLocks noChangeArrowheads="1"/>
          </p:cNvSpPr>
          <p:nvPr/>
        </p:nvSpPr>
        <p:spPr bwMode="auto">
          <a:xfrm>
            <a:off x="3117056" y="2855119"/>
            <a:ext cx="458788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-50</a:t>
            </a:r>
          </a:p>
        </p:txBody>
      </p:sp>
      <p:sp>
        <p:nvSpPr>
          <p:cNvPr id="186" name="Text Box 23"/>
          <p:cNvSpPr txBox="1">
            <a:spLocks noChangeArrowheads="1"/>
          </p:cNvSpPr>
          <p:nvPr/>
        </p:nvSpPr>
        <p:spPr bwMode="auto">
          <a:xfrm>
            <a:off x="2085202" y="4300903"/>
            <a:ext cx="390525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10</a:t>
            </a:r>
          </a:p>
        </p:txBody>
      </p:sp>
      <p:sp>
        <p:nvSpPr>
          <p:cNvPr id="187" name="Text Box 28"/>
          <p:cNvSpPr txBox="1">
            <a:spLocks noChangeArrowheads="1"/>
          </p:cNvSpPr>
          <p:nvPr/>
        </p:nvSpPr>
        <p:spPr bwMode="auto">
          <a:xfrm>
            <a:off x="2337615" y="4300903"/>
            <a:ext cx="390525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20</a:t>
            </a:r>
          </a:p>
        </p:txBody>
      </p:sp>
      <p:sp>
        <p:nvSpPr>
          <p:cNvPr id="188" name="Text Box 29"/>
          <p:cNvSpPr txBox="1">
            <a:spLocks noChangeArrowheads="1"/>
          </p:cNvSpPr>
          <p:nvPr/>
        </p:nvSpPr>
        <p:spPr bwMode="auto">
          <a:xfrm>
            <a:off x="2556690" y="4300903"/>
            <a:ext cx="458788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-30</a:t>
            </a:r>
          </a:p>
        </p:txBody>
      </p:sp>
      <p:sp>
        <p:nvSpPr>
          <p:cNvPr id="189" name="Text Box 30"/>
          <p:cNvSpPr txBox="1">
            <a:spLocks noChangeArrowheads="1"/>
          </p:cNvSpPr>
          <p:nvPr/>
        </p:nvSpPr>
        <p:spPr bwMode="auto">
          <a:xfrm>
            <a:off x="2853552" y="4300903"/>
            <a:ext cx="390525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40</a:t>
            </a:r>
          </a:p>
        </p:txBody>
      </p:sp>
      <p:sp>
        <p:nvSpPr>
          <p:cNvPr id="190" name="Text Box 31"/>
          <p:cNvSpPr txBox="1">
            <a:spLocks noChangeArrowheads="1"/>
          </p:cNvSpPr>
          <p:nvPr/>
        </p:nvSpPr>
        <p:spPr bwMode="auto">
          <a:xfrm>
            <a:off x="3086915" y="4300903"/>
            <a:ext cx="45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-50</a:t>
            </a:r>
          </a:p>
        </p:txBody>
      </p:sp>
      <p:sp>
        <p:nvSpPr>
          <p:cNvPr id="191" name="Text Box 23"/>
          <p:cNvSpPr txBox="1">
            <a:spLocks noChangeArrowheads="1"/>
          </p:cNvSpPr>
          <p:nvPr/>
        </p:nvSpPr>
        <p:spPr bwMode="auto">
          <a:xfrm>
            <a:off x="2089171" y="5550942"/>
            <a:ext cx="390525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10</a:t>
            </a:r>
          </a:p>
        </p:txBody>
      </p:sp>
      <p:sp>
        <p:nvSpPr>
          <p:cNvPr id="192" name="Text Box 28"/>
          <p:cNvSpPr txBox="1">
            <a:spLocks noChangeArrowheads="1"/>
          </p:cNvSpPr>
          <p:nvPr/>
        </p:nvSpPr>
        <p:spPr bwMode="auto">
          <a:xfrm>
            <a:off x="2341584" y="5550942"/>
            <a:ext cx="390525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20</a:t>
            </a:r>
          </a:p>
        </p:txBody>
      </p:sp>
      <p:sp>
        <p:nvSpPr>
          <p:cNvPr id="193" name="Text Box 29"/>
          <p:cNvSpPr txBox="1">
            <a:spLocks noChangeArrowheads="1"/>
          </p:cNvSpPr>
          <p:nvPr/>
        </p:nvSpPr>
        <p:spPr bwMode="auto">
          <a:xfrm>
            <a:off x="2560659" y="5550942"/>
            <a:ext cx="458788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-30</a:t>
            </a:r>
          </a:p>
        </p:txBody>
      </p:sp>
      <p:sp>
        <p:nvSpPr>
          <p:cNvPr id="194" name="Text Box 30"/>
          <p:cNvSpPr txBox="1">
            <a:spLocks noChangeArrowheads="1"/>
          </p:cNvSpPr>
          <p:nvPr/>
        </p:nvSpPr>
        <p:spPr bwMode="auto">
          <a:xfrm>
            <a:off x="2857521" y="5550942"/>
            <a:ext cx="390525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40</a:t>
            </a:r>
          </a:p>
        </p:txBody>
      </p:sp>
      <p:sp>
        <p:nvSpPr>
          <p:cNvPr id="195" name="Text Box 31"/>
          <p:cNvSpPr txBox="1">
            <a:spLocks noChangeArrowheads="1"/>
          </p:cNvSpPr>
          <p:nvPr/>
        </p:nvSpPr>
        <p:spPr bwMode="auto">
          <a:xfrm>
            <a:off x="3090884" y="5550942"/>
            <a:ext cx="458788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en-US" sz="1600"/>
              <a:t>-50</a:t>
            </a:r>
          </a:p>
        </p:txBody>
      </p:sp>
      <p:sp>
        <p:nvSpPr>
          <p:cNvPr id="4" name="Rectangle 3"/>
          <p:cNvSpPr/>
          <p:nvPr/>
        </p:nvSpPr>
        <p:spPr>
          <a:xfrm>
            <a:off x="1410789" y="2835812"/>
            <a:ext cx="495004" cy="374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Rectangle 196"/>
          <p:cNvSpPr/>
          <p:nvPr/>
        </p:nvSpPr>
        <p:spPr>
          <a:xfrm>
            <a:off x="1387823" y="4269478"/>
            <a:ext cx="495004" cy="374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8" name="Rectangle 197"/>
          <p:cNvSpPr/>
          <p:nvPr/>
        </p:nvSpPr>
        <p:spPr>
          <a:xfrm>
            <a:off x="1391103" y="5527288"/>
            <a:ext cx="495004" cy="374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Rectangle 198"/>
          <p:cNvSpPr/>
          <p:nvPr/>
        </p:nvSpPr>
        <p:spPr>
          <a:xfrm>
            <a:off x="3757270" y="2835351"/>
            <a:ext cx="495004" cy="374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0" name="Rectangle 199"/>
          <p:cNvSpPr/>
          <p:nvPr/>
        </p:nvSpPr>
        <p:spPr>
          <a:xfrm>
            <a:off x="3734304" y="4269017"/>
            <a:ext cx="495004" cy="374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1" name="Rectangle 200"/>
          <p:cNvSpPr/>
          <p:nvPr/>
        </p:nvSpPr>
        <p:spPr>
          <a:xfrm>
            <a:off x="3737584" y="5526827"/>
            <a:ext cx="495004" cy="374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02" name="Group 44"/>
          <p:cNvGrpSpPr>
            <a:grpSpLocks/>
          </p:cNvGrpSpPr>
          <p:nvPr/>
        </p:nvGrpSpPr>
        <p:grpSpPr bwMode="auto">
          <a:xfrm>
            <a:off x="6445693" y="1130294"/>
            <a:ext cx="852488" cy="344488"/>
            <a:chOff x="2798" y="1193"/>
            <a:chExt cx="537" cy="217"/>
          </a:xfrm>
        </p:grpSpPr>
        <p:sp>
          <p:nvSpPr>
            <p:cNvPr id="203" name="Rectangle 33"/>
            <p:cNvSpPr>
              <a:spLocks noChangeArrowheads="1"/>
            </p:cNvSpPr>
            <p:nvPr/>
          </p:nvSpPr>
          <p:spPr bwMode="auto">
            <a:xfrm>
              <a:off x="2808" y="1218"/>
              <a:ext cx="474" cy="16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en-US"/>
            </a:p>
          </p:txBody>
        </p:sp>
        <p:sp>
          <p:nvSpPr>
            <p:cNvPr id="204" name="Text Box 34"/>
            <p:cNvSpPr txBox="1">
              <a:spLocks noChangeArrowheads="1"/>
            </p:cNvSpPr>
            <p:nvPr/>
          </p:nvSpPr>
          <p:spPr bwMode="auto">
            <a:xfrm>
              <a:off x="2798" y="1197"/>
              <a:ext cx="2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/>
                <a:t>.1</a:t>
              </a:r>
            </a:p>
          </p:txBody>
        </p:sp>
        <p:sp>
          <p:nvSpPr>
            <p:cNvPr id="205" name="Line 35"/>
            <p:cNvSpPr>
              <a:spLocks noChangeShapeType="1"/>
            </p:cNvSpPr>
            <p:nvPr/>
          </p:nvSpPr>
          <p:spPr bwMode="auto">
            <a:xfrm>
              <a:off x="2964" y="1218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06" name="Line 36"/>
            <p:cNvSpPr>
              <a:spLocks noChangeShapeType="1"/>
            </p:cNvSpPr>
            <p:nvPr/>
          </p:nvSpPr>
          <p:spPr bwMode="auto">
            <a:xfrm>
              <a:off x="3120" y="1218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07" name="Text Box 39"/>
            <p:cNvSpPr txBox="1">
              <a:spLocks noChangeArrowheads="1"/>
            </p:cNvSpPr>
            <p:nvPr/>
          </p:nvSpPr>
          <p:spPr bwMode="auto">
            <a:xfrm>
              <a:off x="2948" y="1193"/>
              <a:ext cx="2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/>
                <a:t>.2</a:t>
              </a:r>
            </a:p>
          </p:txBody>
        </p:sp>
        <p:sp>
          <p:nvSpPr>
            <p:cNvPr id="208" name="Text Box 40"/>
            <p:cNvSpPr txBox="1">
              <a:spLocks noChangeArrowheads="1"/>
            </p:cNvSpPr>
            <p:nvPr/>
          </p:nvSpPr>
          <p:spPr bwMode="auto">
            <a:xfrm>
              <a:off x="3122" y="1197"/>
              <a:ext cx="2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CA" altLang="en-US" sz="1600"/>
                <a:t>.3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206054" y="335585"/>
            <a:ext cx="8092440" cy="1429789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Rectangle 122"/>
          <p:cNvSpPr/>
          <p:nvPr/>
        </p:nvSpPr>
        <p:spPr>
          <a:xfrm>
            <a:off x="449894" y="3448620"/>
            <a:ext cx="8092440" cy="2702798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Up Arrow Callout 4"/>
          <p:cNvSpPr/>
          <p:nvPr/>
        </p:nvSpPr>
        <p:spPr>
          <a:xfrm>
            <a:off x="1099313" y="2991898"/>
            <a:ext cx="5680172" cy="2164679"/>
          </a:xfrm>
          <a:prstGeom prst="upArrowCallout">
            <a:avLst>
              <a:gd name="adj1" fmla="val 8796"/>
              <a:gd name="adj2" fmla="val 13026"/>
              <a:gd name="adj3" fmla="val 16168"/>
              <a:gd name="adj4" fmla="val 64977"/>
            </a:avLst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>
                <a:solidFill>
                  <a:srgbClr val="C00000"/>
                </a:solidFill>
              </a:rPr>
              <a:t>De loin l’option la plus utilisée</a:t>
            </a:r>
            <a:endParaRPr lang="en-CA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2888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177213" y="1893869"/>
            <a:ext cx="386191" cy="3190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1199831" y="771971"/>
            <a:ext cx="260199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CM" altLang="en-US" sz="1800" b="1"/>
              <a:t>Couche </a:t>
            </a:r>
            <a:r>
              <a:rPr lang="fr-CM" altLang="en-US" sz="1800" b="1" err="1"/>
              <a:t>convolutionnelle</a:t>
            </a:r>
            <a:endParaRPr lang="fr-CM" altLang="en-US" sz="1800" b="1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CM" altLang="en-US" sz="1800" b="1"/>
              <a:t>sans « </a:t>
            </a:r>
            <a:r>
              <a:rPr lang="fr-CM" altLang="en-US" sz="1800" b="1" err="1"/>
              <a:t>padding</a:t>
            </a:r>
            <a:r>
              <a:rPr lang="fr-CM" altLang="en-US" sz="1800" b="1"/>
              <a:t> »</a:t>
            </a:r>
          </a:p>
        </p:txBody>
      </p:sp>
      <p:sp>
        <p:nvSpPr>
          <p:cNvPr id="7" name="Rectangle 6"/>
          <p:cNvSpPr/>
          <p:nvPr/>
        </p:nvSpPr>
        <p:spPr>
          <a:xfrm>
            <a:off x="3015361" y="2199755"/>
            <a:ext cx="386191" cy="2635952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2603419" y="5866807"/>
            <a:ext cx="1986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 b="1">
                <a:solidFill>
                  <a:srgbClr val="FF0000"/>
                </a:solidFill>
              </a:rPr>
              <a:t>Carte d’activation</a:t>
            </a:r>
          </a:p>
          <a:p>
            <a:pPr algn="ctr"/>
            <a:r>
              <a:rPr lang="fr-CA" sz="1800" i="1"/>
              <a:t>(</a:t>
            </a:r>
            <a:r>
              <a:rPr lang="fr-CA" sz="1800" i="1" err="1"/>
              <a:t>feature</a:t>
            </a:r>
            <a:r>
              <a:rPr lang="fr-CA" sz="1800" i="1"/>
              <a:t> </a:t>
            </a:r>
            <a:r>
              <a:rPr lang="fr-CA" sz="1800" i="1" err="1"/>
              <a:t>map</a:t>
            </a:r>
            <a:r>
              <a:rPr lang="fr-CA" sz="1800" i="1"/>
              <a:t>)</a:t>
            </a:r>
            <a:endParaRPr lang="en-CA" sz="1800" i="1"/>
          </a:p>
        </p:txBody>
      </p:sp>
      <p:sp>
        <p:nvSpPr>
          <p:cNvPr id="4" name="Freeform 3"/>
          <p:cNvSpPr/>
          <p:nvPr/>
        </p:nvSpPr>
        <p:spPr>
          <a:xfrm>
            <a:off x="3219258" y="4930001"/>
            <a:ext cx="377382" cy="887325"/>
          </a:xfrm>
          <a:custGeom>
            <a:avLst/>
            <a:gdLst>
              <a:gd name="connsiteX0" fmla="*/ 236130 w 236130"/>
              <a:gd name="connsiteY0" fmla="*/ 1123405 h 1123405"/>
              <a:gd name="connsiteX1" fmla="*/ 35833 w 236130"/>
              <a:gd name="connsiteY1" fmla="*/ 696685 h 1123405"/>
              <a:gd name="connsiteX2" fmla="*/ 998 w 236130"/>
              <a:gd name="connsiteY2" fmla="*/ 0 h 1123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130" h="1123405">
                <a:moveTo>
                  <a:pt x="236130" y="1123405"/>
                </a:moveTo>
                <a:cubicBezTo>
                  <a:pt x="155576" y="1003662"/>
                  <a:pt x="75022" y="883919"/>
                  <a:pt x="35833" y="696685"/>
                </a:cubicBezTo>
                <a:cubicBezTo>
                  <a:pt x="-3356" y="509451"/>
                  <a:pt x="-1179" y="254725"/>
                  <a:pt x="998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Freeform 8"/>
          <p:cNvSpPr/>
          <p:nvPr/>
        </p:nvSpPr>
        <p:spPr>
          <a:xfrm flipH="1">
            <a:off x="1831133" y="5138336"/>
            <a:ext cx="546305" cy="757368"/>
          </a:xfrm>
          <a:custGeom>
            <a:avLst/>
            <a:gdLst>
              <a:gd name="connsiteX0" fmla="*/ 236130 w 236130"/>
              <a:gd name="connsiteY0" fmla="*/ 1123405 h 1123405"/>
              <a:gd name="connsiteX1" fmla="*/ 35833 w 236130"/>
              <a:gd name="connsiteY1" fmla="*/ 696685 h 1123405"/>
              <a:gd name="connsiteX2" fmla="*/ 998 w 236130"/>
              <a:gd name="connsiteY2" fmla="*/ 0 h 1123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130" h="1123405">
                <a:moveTo>
                  <a:pt x="236130" y="1123405"/>
                </a:moveTo>
                <a:cubicBezTo>
                  <a:pt x="155576" y="1003662"/>
                  <a:pt x="75022" y="883919"/>
                  <a:pt x="35833" y="696685"/>
                </a:cubicBezTo>
                <a:cubicBezTo>
                  <a:pt x="-3356" y="509451"/>
                  <a:pt x="-1179" y="254725"/>
                  <a:pt x="998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742908" y="5895704"/>
            <a:ext cx="1550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/>
              <a:t>signal d’entrée</a:t>
            </a:r>
            <a:endParaRPr lang="en-CA" sz="1800" i="1"/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5732642" y="771971"/>
            <a:ext cx="260199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CM" altLang="en-US" sz="1800" b="1"/>
              <a:t>Couche </a:t>
            </a:r>
            <a:r>
              <a:rPr lang="fr-CM" altLang="en-US" sz="1800" b="1" err="1"/>
              <a:t>convolutionnelle</a:t>
            </a:r>
            <a:endParaRPr lang="fr-CM" altLang="en-US" sz="1800" b="1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CM" altLang="en-US" sz="1800" b="1"/>
              <a:t>avec « </a:t>
            </a:r>
            <a:r>
              <a:rPr lang="fr-CM" altLang="en-US" sz="1800" b="1" err="1"/>
              <a:t>padding</a:t>
            </a:r>
            <a:r>
              <a:rPr lang="fr-CM" altLang="en-US" sz="1800" b="1"/>
              <a:t> »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478513" y="1741469"/>
            <a:ext cx="386191" cy="3190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7316661" y="1741468"/>
            <a:ext cx="386191" cy="3211455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7125653" y="5697938"/>
            <a:ext cx="1986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 b="1">
                <a:solidFill>
                  <a:srgbClr val="FF0000"/>
                </a:solidFill>
              </a:rPr>
              <a:t>Carte d’activation</a:t>
            </a:r>
          </a:p>
          <a:p>
            <a:pPr algn="ctr"/>
            <a:r>
              <a:rPr lang="fr-CA" sz="1800" i="1"/>
              <a:t>(</a:t>
            </a:r>
            <a:r>
              <a:rPr lang="fr-CA" sz="1800" i="1" err="1"/>
              <a:t>feature</a:t>
            </a:r>
            <a:r>
              <a:rPr lang="fr-CA" sz="1800" i="1"/>
              <a:t> </a:t>
            </a:r>
            <a:r>
              <a:rPr lang="fr-CA" sz="1800" i="1" err="1"/>
              <a:t>map</a:t>
            </a:r>
            <a:r>
              <a:rPr lang="fr-CA" sz="1800" i="1"/>
              <a:t>)</a:t>
            </a:r>
            <a:endParaRPr lang="en-CA" sz="1800" i="1"/>
          </a:p>
        </p:txBody>
      </p:sp>
      <p:sp>
        <p:nvSpPr>
          <p:cNvPr id="15" name="Freeform 14"/>
          <p:cNvSpPr/>
          <p:nvPr/>
        </p:nvSpPr>
        <p:spPr>
          <a:xfrm>
            <a:off x="7520558" y="4985936"/>
            <a:ext cx="377382" cy="678990"/>
          </a:xfrm>
          <a:custGeom>
            <a:avLst/>
            <a:gdLst>
              <a:gd name="connsiteX0" fmla="*/ 236130 w 236130"/>
              <a:gd name="connsiteY0" fmla="*/ 1123405 h 1123405"/>
              <a:gd name="connsiteX1" fmla="*/ 35833 w 236130"/>
              <a:gd name="connsiteY1" fmla="*/ 696685 h 1123405"/>
              <a:gd name="connsiteX2" fmla="*/ 998 w 236130"/>
              <a:gd name="connsiteY2" fmla="*/ 0 h 1123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130" h="1123405">
                <a:moveTo>
                  <a:pt x="236130" y="1123405"/>
                </a:moveTo>
                <a:cubicBezTo>
                  <a:pt x="155576" y="1003662"/>
                  <a:pt x="75022" y="883919"/>
                  <a:pt x="35833" y="696685"/>
                </a:cubicBezTo>
                <a:cubicBezTo>
                  <a:pt x="-3356" y="509451"/>
                  <a:pt x="-1179" y="254725"/>
                  <a:pt x="998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Freeform 15"/>
          <p:cNvSpPr/>
          <p:nvPr/>
        </p:nvSpPr>
        <p:spPr>
          <a:xfrm flipH="1">
            <a:off x="6132433" y="4985936"/>
            <a:ext cx="546305" cy="757368"/>
          </a:xfrm>
          <a:custGeom>
            <a:avLst/>
            <a:gdLst>
              <a:gd name="connsiteX0" fmla="*/ 236130 w 236130"/>
              <a:gd name="connsiteY0" fmla="*/ 1123405 h 1123405"/>
              <a:gd name="connsiteX1" fmla="*/ 35833 w 236130"/>
              <a:gd name="connsiteY1" fmla="*/ 696685 h 1123405"/>
              <a:gd name="connsiteX2" fmla="*/ 998 w 236130"/>
              <a:gd name="connsiteY2" fmla="*/ 0 h 1123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130" h="1123405">
                <a:moveTo>
                  <a:pt x="236130" y="1123405"/>
                </a:moveTo>
                <a:cubicBezTo>
                  <a:pt x="155576" y="1003662"/>
                  <a:pt x="75022" y="883919"/>
                  <a:pt x="35833" y="696685"/>
                </a:cubicBezTo>
                <a:cubicBezTo>
                  <a:pt x="-3356" y="509451"/>
                  <a:pt x="-1179" y="254725"/>
                  <a:pt x="998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5051339" y="5743305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/>
              <a:t>signal d’entrée</a:t>
            </a:r>
            <a:endParaRPr lang="en-CA" sz="1800" i="1"/>
          </a:p>
        </p:txBody>
      </p:sp>
    </p:spTree>
    <p:extLst>
      <p:ext uri="{BB962C8B-B14F-4D97-AF65-F5344CB8AC3E}">
        <p14:creationId xmlns:p14="http://schemas.microsoft.com/office/powerpoint/2010/main" val="35542778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177213" y="1893869"/>
            <a:ext cx="386191" cy="3190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1344508" y="1106599"/>
            <a:ext cx="29722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CM" altLang="en-US" sz="1800" b="1"/>
              <a:t>Sans « </a:t>
            </a:r>
            <a:r>
              <a:rPr lang="fr-CM" altLang="en-US" sz="1800" b="1" err="1"/>
              <a:t>padding</a:t>
            </a:r>
            <a:r>
              <a:rPr lang="fr-CM" altLang="en-US" sz="1800" b="1"/>
              <a:t> »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CM" altLang="en-US" sz="1400"/>
              <a:t>(parfois appelée convolution « </a:t>
            </a:r>
            <a:r>
              <a:rPr lang="fr-CM" altLang="en-US" sz="1400" i="1" err="1"/>
              <a:t>valid</a:t>
            </a:r>
            <a:r>
              <a:rPr lang="fr-CM" altLang="en-US" sz="1400"/>
              <a:t> »)</a:t>
            </a:r>
            <a:endParaRPr lang="fr-CM" altLang="en-US" sz="1800"/>
          </a:p>
        </p:txBody>
      </p:sp>
      <p:sp>
        <p:nvSpPr>
          <p:cNvPr id="7" name="Rectangle 6"/>
          <p:cNvSpPr/>
          <p:nvPr/>
        </p:nvSpPr>
        <p:spPr>
          <a:xfrm>
            <a:off x="3015361" y="2199755"/>
            <a:ext cx="386191" cy="2635952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2603419" y="5866807"/>
            <a:ext cx="1986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 b="1">
                <a:solidFill>
                  <a:srgbClr val="FF0000"/>
                </a:solidFill>
              </a:rPr>
              <a:t>Carte d’activation</a:t>
            </a:r>
          </a:p>
          <a:p>
            <a:pPr algn="ctr"/>
            <a:r>
              <a:rPr lang="fr-CA" sz="1800" i="1"/>
              <a:t>(</a:t>
            </a:r>
            <a:r>
              <a:rPr lang="fr-CA" sz="1800" i="1" err="1"/>
              <a:t>feature</a:t>
            </a:r>
            <a:r>
              <a:rPr lang="fr-CA" sz="1800" i="1"/>
              <a:t> </a:t>
            </a:r>
            <a:r>
              <a:rPr lang="fr-CA" sz="1800" i="1" err="1"/>
              <a:t>map</a:t>
            </a:r>
            <a:r>
              <a:rPr lang="fr-CA" sz="1800" i="1"/>
              <a:t>)</a:t>
            </a:r>
            <a:endParaRPr lang="en-CA" sz="1800" i="1"/>
          </a:p>
        </p:txBody>
      </p:sp>
      <p:sp>
        <p:nvSpPr>
          <p:cNvPr id="4" name="Freeform 3"/>
          <p:cNvSpPr/>
          <p:nvPr/>
        </p:nvSpPr>
        <p:spPr>
          <a:xfrm>
            <a:off x="3219258" y="4930001"/>
            <a:ext cx="377382" cy="887325"/>
          </a:xfrm>
          <a:custGeom>
            <a:avLst/>
            <a:gdLst>
              <a:gd name="connsiteX0" fmla="*/ 236130 w 236130"/>
              <a:gd name="connsiteY0" fmla="*/ 1123405 h 1123405"/>
              <a:gd name="connsiteX1" fmla="*/ 35833 w 236130"/>
              <a:gd name="connsiteY1" fmla="*/ 696685 h 1123405"/>
              <a:gd name="connsiteX2" fmla="*/ 998 w 236130"/>
              <a:gd name="connsiteY2" fmla="*/ 0 h 1123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130" h="1123405">
                <a:moveTo>
                  <a:pt x="236130" y="1123405"/>
                </a:moveTo>
                <a:cubicBezTo>
                  <a:pt x="155576" y="1003662"/>
                  <a:pt x="75022" y="883919"/>
                  <a:pt x="35833" y="696685"/>
                </a:cubicBezTo>
                <a:cubicBezTo>
                  <a:pt x="-3356" y="509451"/>
                  <a:pt x="-1179" y="254725"/>
                  <a:pt x="998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Freeform 8"/>
          <p:cNvSpPr/>
          <p:nvPr/>
        </p:nvSpPr>
        <p:spPr>
          <a:xfrm flipH="1">
            <a:off x="1831133" y="5138336"/>
            <a:ext cx="546305" cy="757368"/>
          </a:xfrm>
          <a:custGeom>
            <a:avLst/>
            <a:gdLst>
              <a:gd name="connsiteX0" fmla="*/ 236130 w 236130"/>
              <a:gd name="connsiteY0" fmla="*/ 1123405 h 1123405"/>
              <a:gd name="connsiteX1" fmla="*/ 35833 w 236130"/>
              <a:gd name="connsiteY1" fmla="*/ 696685 h 1123405"/>
              <a:gd name="connsiteX2" fmla="*/ 998 w 236130"/>
              <a:gd name="connsiteY2" fmla="*/ 0 h 1123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130" h="1123405">
                <a:moveTo>
                  <a:pt x="236130" y="1123405"/>
                </a:moveTo>
                <a:cubicBezTo>
                  <a:pt x="155576" y="1003662"/>
                  <a:pt x="75022" y="883919"/>
                  <a:pt x="35833" y="696685"/>
                </a:cubicBezTo>
                <a:cubicBezTo>
                  <a:pt x="-3356" y="509451"/>
                  <a:pt x="-1179" y="254725"/>
                  <a:pt x="998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723671" y="5895704"/>
            <a:ext cx="1588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/>
              <a:t>Signal d’entrée</a:t>
            </a:r>
            <a:endParaRPr lang="en-CA" sz="1800" i="1"/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5633898" y="1101770"/>
            <a:ext cx="298350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CM" altLang="en-US" sz="1800" b="1"/>
              <a:t>Avec « </a:t>
            </a:r>
            <a:r>
              <a:rPr lang="fr-CM" altLang="en-US" sz="1800" b="1" err="1"/>
              <a:t>padding</a:t>
            </a:r>
            <a:r>
              <a:rPr lang="fr-CM" altLang="en-US" sz="1800" b="1"/>
              <a:t> »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CM" altLang="en-US" sz="1400"/>
              <a:t>(parfois appelée convolution « </a:t>
            </a:r>
            <a:r>
              <a:rPr lang="fr-CM" altLang="en-US" sz="1400" i="1" err="1"/>
              <a:t>same</a:t>
            </a:r>
            <a:r>
              <a:rPr lang="fr-CM" altLang="en-US" sz="1400"/>
              <a:t> »)</a:t>
            </a:r>
            <a:endParaRPr lang="fr-CM" altLang="en-US" sz="1400" b="1"/>
          </a:p>
        </p:txBody>
      </p:sp>
      <p:sp>
        <p:nvSpPr>
          <p:cNvPr id="12" name="Rectangle 11"/>
          <p:cNvSpPr/>
          <p:nvPr/>
        </p:nvSpPr>
        <p:spPr>
          <a:xfrm>
            <a:off x="6478513" y="1741469"/>
            <a:ext cx="386191" cy="3190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7316661" y="1741468"/>
            <a:ext cx="386191" cy="3211455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7125653" y="5697938"/>
            <a:ext cx="1986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 b="1">
                <a:solidFill>
                  <a:srgbClr val="FF0000"/>
                </a:solidFill>
              </a:rPr>
              <a:t>Carte d’activation</a:t>
            </a:r>
          </a:p>
          <a:p>
            <a:pPr algn="ctr"/>
            <a:r>
              <a:rPr lang="fr-CA" sz="1800" i="1"/>
              <a:t>(</a:t>
            </a:r>
            <a:r>
              <a:rPr lang="fr-CA" sz="1800" i="1" err="1"/>
              <a:t>feature</a:t>
            </a:r>
            <a:r>
              <a:rPr lang="fr-CA" sz="1800" i="1"/>
              <a:t> </a:t>
            </a:r>
            <a:r>
              <a:rPr lang="fr-CA" sz="1800" i="1" err="1"/>
              <a:t>map</a:t>
            </a:r>
            <a:r>
              <a:rPr lang="fr-CA" sz="1800" i="1"/>
              <a:t>)</a:t>
            </a:r>
            <a:endParaRPr lang="en-CA" sz="1800" i="1"/>
          </a:p>
        </p:txBody>
      </p:sp>
      <p:sp>
        <p:nvSpPr>
          <p:cNvPr id="15" name="Freeform 14"/>
          <p:cNvSpPr/>
          <p:nvPr/>
        </p:nvSpPr>
        <p:spPr>
          <a:xfrm>
            <a:off x="7520558" y="4985936"/>
            <a:ext cx="377382" cy="678990"/>
          </a:xfrm>
          <a:custGeom>
            <a:avLst/>
            <a:gdLst>
              <a:gd name="connsiteX0" fmla="*/ 236130 w 236130"/>
              <a:gd name="connsiteY0" fmla="*/ 1123405 h 1123405"/>
              <a:gd name="connsiteX1" fmla="*/ 35833 w 236130"/>
              <a:gd name="connsiteY1" fmla="*/ 696685 h 1123405"/>
              <a:gd name="connsiteX2" fmla="*/ 998 w 236130"/>
              <a:gd name="connsiteY2" fmla="*/ 0 h 1123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130" h="1123405">
                <a:moveTo>
                  <a:pt x="236130" y="1123405"/>
                </a:moveTo>
                <a:cubicBezTo>
                  <a:pt x="155576" y="1003662"/>
                  <a:pt x="75022" y="883919"/>
                  <a:pt x="35833" y="696685"/>
                </a:cubicBezTo>
                <a:cubicBezTo>
                  <a:pt x="-3356" y="509451"/>
                  <a:pt x="-1179" y="254725"/>
                  <a:pt x="998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Freeform 15"/>
          <p:cNvSpPr/>
          <p:nvPr/>
        </p:nvSpPr>
        <p:spPr>
          <a:xfrm flipH="1">
            <a:off x="6132433" y="4985936"/>
            <a:ext cx="546305" cy="757368"/>
          </a:xfrm>
          <a:custGeom>
            <a:avLst/>
            <a:gdLst>
              <a:gd name="connsiteX0" fmla="*/ 236130 w 236130"/>
              <a:gd name="connsiteY0" fmla="*/ 1123405 h 1123405"/>
              <a:gd name="connsiteX1" fmla="*/ 35833 w 236130"/>
              <a:gd name="connsiteY1" fmla="*/ 696685 h 1123405"/>
              <a:gd name="connsiteX2" fmla="*/ 998 w 236130"/>
              <a:gd name="connsiteY2" fmla="*/ 0 h 1123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130" h="1123405">
                <a:moveTo>
                  <a:pt x="236130" y="1123405"/>
                </a:moveTo>
                <a:cubicBezTo>
                  <a:pt x="155576" y="1003662"/>
                  <a:pt x="75022" y="883919"/>
                  <a:pt x="35833" y="696685"/>
                </a:cubicBezTo>
                <a:cubicBezTo>
                  <a:pt x="-3356" y="509451"/>
                  <a:pt x="-1179" y="254725"/>
                  <a:pt x="998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5032101" y="5743305"/>
            <a:ext cx="1588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/>
              <a:t>Signal d’entrée</a:t>
            </a:r>
            <a:endParaRPr lang="en-CA" sz="1800" i="1"/>
          </a:p>
        </p:txBody>
      </p:sp>
      <p:sp>
        <p:nvSpPr>
          <p:cNvPr id="3" name="TextBox 2"/>
          <p:cNvSpPr txBox="1"/>
          <p:nvPr/>
        </p:nvSpPr>
        <p:spPr>
          <a:xfrm>
            <a:off x="566057" y="426720"/>
            <a:ext cx="4889480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CA">
                <a:latin typeface="Times New Roman"/>
                <a:cs typeface="Times New Roman"/>
              </a:rPr>
              <a:t>Exemple : taille de filtre = 5 stride = 1</a:t>
            </a:r>
            <a:endParaRPr lang="en-CA"/>
          </a:p>
        </p:txBody>
      </p:sp>
      <p:sp>
        <p:nvSpPr>
          <p:cNvPr id="6" name="TextBox 5"/>
          <p:cNvSpPr txBox="1"/>
          <p:nvPr/>
        </p:nvSpPr>
        <p:spPr>
          <a:xfrm rot="16200000">
            <a:off x="1162360" y="3221375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/>
              <a:t>100 neurones</a:t>
            </a:r>
            <a:endParaRPr lang="en-CA" sz="180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1901825" y="1893869"/>
            <a:ext cx="202" cy="794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1828800" y="1893869"/>
            <a:ext cx="1460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 flipV="1">
            <a:off x="1764081" y="4110782"/>
            <a:ext cx="241834" cy="973531"/>
            <a:chOff x="1279525" y="3887769"/>
            <a:chExt cx="146050" cy="794730"/>
          </a:xfrm>
        </p:grpSpPr>
        <p:cxnSp>
          <p:nvCxnSpPr>
            <p:cNvPr id="25" name="Straight Arrow Connector 24"/>
            <p:cNvCxnSpPr/>
            <p:nvPr/>
          </p:nvCxnSpPr>
          <p:spPr>
            <a:xfrm flipH="1" flipV="1">
              <a:off x="1352550" y="3887769"/>
              <a:ext cx="202" cy="7947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1279525" y="3887769"/>
              <a:ext cx="1460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 rot="16200000">
            <a:off x="5523112" y="3068974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/>
              <a:t>100 neurones</a:t>
            </a:r>
            <a:endParaRPr lang="en-CA" sz="1800"/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6262577" y="1741468"/>
            <a:ext cx="202" cy="794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6189552" y="1741468"/>
            <a:ext cx="1460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 flipV="1">
            <a:off x="6124833" y="3958381"/>
            <a:ext cx="241834" cy="973531"/>
            <a:chOff x="1279525" y="3887769"/>
            <a:chExt cx="146050" cy="794730"/>
          </a:xfrm>
        </p:grpSpPr>
        <p:cxnSp>
          <p:nvCxnSpPr>
            <p:cNvPr id="32" name="Straight Arrow Connector 31"/>
            <p:cNvCxnSpPr/>
            <p:nvPr/>
          </p:nvCxnSpPr>
          <p:spPr>
            <a:xfrm flipH="1" flipV="1">
              <a:off x="1352550" y="3887769"/>
              <a:ext cx="202" cy="7947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1279525" y="3887769"/>
              <a:ext cx="1460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 rot="16200000">
            <a:off x="2963902" y="3391362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/>
              <a:t>96 neurones</a:t>
            </a:r>
            <a:endParaRPr lang="en-CA" sz="1800"/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3654779" y="2194637"/>
            <a:ext cx="202" cy="794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3577589" y="2201485"/>
            <a:ext cx="1460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 flipV="1">
            <a:off x="3517035" y="4201995"/>
            <a:ext cx="241834" cy="633596"/>
            <a:chOff x="1279525" y="3887769"/>
            <a:chExt cx="146050" cy="794730"/>
          </a:xfrm>
        </p:grpSpPr>
        <p:cxnSp>
          <p:nvCxnSpPr>
            <p:cNvPr id="38" name="Straight Arrow Connector 37"/>
            <p:cNvCxnSpPr/>
            <p:nvPr/>
          </p:nvCxnSpPr>
          <p:spPr>
            <a:xfrm flipH="1" flipV="1">
              <a:off x="1352550" y="3887769"/>
              <a:ext cx="202" cy="7947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1279525" y="3887769"/>
              <a:ext cx="1460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0" name="TextBox 39"/>
          <p:cNvSpPr txBox="1"/>
          <p:nvPr/>
        </p:nvSpPr>
        <p:spPr>
          <a:xfrm rot="16200000">
            <a:off x="7193089" y="3080736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/>
              <a:t>100 neurones</a:t>
            </a:r>
            <a:endParaRPr lang="en-CA" sz="1800"/>
          </a:p>
        </p:txBody>
      </p:sp>
      <p:cxnSp>
        <p:nvCxnSpPr>
          <p:cNvPr id="41" name="Straight Arrow Connector 40"/>
          <p:cNvCxnSpPr/>
          <p:nvPr/>
        </p:nvCxnSpPr>
        <p:spPr>
          <a:xfrm flipH="1" flipV="1">
            <a:off x="7932554" y="1753230"/>
            <a:ext cx="202" cy="794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7859529" y="1753230"/>
            <a:ext cx="1460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 flipV="1">
            <a:off x="7794810" y="3970143"/>
            <a:ext cx="241834" cy="973531"/>
            <a:chOff x="1279525" y="3887769"/>
            <a:chExt cx="146050" cy="794730"/>
          </a:xfrm>
        </p:grpSpPr>
        <p:cxnSp>
          <p:nvCxnSpPr>
            <p:cNvPr id="44" name="Straight Arrow Connector 43"/>
            <p:cNvCxnSpPr/>
            <p:nvPr/>
          </p:nvCxnSpPr>
          <p:spPr>
            <a:xfrm flipH="1" flipV="1">
              <a:off x="1352550" y="3887769"/>
              <a:ext cx="202" cy="7947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>
              <a:off x="1279525" y="3887769"/>
              <a:ext cx="1460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77823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862971" y="1741468"/>
            <a:ext cx="386191" cy="3190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2579199" y="1720457"/>
            <a:ext cx="386191" cy="3211455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3171187" y="5933070"/>
            <a:ext cx="2076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 b="1">
                <a:solidFill>
                  <a:srgbClr val="FF0000"/>
                </a:solidFill>
              </a:rPr>
              <a:t>Carte</a:t>
            </a:r>
            <a:r>
              <a:rPr lang="fr-CA" sz="1800" b="1" u="sng">
                <a:solidFill>
                  <a:srgbClr val="FF0000"/>
                </a:solidFill>
              </a:rPr>
              <a:t>s</a:t>
            </a:r>
            <a:r>
              <a:rPr lang="fr-CA" sz="1800" b="1">
                <a:solidFill>
                  <a:srgbClr val="FF0000"/>
                </a:solidFill>
              </a:rPr>
              <a:t> d’activation</a:t>
            </a:r>
          </a:p>
          <a:p>
            <a:pPr algn="ctr"/>
            <a:r>
              <a:rPr lang="fr-CA" sz="1800" i="1"/>
              <a:t>(</a:t>
            </a:r>
            <a:r>
              <a:rPr lang="fr-CA" sz="1800" i="1" err="1"/>
              <a:t>feature</a:t>
            </a:r>
            <a:r>
              <a:rPr lang="fr-CA" sz="1800" i="1"/>
              <a:t> </a:t>
            </a:r>
            <a:r>
              <a:rPr lang="fr-CA" sz="1800" i="1" err="1"/>
              <a:t>map</a:t>
            </a:r>
            <a:r>
              <a:rPr lang="fr-CA" sz="1800" b="1" i="1" u="sng" err="1"/>
              <a:t>s</a:t>
            </a:r>
            <a:r>
              <a:rPr lang="fr-CA" sz="1800" i="1"/>
              <a:t>)</a:t>
            </a:r>
            <a:endParaRPr lang="en-CA" sz="1800" i="1"/>
          </a:p>
        </p:txBody>
      </p:sp>
      <p:sp>
        <p:nvSpPr>
          <p:cNvPr id="15" name="Freeform 14"/>
          <p:cNvSpPr/>
          <p:nvPr/>
        </p:nvSpPr>
        <p:spPr>
          <a:xfrm>
            <a:off x="3610976" y="5221068"/>
            <a:ext cx="377382" cy="678990"/>
          </a:xfrm>
          <a:custGeom>
            <a:avLst/>
            <a:gdLst>
              <a:gd name="connsiteX0" fmla="*/ 236130 w 236130"/>
              <a:gd name="connsiteY0" fmla="*/ 1123405 h 1123405"/>
              <a:gd name="connsiteX1" fmla="*/ 35833 w 236130"/>
              <a:gd name="connsiteY1" fmla="*/ 696685 h 1123405"/>
              <a:gd name="connsiteX2" fmla="*/ 998 w 236130"/>
              <a:gd name="connsiteY2" fmla="*/ 0 h 1123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130" h="1123405">
                <a:moveTo>
                  <a:pt x="236130" y="1123405"/>
                </a:moveTo>
                <a:cubicBezTo>
                  <a:pt x="155576" y="1003662"/>
                  <a:pt x="75022" y="883919"/>
                  <a:pt x="35833" y="696685"/>
                </a:cubicBezTo>
                <a:cubicBezTo>
                  <a:pt x="-3356" y="509451"/>
                  <a:pt x="-1179" y="254725"/>
                  <a:pt x="998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Freeform 15"/>
          <p:cNvSpPr/>
          <p:nvPr/>
        </p:nvSpPr>
        <p:spPr>
          <a:xfrm flipH="1">
            <a:off x="1516890" y="5194941"/>
            <a:ext cx="546305" cy="548362"/>
          </a:xfrm>
          <a:custGeom>
            <a:avLst/>
            <a:gdLst>
              <a:gd name="connsiteX0" fmla="*/ 236130 w 236130"/>
              <a:gd name="connsiteY0" fmla="*/ 1123405 h 1123405"/>
              <a:gd name="connsiteX1" fmla="*/ 35833 w 236130"/>
              <a:gd name="connsiteY1" fmla="*/ 696685 h 1123405"/>
              <a:gd name="connsiteX2" fmla="*/ 998 w 236130"/>
              <a:gd name="connsiteY2" fmla="*/ 0 h 1123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130" h="1123405">
                <a:moveTo>
                  <a:pt x="236130" y="1123405"/>
                </a:moveTo>
                <a:cubicBezTo>
                  <a:pt x="155576" y="1003662"/>
                  <a:pt x="75022" y="883919"/>
                  <a:pt x="35833" y="696685"/>
                </a:cubicBezTo>
                <a:cubicBezTo>
                  <a:pt x="-3356" y="509451"/>
                  <a:pt x="-1179" y="254725"/>
                  <a:pt x="998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416559" y="5743304"/>
            <a:ext cx="1588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/>
              <a:t>Signal d’entrée</a:t>
            </a:r>
            <a:endParaRPr lang="en-CA" sz="1800" i="1"/>
          </a:p>
        </p:txBody>
      </p:sp>
      <p:sp>
        <p:nvSpPr>
          <p:cNvPr id="3" name="TextBox 2"/>
          <p:cNvSpPr txBox="1"/>
          <p:nvPr/>
        </p:nvSpPr>
        <p:spPr>
          <a:xfrm>
            <a:off x="566057" y="426720"/>
            <a:ext cx="70680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Il est possible d’apprendre </a:t>
            </a:r>
            <a:r>
              <a:rPr lang="fr-CA" b="1">
                <a:solidFill>
                  <a:srgbClr val="FF0000"/>
                </a:solidFill>
              </a:rPr>
              <a:t>plusieurs filtres par couche</a:t>
            </a:r>
          </a:p>
          <a:p>
            <a:r>
              <a:rPr lang="fr-CA"/>
              <a:t>   </a:t>
            </a:r>
            <a:r>
              <a:rPr lang="fr-CA" sz="1600"/>
              <a:t>(ex. 5 filtres donnant 5 cartes d’activation)</a:t>
            </a:r>
            <a:endParaRPr lang="en-CA"/>
          </a:p>
        </p:txBody>
      </p:sp>
      <p:sp>
        <p:nvSpPr>
          <p:cNvPr id="46" name="Rectangle 45"/>
          <p:cNvSpPr/>
          <p:nvPr/>
        </p:nvSpPr>
        <p:spPr>
          <a:xfrm>
            <a:off x="3009401" y="1720457"/>
            <a:ext cx="386191" cy="3211455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ectangle 46"/>
          <p:cNvSpPr/>
          <p:nvPr/>
        </p:nvSpPr>
        <p:spPr>
          <a:xfrm>
            <a:off x="3439603" y="1720457"/>
            <a:ext cx="386191" cy="3211455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Rectangle 47"/>
          <p:cNvSpPr/>
          <p:nvPr/>
        </p:nvSpPr>
        <p:spPr>
          <a:xfrm>
            <a:off x="3869805" y="1720457"/>
            <a:ext cx="386191" cy="3211455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Rectangle 48"/>
          <p:cNvSpPr/>
          <p:nvPr/>
        </p:nvSpPr>
        <p:spPr>
          <a:xfrm>
            <a:off x="4300008" y="1720457"/>
            <a:ext cx="386191" cy="3211455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9" name="Straight Connector 18"/>
          <p:cNvCxnSpPr/>
          <p:nvPr/>
        </p:nvCxnSpPr>
        <p:spPr>
          <a:xfrm>
            <a:off x="2579199" y="5194941"/>
            <a:ext cx="2107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16200000">
            <a:off x="2320888" y="3041662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i="1"/>
              <a:t>h(x*w</a:t>
            </a:r>
            <a:r>
              <a:rPr lang="fr-CA" sz="1200" i="1"/>
              <a:t>1</a:t>
            </a:r>
            <a:r>
              <a:rPr lang="fr-CA" sz="1800" i="1"/>
              <a:t>)</a:t>
            </a:r>
            <a:endParaRPr lang="en-CA" sz="1800" i="1"/>
          </a:p>
        </p:txBody>
      </p:sp>
      <p:sp>
        <p:nvSpPr>
          <p:cNvPr id="51" name="TextBox 50"/>
          <p:cNvSpPr txBox="1"/>
          <p:nvPr/>
        </p:nvSpPr>
        <p:spPr>
          <a:xfrm rot="16200000">
            <a:off x="2742662" y="3041662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i="1"/>
              <a:t>h(x*w</a:t>
            </a:r>
            <a:r>
              <a:rPr lang="fr-CA" sz="1200" i="1"/>
              <a:t>2</a:t>
            </a:r>
            <a:r>
              <a:rPr lang="fr-CA" sz="1800" i="1"/>
              <a:t>)</a:t>
            </a:r>
            <a:endParaRPr lang="en-CA" sz="1800" i="1"/>
          </a:p>
        </p:txBody>
      </p:sp>
      <p:sp>
        <p:nvSpPr>
          <p:cNvPr id="52" name="TextBox 51"/>
          <p:cNvSpPr txBox="1"/>
          <p:nvPr/>
        </p:nvSpPr>
        <p:spPr>
          <a:xfrm rot="16200000">
            <a:off x="3212465" y="3041664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i="1"/>
              <a:t>h(x*w</a:t>
            </a:r>
            <a:r>
              <a:rPr lang="fr-CA" sz="1200" i="1"/>
              <a:t>3</a:t>
            </a:r>
            <a:r>
              <a:rPr lang="fr-CA" sz="1800" i="1"/>
              <a:t>)</a:t>
            </a:r>
            <a:endParaRPr lang="en-CA" sz="1800" i="1"/>
          </a:p>
        </p:txBody>
      </p:sp>
      <p:sp>
        <p:nvSpPr>
          <p:cNvPr id="53" name="TextBox 52"/>
          <p:cNvSpPr txBox="1"/>
          <p:nvPr/>
        </p:nvSpPr>
        <p:spPr>
          <a:xfrm rot="16200000">
            <a:off x="3634239" y="3041664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i="1"/>
              <a:t>h(x*w</a:t>
            </a:r>
            <a:r>
              <a:rPr lang="fr-CA" sz="1200" i="1"/>
              <a:t>4</a:t>
            </a:r>
            <a:r>
              <a:rPr lang="fr-CA" sz="1800" i="1"/>
              <a:t>)</a:t>
            </a:r>
            <a:endParaRPr lang="en-CA" sz="1800" i="1"/>
          </a:p>
        </p:txBody>
      </p:sp>
      <p:sp>
        <p:nvSpPr>
          <p:cNvPr id="54" name="TextBox 53"/>
          <p:cNvSpPr txBox="1"/>
          <p:nvPr/>
        </p:nvSpPr>
        <p:spPr>
          <a:xfrm rot="16200000">
            <a:off x="4055527" y="3076006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i="1"/>
              <a:t>h(x*w</a:t>
            </a:r>
            <a:r>
              <a:rPr lang="fr-CA" sz="1200" i="1"/>
              <a:t>5</a:t>
            </a:r>
            <a:r>
              <a:rPr lang="fr-CA" sz="1800" i="1"/>
              <a:t>)</a:t>
            </a:r>
            <a:endParaRPr lang="en-CA" sz="1800" i="1"/>
          </a:p>
        </p:txBody>
      </p:sp>
      <p:sp>
        <p:nvSpPr>
          <p:cNvPr id="56" name="TextBox 55"/>
          <p:cNvSpPr txBox="1"/>
          <p:nvPr/>
        </p:nvSpPr>
        <p:spPr>
          <a:xfrm>
            <a:off x="1866687" y="2960482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i="1"/>
              <a:t>x</a:t>
            </a:r>
            <a:endParaRPr lang="en-CA" sz="2800" i="1"/>
          </a:p>
        </p:txBody>
      </p:sp>
    </p:spTree>
    <p:extLst>
      <p:ext uri="{BB962C8B-B14F-4D97-AF65-F5344CB8AC3E}">
        <p14:creationId xmlns:p14="http://schemas.microsoft.com/office/powerpoint/2010/main" val="42432217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862971" y="1741468"/>
            <a:ext cx="386191" cy="3190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2579199" y="1720457"/>
            <a:ext cx="386191" cy="3211455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3171187" y="5933070"/>
            <a:ext cx="2076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 b="1">
                <a:solidFill>
                  <a:srgbClr val="FF0000"/>
                </a:solidFill>
              </a:rPr>
              <a:t>Carte</a:t>
            </a:r>
            <a:r>
              <a:rPr lang="fr-CA" sz="1800" b="1" u="sng">
                <a:solidFill>
                  <a:srgbClr val="FF0000"/>
                </a:solidFill>
              </a:rPr>
              <a:t>s</a:t>
            </a:r>
            <a:r>
              <a:rPr lang="fr-CA" sz="1800" b="1">
                <a:solidFill>
                  <a:srgbClr val="FF0000"/>
                </a:solidFill>
              </a:rPr>
              <a:t> d’activation</a:t>
            </a:r>
          </a:p>
          <a:p>
            <a:pPr algn="ctr"/>
            <a:r>
              <a:rPr lang="fr-CA" sz="1800" i="1"/>
              <a:t>(</a:t>
            </a:r>
            <a:r>
              <a:rPr lang="fr-CA" sz="1800" i="1" err="1"/>
              <a:t>feature</a:t>
            </a:r>
            <a:r>
              <a:rPr lang="fr-CA" sz="1800" i="1"/>
              <a:t> </a:t>
            </a:r>
            <a:r>
              <a:rPr lang="fr-CA" sz="1800" i="1" err="1"/>
              <a:t>map</a:t>
            </a:r>
            <a:r>
              <a:rPr lang="fr-CA" sz="1800" b="1" i="1" u="sng" err="1"/>
              <a:t>s</a:t>
            </a:r>
            <a:r>
              <a:rPr lang="fr-CA" sz="1800" i="1"/>
              <a:t>)</a:t>
            </a:r>
            <a:endParaRPr lang="en-CA" sz="1800" i="1"/>
          </a:p>
        </p:txBody>
      </p:sp>
      <p:sp>
        <p:nvSpPr>
          <p:cNvPr id="15" name="Freeform 14"/>
          <p:cNvSpPr/>
          <p:nvPr/>
        </p:nvSpPr>
        <p:spPr>
          <a:xfrm>
            <a:off x="3610976" y="5221068"/>
            <a:ext cx="377382" cy="678990"/>
          </a:xfrm>
          <a:custGeom>
            <a:avLst/>
            <a:gdLst>
              <a:gd name="connsiteX0" fmla="*/ 236130 w 236130"/>
              <a:gd name="connsiteY0" fmla="*/ 1123405 h 1123405"/>
              <a:gd name="connsiteX1" fmla="*/ 35833 w 236130"/>
              <a:gd name="connsiteY1" fmla="*/ 696685 h 1123405"/>
              <a:gd name="connsiteX2" fmla="*/ 998 w 236130"/>
              <a:gd name="connsiteY2" fmla="*/ 0 h 1123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130" h="1123405">
                <a:moveTo>
                  <a:pt x="236130" y="1123405"/>
                </a:moveTo>
                <a:cubicBezTo>
                  <a:pt x="155576" y="1003662"/>
                  <a:pt x="75022" y="883919"/>
                  <a:pt x="35833" y="696685"/>
                </a:cubicBezTo>
                <a:cubicBezTo>
                  <a:pt x="-3356" y="509451"/>
                  <a:pt x="-1179" y="254725"/>
                  <a:pt x="998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Freeform 15"/>
          <p:cNvSpPr/>
          <p:nvPr/>
        </p:nvSpPr>
        <p:spPr>
          <a:xfrm flipH="1">
            <a:off x="1516890" y="5194941"/>
            <a:ext cx="546305" cy="548362"/>
          </a:xfrm>
          <a:custGeom>
            <a:avLst/>
            <a:gdLst>
              <a:gd name="connsiteX0" fmla="*/ 236130 w 236130"/>
              <a:gd name="connsiteY0" fmla="*/ 1123405 h 1123405"/>
              <a:gd name="connsiteX1" fmla="*/ 35833 w 236130"/>
              <a:gd name="connsiteY1" fmla="*/ 696685 h 1123405"/>
              <a:gd name="connsiteX2" fmla="*/ 998 w 236130"/>
              <a:gd name="connsiteY2" fmla="*/ 0 h 1123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130" h="1123405">
                <a:moveTo>
                  <a:pt x="236130" y="1123405"/>
                </a:moveTo>
                <a:cubicBezTo>
                  <a:pt x="155576" y="1003662"/>
                  <a:pt x="75022" y="883919"/>
                  <a:pt x="35833" y="696685"/>
                </a:cubicBezTo>
                <a:cubicBezTo>
                  <a:pt x="-3356" y="509451"/>
                  <a:pt x="-1179" y="254725"/>
                  <a:pt x="998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416559" y="5743304"/>
            <a:ext cx="1588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/>
              <a:t>Signal d’entrée</a:t>
            </a:r>
            <a:endParaRPr lang="en-CA" sz="1800" i="1"/>
          </a:p>
        </p:txBody>
      </p:sp>
      <p:sp>
        <p:nvSpPr>
          <p:cNvPr id="3" name="TextBox 2"/>
          <p:cNvSpPr txBox="1"/>
          <p:nvPr/>
        </p:nvSpPr>
        <p:spPr>
          <a:xfrm>
            <a:off x="566057" y="426720"/>
            <a:ext cx="39212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Taille de filtre = 5</a:t>
            </a:r>
          </a:p>
          <a:p>
            <a:r>
              <a:rPr lang="fr-CA"/>
              <a:t>   </a:t>
            </a:r>
            <a:r>
              <a:rPr lang="fr-CA" sz="1600"/>
              <a:t>(ex. 5 filtres donnant 5 cartes d’activation)</a:t>
            </a:r>
            <a:endParaRPr lang="en-CA"/>
          </a:p>
        </p:txBody>
      </p:sp>
      <p:sp>
        <p:nvSpPr>
          <p:cNvPr id="46" name="Rectangle 45"/>
          <p:cNvSpPr/>
          <p:nvPr/>
        </p:nvSpPr>
        <p:spPr>
          <a:xfrm>
            <a:off x="3009401" y="1720457"/>
            <a:ext cx="386191" cy="3211455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ectangle 46"/>
          <p:cNvSpPr/>
          <p:nvPr/>
        </p:nvSpPr>
        <p:spPr>
          <a:xfrm>
            <a:off x="3439603" y="1720457"/>
            <a:ext cx="386191" cy="3211455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Rectangle 47"/>
          <p:cNvSpPr/>
          <p:nvPr/>
        </p:nvSpPr>
        <p:spPr>
          <a:xfrm>
            <a:off x="3869805" y="1720457"/>
            <a:ext cx="386191" cy="3211455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Rectangle 48"/>
          <p:cNvSpPr/>
          <p:nvPr/>
        </p:nvSpPr>
        <p:spPr>
          <a:xfrm>
            <a:off x="4300008" y="1720457"/>
            <a:ext cx="386191" cy="3211455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9" name="Straight Connector 18"/>
          <p:cNvCxnSpPr/>
          <p:nvPr/>
        </p:nvCxnSpPr>
        <p:spPr>
          <a:xfrm>
            <a:off x="2579199" y="5194941"/>
            <a:ext cx="2107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16200000">
            <a:off x="2320888" y="3041662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i="1"/>
              <a:t>h(x*w</a:t>
            </a:r>
            <a:r>
              <a:rPr lang="fr-CA" sz="1200" i="1"/>
              <a:t>1</a:t>
            </a:r>
            <a:r>
              <a:rPr lang="fr-CA" sz="1800" i="1"/>
              <a:t>)</a:t>
            </a:r>
            <a:endParaRPr lang="en-CA" sz="1800" i="1"/>
          </a:p>
        </p:txBody>
      </p:sp>
      <p:sp>
        <p:nvSpPr>
          <p:cNvPr id="51" name="TextBox 50"/>
          <p:cNvSpPr txBox="1"/>
          <p:nvPr/>
        </p:nvSpPr>
        <p:spPr>
          <a:xfrm rot="16200000">
            <a:off x="2742662" y="3041662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i="1"/>
              <a:t>h(x*w</a:t>
            </a:r>
            <a:r>
              <a:rPr lang="fr-CA" sz="1200" i="1"/>
              <a:t>2</a:t>
            </a:r>
            <a:r>
              <a:rPr lang="fr-CA" sz="1800" i="1"/>
              <a:t>)</a:t>
            </a:r>
            <a:endParaRPr lang="en-CA" sz="1800" i="1"/>
          </a:p>
        </p:txBody>
      </p:sp>
      <p:sp>
        <p:nvSpPr>
          <p:cNvPr id="52" name="TextBox 51"/>
          <p:cNvSpPr txBox="1"/>
          <p:nvPr/>
        </p:nvSpPr>
        <p:spPr>
          <a:xfrm rot="16200000">
            <a:off x="3212465" y="3041664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i="1"/>
              <a:t>h(x*w</a:t>
            </a:r>
            <a:r>
              <a:rPr lang="fr-CA" sz="1200" i="1"/>
              <a:t>3</a:t>
            </a:r>
            <a:r>
              <a:rPr lang="fr-CA" sz="1800" i="1"/>
              <a:t>)</a:t>
            </a:r>
            <a:endParaRPr lang="en-CA" sz="1800" i="1"/>
          </a:p>
        </p:txBody>
      </p:sp>
      <p:sp>
        <p:nvSpPr>
          <p:cNvPr id="53" name="TextBox 52"/>
          <p:cNvSpPr txBox="1"/>
          <p:nvPr/>
        </p:nvSpPr>
        <p:spPr>
          <a:xfrm rot="16200000">
            <a:off x="3634239" y="3041664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i="1"/>
              <a:t>h(x*w</a:t>
            </a:r>
            <a:r>
              <a:rPr lang="fr-CA" sz="1200" i="1"/>
              <a:t>4</a:t>
            </a:r>
            <a:r>
              <a:rPr lang="fr-CA" sz="1800" i="1"/>
              <a:t>)</a:t>
            </a:r>
            <a:endParaRPr lang="en-CA" sz="1800" i="1"/>
          </a:p>
        </p:txBody>
      </p:sp>
      <p:sp>
        <p:nvSpPr>
          <p:cNvPr id="54" name="TextBox 53"/>
          <p:cNvSpPr txBox="1"/>
          <p:nvPr/>
        </p:nvSpPr>
        <p:spPr>
          <a:xfrm rot="16200000">
            <a:off x="4055527" y="3076006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i="1"/>
              <a:t>h(x*w</a:t>
            </a:r>
            <a:r>
              <a:rPr lang="fr-CA" sz="1200" i="1"/>
              <a:t>5</a:t>
            </a:r>
            <a:r>
              <a:rPr lang="fr-CA" sz="1800" i="1"/>
              <a:t>)</a:t>
            </a:r>
            <a:endParaRPr lang="en-CA" sz="1800" i="1"/>
          </a:p>
        </p:txBody>
      </p:sp>
      <p:sp>
        <p:nvSpPr>
          <p:cNvPr id="56" name="TextBox 55"/>
          <p:cNvSpPr txBox="1"/>
          <p:nvPr/>
        </p:nvSpPr>
        <p:spPr>
          <a:xfrm>
            <a:off x="1866687" y="2960482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i="1"/>
              <a:t>x</a:t>
            </a:r>
            <a:endParaRPr lang="en-CA" sz="2800" i="1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962302" y="3068974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/>
              <a:t>100 neurones</a:t>
            </a:r>
            <a:endParaRPr lang="en-CA" sz="1800"/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1701767" y="1741468"/>
            <a:ext cx="202" cy="794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1628742" y="1741468"/>
            <a:ext cx="1460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 flipV="1">
            <a:off x="1564023" y="3958381"/>
            <a:ext cx="241834" cy="973531"/>
            <a:chOff x="1279525" y="3887769"/>
            <a:chExt cx="146050" cy="794730"/>
          </a:xfrm>
        </p:grpSpPr>
        <p:cxnSp>
          <p:nvCxnSpPr>
            <p:cNvPr id="26" name="Straight Arrow Connector 25"/>
            <p:cNvCxnSpPr/>
            <p:nvPr/>
          </p:nvCxnSpPr>
          <p:spPr>
            <a:xfrm flipH="1" flipV="1">
              <a:off x="1352550" y="3887769"/>
              <a:ext cx="202" cy="7947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1279525" y="3887769"/>
              <a:ext cx="1460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4894217" y="2388721"/>
            <a:ext cx="32065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Avec « </a:t>
            </a:r>
            <a:r>
              <a:rPr lang="fr-CA" i="1" err="1"/>
              <a:t>padding</a:t>
            </a:r>
            <a:r>
              <a:rPr lang="fr-CA"/>
              <a:t> »</a:t>
            </a:r>
          </a:p>
          <a:p>
            <a:endParaRPr lang="fr-CA"/>
          </a:p>
          <a:p>
            <a:r>
              <a:rPr lang="fr-CA" sz="2000" b="1">
                <a:solidFill>
                  <a:srgbClr val="FF0000"/>
                </a:solidFill>
              </a:rPr>
              <a:t>Combien de neurones et de </a:t>
            </a:r>
          </a:p>
          <a:p>
            <a:r>
              <a:rPr lang="fr-CA" sz="2000" b="1">
                <a:solidFill>
                  <a:srgbClr val="FF0000"/>
                </a:solidFill>
              </a:rPr>
              <a:t>paramètres au total?</a:t>
            </a:r>
          </a:p>
        </p:txBody>
      </p:sp>
    </p:spTree>
    <p:extLst>
      <p:ext uri="{BB962C8B-B14F-4D97-AF65-F5344CB8AC3E}">
        <p14:creationId xmlns:p14="http://schemas.microsoft.com/office/powerpoint/2010/main" val="28111535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862971" y="1741468"/>
            <a:ext cx="386191" cy="3190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2579199" y="1720457"/>
            <a:ext cx="386191" cy="3211455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3171187" y="5933070"/>
            <a:ext cx="2076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 b="1">
                <a:solidFill>
                  <a:srgbClr val="FF0000"/>
                </a:solidFill>
              </a:rPr>
              <a:t>Carte</a:t>
            </a:r>
            <a:r>
              <a:rPr lang="fr-CA" sz="1800" b="1" u="sng">
                <a:solidFill>
                  <a:srgbClr val="FF0000"/>
                </a:solidFill>
              </a:rPr>
              <a:t>s</a:t>
            </a:r>
            <a:r>
              <a:rPr lang="fr-CA" sz="1800" b="1">
                <a:solidFill>
                  <a:srgbClr val="FF0000"/>
                </a:solidFill>
              </a:rPr>
              <a:t> d’activation</a:t>
            </a:r>
          </a:p>
          <a:p>
            <a:pPr algn="ctr"/>
            <a:r>
              <a:rPr lang="fr-CA" sz="1800" i="1"/>
              <a:t>(</a:t>
            </a:r>
            <a:r>
              <a:rPr lang="fr-CA" sz="1800" i="1" err="1"/>
              <a:t>feature</a:t>
            </a:r>
            <a:r>
              <a:rPr lang="fr-CA" sz="1800" i="1"/>
              <a:t> </a:t>
            </a:r>
            <a:r>
              <a:rPr lang="fr-CA" sz="1800" i="1" err="1"/>
              <a:t>map</a:t>
            </a:r>
            <a:r>
              <a:rPr lang="fr-CA" sz="1800" b="1" i="1" u="sng" err="1"/>
              <a:t>s</a:t>
            </a:r>
            <a:r>
              <a:rPr lang="fr-CA" sz="1800" i="1"/>
              <a:t>)</a:t>
            </a:r>
            <a:endParaRPr lang="en-CA" sz="1800" i="1"/>
          </a:p>
        </p:txBody>
      </p:sp>
      <p:sp>
        <p:nvSpPr>
          <p:cNvPr id="15" name="Freeform 14"/>
          <p:cNvSpPr/>
          <p:nvPr/>
        </p:nvSpPr>
        <p:spPr>
          <a:xfrm>
            <a:off x="3610976" y="5221068"/>
            <a:ext cx="377382" cy="678990"/>
          </a:xfrm>
          <a:custGeom>
            <a:avLst/>
            <a:gdLst>
              <a:gd name="connsiteX0" fmla="*/ 236130 w 236130"/>
              <a:gd name="connsiteY0" fmla="*/ 1123405 h 1123405"/>
              <a:gd name="connsiteX1" fmla="*/ 35833 w 236130"/>
              <a:gd name="connsiteY1" fmla="*/ 696685 h 1123405"/>
              <a:gd name="connsiteX2" fmla="*/ 998 w 236130"/>
              <a:gd name="connsiteY2" fmla="*/ 0 h 1123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130" h="1123405">
                <a:moveTo>
                  <a:pt x="236130" y="1123405"/>
                </a:moveTo>
                <a:cubicBezTo>
                  <a:pt x="155576" y="1003662"/>
                  <a:pt x="75022" y="883919"/>
                  <a:pt x="35833" y="696685"/>
                </a:cubicBezTo>
                <a:cubicBezTo>
                  <a:pt x="-3356" y="509451"/>
                  <a:pt x="-1179" y="254725"/>
                  <a:pt x="998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Freeform 15"/>
          <p:cNvSpPr/>
          <p:nvPr/>
        </p:nvSpPr>
        <p:spPr>
          <a:xfrm flipH="1">
            <a:off x="1516890" y="5194941"/>
            <a:ext cx="546305" cy="548362"/>
          </a:xfrm>
          <a:custGeom>
            <a:avLst/>
            <a:gdLst>
              <a:gd name="connsiteX0" fmla="*/ 236130 w 236130"/>
              <a:gd name="connsiteY0" fmla="*/ 1123405 h 1123405"/>
              <a:gd name="connsiteX1" fmla="*/ 35833 w 236130"/>
              <a:gd name="connsiteY1" fmla="*/ 696685 h 1123405"/>
              <a:gd name="connsiteX2" fmla="*/ 998 w 236130"/>
              <a:gd name="connsiteY2" fmla="*/ 0 h 1123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130" h="1123405">
                <a:moveTo>
                  <a:pt x="236130" y="1123405"/>
                </a:moveTo>
                <a:cubicBezTo>
                  <a:pt x="155576" y="1003662"/>
                  <a:pt x="75022" y="883919"/>
                  <a:pt x="35833" y="696685"/>
                </a:cubicBezTo>
                <a:cubicBezTo>
                  <a:pt x="-3356" y="509451"/>
                  <a:pt x="-1179" y="254725"/>
                  <a:pt x="998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416559" y="5743304"/>
            <a:ext cx="1588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800"/>
              <a:t>Signal d’entrée</a:t>
            </a:r>
            <a:endParaRPr lang="en-CA" sz="1800" i="1"/>
          </a:p>
        </p:txBody>
      </p:sp>
      <p:sp>
        <p:nvSpPr>
          <p:cNvPr id="3" name="TextBox 2"/>
          <p:cNvSpPr txBox="1"/>
          <p:nvPr/>
        </p:nvSpPr>
        <p:spPr>
          <a:xfrm>
            <a:off x="566057" y="426720"/>
            <a:ext cx="39212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Taille de filtre = 5</a:t>
            </a:r>
          </a:p>
          <a:p>
            <a:r>
              <a:rPr lang="fr-CA"/>
              <a:t>   </a:t>
            </a:r>
            <a:r>
              <a:rPr lang="fr-CA" sz="1600"/>
              <a:t>(ex. 5 filtres donnant 5 cartes d’activation)</a:t>
            </a:r>
            <a:endParaRPr lang="en-CA"/>
          </a:p>
        </p:txBody>
      </p:sp>
      <p:sp>
        <p:nvSpPr>
          <p:cNvPr id="46" name="Rectangle 45"/>
          <p:cNvSpPr/>
          <p:nvPr/>
        </p:nvSpPr>
        <p:spPr>
          <a:xfrm>
            <a:off x="3009401" y="1720457"/>
            <a:ext cx="386191" cy="3211455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ectangle 46"/>
          <p:cNvSpPr/>
          <p:nvPr/>
        </p:nvSpPr>
        <p:spPr>
          <a:xfrm>
            <a:off x="3439603" y="1720457"/>
            <a:ext cx="386191" cy="3211455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Rectangle 47"/>
          <p:cNvSpPr/>
          <p:nvPr/>
        </p:nvSpPr>
        <p:spPr>
          <a:xfrm>
            <a:off x="3869805" y="1720457"/>
            <a:ext cx="386191" cy="3211455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Rectangle 48"/>
          <p:cNvSpPr/>
          <p:nvPr/>
        </p:nvSpPr>
        <p:spPr>
          <a:xfrm>
            <a:off x="4300008" y="1720457"/>
            <a:ext cx="386191" cy="3211455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9" name="Straight Connector 18"/>
          <p:cNvCxnSpPr/>
          <p:nvPr/>
        </p:nvCxnSpPr>
        <p:spPr>
          <a:xfrm>
            <a:off x="2579199" y="5194941"/>
            <a:ext cx="2107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16200000">
            <a:off x="2320888" y="3041662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i="1"/>
              <a:t>h(x*w</a:t>
            </a:r>
            <a:r>
              <a:rPr lang="fr-CA" sz="1200" i="1"/>
              <a:t>1</a:t>
            </a:r>
            <a:r>
              <a:rPr lang="fr-CA" sz="1800" i="1"/>
              <a:t>)</a:t>
            </a:r>
            <a:endParaRPr lang="en-CA" sz="1800" i="1"/>
          </a:p>
        </p:txBody>
      </p:sp>
      <p:sp>
        <p:nvSpPr>
          <p:cNvPr id="51" name="TextBox 50"/>
          <p:cNvSpPr txBox="1"/>
          <p:nvPr/>
        </p:nvSpPr>
        <p:spPr>
          <a:xfrm rot="16200000">
            <a:off x="2742662" y="3041662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i="1"/>
              <a:t>h(x*w</a:t>
            </a:r>
            <a:r>
              <a:rPr lang="fr-CA" sz="1200" i="1"/>
              <a:t>2</a:t>
            </a:r>
            <a:r>
              <a:rPr lang="fr-CA" sz="1800" i="1"/>
              <a:t>)</a:t>
            </a:r>
            <a:endParaRPr lang="en-CA" sz="1800" i="1"/>
          </a:p>
        </p:txBody>
      </p:sp>
      <p:sp>
        <p:nvSpPr>
          <p:cNvPr id="52" name="TextBox 51"/>
          <p:cNvSpPr txBox="1"/>
          <p:nvPr/>
        </p:nvSpPr>
        <p:spPr>
          <a:xfrm rot="16200000">
            <a:off x="3212465" y="3041664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i="1"/>
              <a:t>h(x*w</a:t>
            </a:r>
            <a:r>
              <a:rPr lang="fr-CA" sz="1200" i="1"/>
              <a:t>3</a:t>
            </a:r>
            <a:r>
              <a:rPr lang="fr-CA" sz="1800" i="1"/>
              <a:t>)</a:t>
            </a:r>
            <a:endParaRPr lang="en-CA" sz="1800" i="1"/>
          </a:p>
        </p:txBody>
      </p:sp>
      <p:sp>
        <p:nvSpPr>
          <p:cNvPr id="53" name="TextBox 52"/>
          <p:cNvSpPr txBox="1"/>
          <p:nvPr/>
        </p:nvSpPr>
        <p:spPr>
          <a:xfrm rot="16200000">
            <a:off x="3634239" y="3041664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i="1"/>
              <a:t>h(x*w</a:t>
            </a:r>
            <a:r>
              <a:rPr lang="fr-CA" sz="1200" i="1"/>
              <a:t>4</a:t>
            </a:r>
            <a:r>
              <a:rPr lang="fr-CA" sz="1800" i="1"/>
              <a:t>)</a:t>
            </a:r>
            <a:endParaRPr lang="en-CA" sz="1800" i="1"/>
          </a:p>
        </p:txBody>
      </p:sp>
      <p:sp>
        <p:nvSpPr>
          <p:cNvPr id="54" name="TextBox 53"/>
          <p:cNvSpPr txBox="1"/>
          <p:nvPr/>
        </p:nvSpPr>
        <p:spPr>
          <a:xfrm rot="16200000">
            <a:off x="4055527" y="3076006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i="1"/>
              <a:t>h(x*w</a:t>
            </a:r>
            <a:r>
              <a:rPr lang="fr-CA" sz="1200" i="1"/>
              <a:t>5</a:t>
            </a:r>
            <a:r>
              <a:rPr lang="fr-CA" sz="1800" i="1"/>
              <a:t>)</a:t>
            </a:r>
            <a:endParaRPr lang="en-CA" sz="1800" i="1"/>
          </a:p>
        </p:txBody>
      </p:sp>
      <p:sp>
        <p:nvSpPr>
          <p:cNvPr id="56" name="TextBox 55"/>
          <p:cNvSpPr txBox="1"/>
          <p:nvPr/>
        </p:nvSpPr>
        <p:spPr>
          <a:xfrm>
            <a:off x="1866687" y="2960482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i="1"/>
              <a:t>x</a:t>
            </a:r>
            <a:endParaRPr lang="en-CA" sz="2800" i="1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962302" y="3068974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/>
              <a:t>100 neurones</a:t>
            </a:r>
            <a:endParaRPr lang="en-CA" sz="1800"/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1701767" y="1741468"/>
            <a:ext cx="202" cy="794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1628742" y="1741468"/>
            <a:ext cx="1460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 flipV="1">
            <a:off x="1564023" y="3958381"/>
            <a:ext cx="241834" cy="973531"/>
            <a:chOff x="1279525" y="3887769"/>
            <a:chExt cx="146050" cy="794730"/>
          </a:xfrm>
        </p:grpSpPr>
        <p:cxnSp>
          <p:nvCxnSpPr>
            <p:cNvPr id="26" name="Straight Arrow Connector 25"/>
            <p:cNvCxnSpPr/>
            <p:nvPr/>
          </p:nvCxnSpPr>
          <p:spPr>
            <a:xfrm flipH="1" flipV="1">
              <a:off x="1352550" y="3887769"/>
              <a:ext cx="202" cy="7947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1279525" y="3887769"/>
              <a:ext cx="1460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4894217" y="2388721"/>
            <a:ext cx="414248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Avec « </a:t>
            </a:r>
            <a:r>
              <a:rPr lang="fr-CA" i="1" err="1"/>
              <a:t>padding</a:t>
            </a:r>
            <a:r>
              <a:rPr lang="fr-CA"/>
              <a:t> »:</a:t>
            </a:r>
          </a:p>
          <a:p>
            <a:endParaRPr lang="fr-CA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/>
              <a:t>100 neurones par carte d’activation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/>
              <a:t>500 neurones au total</a:t>
            </a:r>
            <a:endParaRPr lang="en-CA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/>
              <a:t>25 paramètres au total</a:t>
            </a:r>
          </a:p>
        </p:txBody>
      </p:sp>
    </p:spTree>
    <p:extLst>
      <p:ext uri="{BB962C8B-B14F-4D97-AF65-F5344CB8AC3E}">
        <p14:creationId xmlns:p14="http://schemas.microsoft.com/office/powerpoint/2010/main" val="41020460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755469" y="2821667"/>
            <a:ext cx="7772400" cy="1143000"/>
          </a:xfrm>
        </p:spPr>
        <p:txBody>
          <a:bodyPr/>
          <a:lstStyle/>
          <a:p>
            <a:pPr eaLnBrk="1" hangingPunct="1"/>
            <a:r>
              <a:rPr lang="fr-CA" altLang="en-US" sz="6000"/>
              <a:t>Convolution</a:t>
            </a:r>
            <a:br>
              <a:rPr lang="fr-CA" altLang="en-US" sz="6000"/>
            </a:br>
            <a:r>
              <a:rPr lang="fr-CA" altLang="en-US" sz="6000"/>
              <a:t>et </a:t>
            </a:r>
            <a:br>
              <a:rPr lang="fr-CA" altLang="en-US" sz="6000"/>
            </a:br>
            <a:r>
              <a:rPr lang="fr-CA" altLang="en-US" sz="6000"/>
              <a:t>couche </a:t>
            </a:r>
            <a:r>
              <a:rPr lang="fr-CA" altLang="en-US" sz="6000" err="1"/>
              <a:t>convolutionnelle</a:t>
            </a:r>
            <a:br>
              <a:rPr lang="fr-CA" altLang="en-US" sz="6000"/>
            </a:br>
            <a:r>
              <a:rPr lang="fr-CA" altLang="en-US" sz="6000" b="1">
                <a:solidFill>
                  <a:srgbClr val="FF0000"/>
                </a:solidFill>
              </a:rPr>
              <a:t>2D</a:t>
            </a:r>
          </a:p>
        </p:txBody>
      </p:sp>
    </p:spTree>
    <p:extLst>
      <p:ext uri="{BB962C8B-B14F-4D97-AF65-F5344CB8AC3E}">
        <p14:creationId xmlns:p14="http://schemas.microsoft.com/office/powerpoint/2010/main" val="23821780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399919" y="98062"/>
            <a:ext cx="7772400" cy="1143000"/>
          </a:xfrm>
        </p:spPr>
        <p:txBody>
          <a:bodyPr/>
          <a:lstStyle/>
          <a:p>
            <a:pPr algn="l" eaLnBrk="1" hangingPunct="1"/>
            <a:r>
              <a:rPr lang="fr-CA" altLang="en-US" err="1"/>
              <a:t>Filtage</a:t>
            </a:r>
            <a:r>
              <a:rPr lang="fr-CA" altLang="en-US"/>
              <a:t> 2D </a:t>
            </a:r>
            <a:br>
              <a:rPr lang="fr-CA" altLang="en-US"/>
            </a:br>
            <a:r>
              <a:rPr lang="fr-CA" altLang="en-US" sz="1800"/>
              <a:t>(sans flip de filtre)</a:t>
            </a:r>
          </a:p>
        </p:txBody>
      </p:sp>
      <p:graphicFrame>
        <p:nvGraphicFramePr>
          <p:cNvPr id="717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6548993"/>
              </p:ext>
            </p:extLst>
          </p:nvPr>
        </p:nvGraphicFramePr>
        <p:xfrm>
          <a:off x="2317460" y="1035896"/>
          <a:ext cx="4927147" cy="8585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69" name="Equation" r:id="rId3" imgW="2527200" imgH="444240" progId="Equation.3">
                  <p:embed/>
                </p:oleObj>
              </mc:Choice>
              <mc:Fallback>
                <p:oleObj name="Equation" r:id="rId3" imgW="2527200" imgH="444240" progId="Equation.3">
                  <p:embed/>
                  <p:pic>
                    <p:nvPicPr>
                      <p:cNvPr id="717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7460" y="1035896"/>
                        <a:ext cx="4927147" cy="8585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05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5022675"/>
              </p:ext>
            </p:extLst>
          </p:nvPr>
        </p:nvGraphicFramePr>
        <p:xfrm>
          <a:off x="2322610" y="5500773"/>
          <a:ext cx="4367212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0" name="Equation" r:id="rId5" imgW="3606480" imgH="228600" progId="Equation.3">
                  <p:embed/>
                </p:oleObj>
              </mc:Choice>
              <mc:Fallback>
                <p:oleObj name="Equation" r:id="rId5" imgW="3606480" imgH="228600" progId="Equation.3">
                  <p:embed/>
                  <p:pic>
                    <p:nvPicPr>
                      <p:cNvPr id="7205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2610" y="5500773"/>
                        <a:ext cx="4367212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06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0562282"/>
              </p:ext>
            </p:extLst>
          </p:nvPr>
        </p:nvGraphicFramePr>
        <p:xfrm>
          <a:off x="3223576" y="5775081"/>
          <a:ext cx="3243262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1" name="Equation" r:id="rId7" imgW="2679480" imgH="228600" progId="Equation.3">
                  <p:embed/>
                </p:oleObj>
              </mc:Choice>
              <mc:Fallback>
                <p:oleObj name="Equation" r:id="rId7" imgW="2679480" imgH="228600" progId="Equation.3">
                  <p:embed/>
                  <p:pic>
                    <p:nvPicPr>
                      <p:cNvPr id="7206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3576" y="5775081"/>
                        <a:ext cx="3243262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0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5924846"/>
              </p:ext>
            </p:extLst>
          </p:nvPr>
        </p:nvGraphicFramePr>
        <p:xfrm>
          <a:off x="3217960" y="6080210"/>
          <a:ext cx="34925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2" name="Equation" r:id="rId9" imgW="2882880" imgH="228600" progId="Equation.3">
                  <p:embed/>
                </p:oleObj>
              </mc:Choice>
              <mc:Fallback>
                <p:oleObj name="Equation" r:id="rId9" imgW="2882880" imgH="228600" progId="Equation.3">
                  <p:embed/>
                  <p:pic>
                    <p:nvPicPr>
                      <p:cNvPr id="7207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7960" y="6080210"/>
                        <a:ext cx="349250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2080923" y="2120277"/>
            <a:ext cx="5163684" cy="2714988"/>
            <a:chOff x="850900" y="2298783"/>
            <a:chExt cx="3482975" cy="1777917"/>
          </a:xfrm>
        </p:grpSpPr>
        <p:graphicFrame>
          <p:nvGraphicFramePr>
            <p:cNvPr id="7177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62238967"/>
                </p:ext>
              </p:extLst>
            </p:nvPr>
          </p:nvGraphicFramePr>
          <p:xfrm>
            <a:off x="850900" y="2593975"/>
            <a:ext cx="1184275" cy="1184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973" name="Image" r:id="rId11" imgW="3250794" imgH="3250794" progId="">
                    <p:embed/>
                  </p:oleObj>
                </mc:Choice>
                <mc:Fallback>
                  <p:oleObj name="Image" r:id="rId11" imgW="3250794" imgH="3250794" progId="">
                    <p:embed/>
                    <p:pic>
                      <p:nvPicPr>
                        <p:cNvPr id="7177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0900" y="2593975"/>
                          <a:ext cx="1184275" cy="1184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78" name="Rectangle 10"/>
            <p:cNvSpPr>
              <a:spLocks noChangeArrowheads="1"/>
            </p:cNvSpPr>
            <p:nvPr/>
          </p:nvSpPr>
          <p:spPr bwMode="auto">
            <a:xfrm>
              <a:off x="1000125" y="2724150"/>
              <a:ext cx="104775" cy="10477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en-US"/>
            </a:p>
          </p:txBody>
        </p:sp>
        <p:sp>
          <p:nvSpPr>
            <p:cNvPr id="7179" name="Rectangle 11"/>
            <p:cNvSpPr>
              <a:spLocks noChangeArrowheads="1"/>
            </p:cNvSpPr>
            <p:nvPr/>
          </p:nvSpPr>
          <p:spPr bwMode="auto">
            <a:xfrm>
              <a:off x="1647825" y="2828925"/>
              <a:ext cx="1314450" cy="12477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en-US"/>
            </a:p>
          </p:txBody>
        </p:sp>
        <p:sp>
          <p:nvSpPr>
            <p:cNvPr id="7180" name="Line 12"/>
            <p:cNvSpPr>
              <a:spLocks noChangeShapeType="1"/>
            </p:cNvSpPr>
            <p:nvPr/>
          </p:nvSpPr>
          <p:spPr bwMode="auto">
            <a:xfrm>
              <a:off x="2058988" y="2828925"/>
              <a:ext cx="3175" cy="124777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7181" name="Line 13"/>
            <p:cNvSpPr>
              <a:spLocks noChangeShapeType="1"/>
            </p:cNvSpPr>
            <p:nvPr/>
          </p:nvSpPr>
          <p:spPr bwMode="auto">
            <a:xfrm>
              <a:off x="2503488" y="2828925"/>
              <a:ext cx="1587" cy="124777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7182" name="Line 14"/>
            <p:cNvSpPr>
              <a:spLocks noChangeShapeType="1"/>
            </p:cNvSpPr>
            <p:nvPr/>
          </p:nvSpPr>
          <p:spPr bwMode="auto">
            <a:xfrm rot="5414323">
              <a:off x="2312194" y="3037681"/>
              <a:ext cx="3175" cy="129381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7183" name="Line 15"/>
            <p:cNvSpPr>
              <a:spLocks noChangeShapeType="1"/>
            </p:cNvSpPr>
            <p:nvPr/>
          </p:nvSpPr>
          <p:spPr bwMode="auto">
            <a:xfrm rot="5414323">
              <a:off x="2298700" y="2611438"/>
              <a:ext cx="4763" cy="130333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graphicFrame>
          <p:nvGraphicFramePr>
            <p:cNvPr id="7184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9499305"/>
                </p:ext>
              </p:extLst>
            </p:nvPr>
          </p:nvGraphicFramePr>
          <p:xfrm>
            <a:off x="2135206" y="3338362"/>
            <a:ext cx="271981" cy="199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974" name="Equation" r:id="rId13" imgW="330120" imgH="203040" progId="Equation.3">
                    <p:embed/>
                  </p:oleObj>
                </mc:Choice>
                <mc:Fallback>
                  <p:oleObj name="Equation" r:id="rId13" imgW="330120" imgH="203040" progId="Equation.3">
                    <p:embed/>
                    <p:pic>
                      <p:nvPicPr>
                        <p:cNvPr id="7184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35206" y="3338362"/>
                          <a:ext cx="271981" cy="1995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85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65025784"/>
                </p:ext>
              </p:extLst>
            </p:nvPr>
          </p:nvGraphicFramePr>
          <p:xfrm>
            <a:off x="2476788" y="3786420"/>
            <a:ext cx="483997" cy="199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975" name="Equation" r:id="rId15" imgW="583920" imgH="203040" progId="Equation.3">
                    <p:embed/>
                  </p:oleObj>
                </mc:Choice>
                <mc:Fallback>
                  <p:oleObj name="Equation" r:id="rId15" imgW="583920" imgH="203040" progId="Equation.3">
                    <p:embed/>
                    <p:pic>
                      <p:nvPicPr>
                        <p:cNvPr id="7185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76788" y="3786420"/>
                          <a:ext cx="483997" cy="1995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86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02388504"/>
                </p:ext>
              </p:extLst>
            </p:nvPr>
          </p:nvGraphicFramePr>
          <p:xfrm>
            <a:off x="2541035" y="3367470"/>
            <a:ext cx="337299" cy="199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976" name="Equation" r:id="rId17" imgW="406080" imgH="203040" progId="Equation.3">
                    <p:embed/>
                  </p:oleObj>
                </mc:Choice>
                <mc:Fallback>
                  <p:oleObj name="Equation" r:id="rId17" imgW="406080" imgH="203040" progId="Equation.3">
                    <p:embed/>
                    <p:pic>
                      <p:nvPicPr>
                        <p:cNvPr id="7186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1035" y="3367470"/>
                          <a:ext cx="337299" cy="1995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87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59826980"/>
                </p:ext>
              </p:extLst>
            </p:nvPr>
          </p:nvGraphicFramePr>
          <p:xfrm>
            <a:off x="1692969" y="3348757"/>
            <a:ext cx="338370" cy="199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977" name="Equation" r:id="rId19" imgW="406080" imgH="203040" progId="Equation.3">
                    <p:embed/>
                  </p:oleObj>
                </mc:Choice>
                <mc:Fallback>
                  <p:oleObj name="Equation" r:id="rId19" imgW="406080" imgH="203040" progId="Equation.3">
                    <p:embed/>
                    <p:pic>
                      <p:nvPicPr>
                        <p:cNvPr id="7187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92969" y="3348757"/>
                          <a:ext cx="338370" cy="1995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88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18562801"/>
                </p:ext>
              </p:extLst>
            </p:nvPr>
          </p:nvGraphicFramePr>
          <p:xfrm>
            <a:off x="1626580" y="2976588"/>
            <a:ext cx="452945" cy="199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978" name="Equation" r:id="rId21" imgW="545760" imgH="203040" progId="Equation.3">
                    <p:embed/>
                  </p:oleObj>
                </mc:Choice>
                <mc:Fallback>
                  <p:oleObj name="Equation" r:id="rId21" imgW="545760" imgH="203040" progId="Equation.3">
                    <p:embed/>
                    <p:pic>
                      <p:nvPicPr>
                        <p:cNvPr id="7188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26580" y="2976588"/>
                          <a:ext cx="452945" cy="1995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89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80727563"/>
                </p:ext>
              </p:extLst>
            </p:nvPr>
          </p:nvGraphicFramePr>
          <p:xfrm>
            <a:off x="2131993" y="2985945"/>
            <a:ext cx="337299" cy="199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979" name="Equation" r:id="rId23" imgW="406080" imgH="203040" progId="Equation.3">
                    <p:embed/>
                  </p:oleObj>
                </mc:Choice>
                <mc:Fallback>
                  <p:oleObj name="Equation" r:id="rId23" imgW="406080" imgH="203040" progId="Equation.3">
                    <p:embed/>
                    <p:pic>
                      <p:nvPicPr>
                        <p:cNvPr id="7189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31993" y="2985945"/>
                          <a:ext cx="337299" cy="1995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90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8828417"/>
                </p:ext>
              </p:extLst>
            </p:nvPr>
          </p:nvGraphicFramePr>
          <p:xfrm>
            <a:off x="2487496" y="2976588"/>
            <a:ext cx="483997" cy="199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980" name="Equation" r:id="rId25" imgW="583920" imgH="203040" progId="Equation.3">
                    <p:embed/>
                  </p:oleObj>
                </mc:Choice>
                <mc:Fallback>
                  <p:oleObj name="Equation" r:id="rId25" imgW="583920" imgH="203040" progId="Equation.3">
                    <p:embed/>
                    <p:pic>
                      <p:nvPicPr>
                        <p:cNvPr id="719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87496" y="2976588"/>
                          <a:ext cx="483997" cy="1995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91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34247775"/>
                </p:ext>
              </p:extLst>
            </p:nvPr>
          </p:nvGraphicFramePr>
          <p:xfrm>
            <a:off x="1611313" y="3798888"/>
            <a:ext cx="463550" cy="174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981" name="Equation" r:id="rId27" imgW="558558" imgH="177723" progId="Equation.3">
                    <p:embed/>
                  </p:oleObj>
                </mc:Choice>
                <mc:Fallback>
                  <p:oleObj name="Equation" r:id="rId27" imgW="558558" imgH="177723" progId="Equation.3">
                    <p:embed/>
                    <p:pic>
                      <p:nvPicPr>
                        <p:cNvPr id="7191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11313" y="3798888"/>
                          <a:ext cx="463550" cy="1746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92" name="Object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13645448"/>
                </p:ext>
              </p:extLst>
            </p:nvPr>
          </p:nvGraphicFramePr>
          <p:xfrm>
            <a:off x="2108200" y="3789363"/>
            <a:ext cx="327025" cy="174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982" name="Equation" r:id="rId29" imgW="393359" imgH="177646" progId="Equation.3">
                    <p:embed/>
                  </p:oleObj>
                </mc:Choice>
                <mc:Fallback>
                  <p:oleObj name="Equation" r:id="rId29" imgW="393359" imgH="177646" progId="Equation.3">
                    <p:embed/>
                    <p:pic>
                      <p:nvPicPr>
                        <p:cNvPr id="7192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08200" y="3789363"/>
                          <a:ext cx="327025" cy="1746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93" name="Object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81927494"/>
                </p:ext>
              </p:extLst>
            </p:nvPr>
          </p:nvGraphicFramePr>
          <p:xfrm>
            <a:off x="1231459" y="2298783"/>
            <a:ext cx="490422" cy="2900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983" name="Equation" r:id="rId31" imgW="406080" imgH="203040" progId="Equation.3">
                    <p:embed/>
                  </p:oleObj>
                </mc:Choice>
                <mc:Fallback>
                  <p:oleObj name="Equation" r:id="rId31" imgW="406080" imgH="203040" progId="Equation.3">
                    <p:embed/>
                    <p:pic>
                      <p:nvPicPr>
                        <p:cNvPr id="7193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31459" y="2298783"/>
                          <a:ext cx="490422" cy="2900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94" name="Object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39977645"/>
                </p:ext>
              </p:extLst>
            </p:nvPr>
          </p:nvGraphicFramePr>
          <p:xfrm>
            <a:off x="3533658" y="2314377"/>
            <a:ext cx="598571" cy="2921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984" name="Equation" r:id="rId33" imgW="495000" imgH="203040" progId="Equation.3">
                    <p:embed/>
                  </p:oleObj>
                </mc:Choice>
                <mc:Fallback>
                  <p:oleObj name="Equation" r:id="rId33" imgW="495000" imgH="203040" progId="Equation.3">
                    <p:embed/>
                    <p:pic>
                      <p:nvPicPr>
                        <p:cNvPr id="7194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33658" y="2314377"/>
                          <a:ext cx="598571" cy="2921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7195" name="Group 47"/>
            <p:cNvGrpSpPr>
              <a:grpSpLocks/>
            </p:cNvGrpSpPr>
            <p:nvPr/>
          </p:nvGrpSpPr>
          <p:grpSpPr bwMode="auto">
            <a:xfrm>
              <a:off x="3248025" y="2619375"/>
              <a:ext cx="1085850" cy="1028700"/>
              <a:chOff x="1794" y="1758"/>
              <a:chExt cx="828" cy="786"/>
            </a:xfrm>
          </p:grpSpPr>
          <p:sp>
            <p:nvSpPr>
              <p:cNvPr id="7209" name="Rectangle 29"/>
              <p:cNvSpPr>
                <a:spLocks noChangeArrowheads="1"/>
              </p:cNvSpPr>
              <p:nvPr/>
            </p:nvSpPr>
            <p:spPr bwMode="auto">
              <a:xfrm>
                <a:off x="1794" y="1758"/>
                <a:ext cx="828" cy="78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US"/>
              </a:p>
            </p:txBody>
          </p:sp>
          <p:sp>
            <p:nvSpPr>
              <p:cNvPr id="7210" name="Line 30"/>
              <p:cNvSpPr>
                <a:spLocks noChangeShapeType="1"/>
              </p:cNvSpPr>
              <p:nvPr/>
            </p:nvSpPr>
            <p:spPr bwMode="auto">
              <a:xfrm>
                <a:off x="2053" y="1758"/>
                <a:ext cx="2" cy="786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7211" name="Line 31"/>
              <p:cNvSpPr>
                <a:spLocks noChangeShapeType="1"/>
              </p:cNvSpPr>
              <p:nvPr/>
            </p:nvSpPr>
            <p:spPr bwMode="auto">
              <a:xfrm>
                <a:off x="2333" y="1758"/>
                <a:ext cx="1" cy="786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7212" name="Line 32"/>
              <p:cNvSpPr>
                <a:spLocks noChangeShapeType="1"/>
              </p:cNvSpPr>
              <p:nvPr/>
            </p:nvSpPr>
            <p:spPr bwMode="auto">
              <a:xfrm rot="5414323">
                <a:off x="2213" y="1889"/>
                <a:ext cx="2" cy="81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7213" name="Line 33"/>
              <p:cNvSpPr>
                <a:spLocks noChangeShapeType="1"/>
              </p:cNvSpPr>
              <p:nvPr/>
            </p:nvSpPr>
            <p:spPr bwMode="auto">
              <a:xfrm rot="5414323">
                <a:off x="2203" y="1621"/>
                <a:ext cx="4" cy="82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</p:grpSp>
        <p:graphicFrame>
          <p:nvGraphicFramePr>
            <p:cNvPr id="7196" name="Object 3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24459182"/>
                </p:ext>
              </p:extLst>
            </p:nvPr>
          </p:nvGraphicFramePr>
          <p:xfrm>
            <a:off x="3713163" y="3078163"/>
            <a:ext cx="146050" cy="187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985" name="Equation" r:id="rId35" imgW="177646" imgH="190335" progId="Equation.3">
                    <p:embed/>
                  </p:oleObj>
                </mc:Choice>
                <mc:Fallback>
                  <p:oleObj name="Equation" r:id="rId35" imgW="177646" imgH="190335" progId="Equation.3">
                    <p:embed/>
                    <p:pic>
                      <p:nvPicPr>
                        <p:cNvPr id="7196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13163" y="3078163"/>
                          <a:ext cx="146050" cy="187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97" name="Object 3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77582565"/>
                </p:ext>
              </p:extLst>
            </p:nvPr>
          </p:nvGraphicFramePr>
          <p:xfrm>
            <a:off x="4064000" y="3413125"/>
            <a:ext cx="147638" cy="1857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986" name="Equation" r:id="rId37" imgW="177646" imgH="190335" progId="Equation.3">
                    <p:embed/>
                  </p:oleObj>
                </mc:Choice>
                <mc:Fallback>
                  <p:oleObj name="Equation" r:id="rId37" imgW="177646" imgH="190335" progId="Equation.3">
                    <p:embed/>
                    <p:pic>
                      <p:nvPicPr>
                        <p:cNvPr id="7197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4000" y="3413125"/>
                          <a:ext cx="147638" cy="1857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98" name="Object 3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52576839"/>
                </p:ext>
              </p:extLst>
            </p:nvPr>
          </p:nvGraphicFramePr>
          <p:xfrm>
            <a:off x="4064000" y="3068638"/>
            <a:ext cx="147638" cy="187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987" name="Equation" r:id="rId39" imgW="177646" imgH="190335" progId="Equation.3">
                    <p:embed/>
                  </p:oleObj>
                </mc:Choice>
                <mc:Fallback>
                  <p:oleObj name="Equation" r:id="rId39" imgW="177646" imgH="190335" progId="Equation.3">
                    <p:embed/>
                    <p:pic>
                      <p:nvPicPr>
                        <p:cNvPr id="7198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4000" y="3068638"/>
                          <a:ext cx="147638" cy="187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99" name="Object 3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15821684"/>
                </p:ext>
              </p:extLst>
            </p:nvPr>
          </p:nvGraphicFramePr>
          <p:xfrm>
            <a:off x="3349625" y="3059113"/>
            <a:ext cx="149225" cy="187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988" name="Equation" r:id="rId41" imgW="177646" imgH="190335" progId="Equation.3">
                    <p:embed/>
                  </p:oleObj>
                </mc:Choice>
                <mc:Fallback>
                  <p:oleObj name="Equation" r:id="rId41" imgW="177646" imgH="190335" progId="Equation.3">
                    <p:embed/>
                    <p:pic>
                      <p:nvPicPr>
                        <p:cNvPr id="7199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49625" y="3059113"/>
                          <a:ext cx="149225" cy="187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00" name="Object 3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07723993"/>
                </p:ext>
              </p:extLst>
            </p:nvPr>
          </p:nvGraphicFramePr>
          <p:xfrm>
            <a:off x="3346450" y="2706688"/>
            <a:ext cx="136525" cy="187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989" name="Equation" r:id="rId43" imgW="164957" imgH="190335" progId="Equation.3">
                    <p:embed/>
                  </p:oleObj>
                </mc:Choice>
                <mc:Fallback>
                  <p:oleObj name="Equation" r:id="rId43" imgW="164957" imgH="190335" progId="Equation.3">
                    <p:embed/>
                    <p:pic>
                      <p:nvPicPr>
                        <p:cNvPr id="720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46450" y="2706688"/>
                          <a:ext cx="136525" cy="187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01" name="Object 3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31511065"/>
                </p:ext>
              </p:extLst>
            </p:nvPr>
          </p:nvGraphicFramePr>
          <p:xfrm>
            <a:off x="3721100" y="2708275"/>
            <a:ext cx="147638" cy="1857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990" name="Equation" r:id="rId45" imgW="177646" imgH="190335" progId="Equation.3">
                    <p:embed/>
                  </p:oleObj>
                </mc:Choice>
                <mc:Fallback>
                  <p:oleObj name="Equation" r:id="rId45" imgW="177646" imgH="190335" progId="Equation.3">
                    <p:embed/>
                    <p:pic>
                      <p:nvPicPr>
                        <p:cNvPr id="7201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21100" y="2708275"/>
                          <a:ext cx="147638" cy="1857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02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27178536"/>
                </p:ext>
              </p:extLst>
            </p:nvPr>
          </p:nvGraphicFramePr>
          <p:xfrm>
            <a:off x="4073525" y="2725738"/>
            <a:ext cx="147638" cy="187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991" name="Equation" r:id="rId47" imgW="177646" imgH="190335" progId="Equation.3">
                    <p:embed/>
                  </p:oleObj>
                </mc:Choice>
                <mc:Fallback>
                  <p:oleObj name="Equation" r:id="rId47" imgW="177646" imgH="190335" progId="Equation.3">
                    <p:embed/>
                    <p:pic>
                      <p:nvPicPr>
                        <p:cNvPr id="7202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73525" y="2725738"/>
                          <a:ext cx="147638" cy="187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03" name="Object 4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41594537"/>
                </p:ext>
              </p:extLst>
            </p:nvPr>
          </p:nvGraphicFramePr>
          <p:xfrm>
            <a:off x="3351213" y="3394075"/>
            <a:ext cx="146050" cy="1857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992" name="Equation" r:id="rId49" imgW="177646" imgH="190335" progId="Equation.3">
                    <p:embed/>
                  </p:oleObj>
                </mc:Choice>
                <mc:Fallback>
                  <p:oleObj name="Equation" r:id="rId49" imgW="177646" imgH="190335" progId="Equation.3">
                    <p:embed/>
                    <p:pic>
                      <p:nvPicPr>
                        <p:cNvPr id="7203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51213" y="3394075"/>
                          <a:ext cx="146050" cy="1857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04" name="Object 4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25512174"/>
                </p:ext>
              </p:extLst>
            </p:nvPr>
          </p:nvGraphicFramePr>
          <p:xfrm>
            <a:off x="3711575" y="3402013"/>
            <a:ext cx="147638" cy="187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993" name="Equation" r:id="rId51" imgW="177646" imgH="190335" progId="Equation.3">
                    <p:embed/>
                  </p:oleObj>
                </mc:Choice>
                <mc:Fallback>
                  <p:oleObj name="Equation" r:id="rId51" imgW="177646" imgH="190335" progId="Equation.3">
                    <p:embed/>
                    <p:pic>
                      <p:nvPicPr>
                        <p:cNvPr id="7204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11575" y="3402013"/>
                          <a:ext cx="147638" cy="187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27AAA512-71C8-4429-A998-7E3BE1D17732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3719946" y="360143"/>
            <a:ext cx="5010307" cy="621084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EF1053E-6882-405D-B1B4-C786C5F2961A}"/>
              </a:ext>
            </a:extLst>
          </p:cNvPr>
          <p:cNvSpPr txBox="1"/>
          <p:nvPr/>
        </p:nvSpPr>
        <p:spPr>
          <a:xfrm>
            <a:off x="3181507" y="394855"/>
            <a:ext cx="844498" cy="4711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1D: 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02104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007" y="144905"/>
            <a:ext cx="7772400" cy="1143000"/>
          </a:xfrm>
        </p:spPr>
        <p:txBody>
          <a:bodyPr/>
          <a:lstStyle/>
          <a:p>
            <a:pPr algn="l"/>
            <a:r>
              <a:rPr lang="fr-CA"/>
              <a:t>Convolution 2D</a:t>
            </a:r>
            <a:endParaRPr lang="en-CA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402749"/>
              </p:ext>
            </p:extLst>
          </p:nvPr>
        </p:nvGraphicFramePr>
        <p:xfrm>
          <a:off x="2343463" y="1814440"/>
          <a:ext cx="3827488" cy="3174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784">
                  <a:extLst>
                    <a:ext uri="{9D8B030D-6E8A-4147-A177-3AD203B41FA5}">
                      <a16:colId xmlns:a16="http://schemas.microsoft.com/office/drawing/2014/main" val="4154740226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94928857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37550586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581062069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60925943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78300861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004030709"/>
                    </a:ext>
                  </a:extLst>
                </a:gridCol>
              </a:tblGrid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023714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34202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776538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55345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468469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882217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933188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087930" y="132034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7</a:t>
            </a:r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6269427" y="317110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7</a:t>
            </a:r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343463" y="1814440"/>
            <a:ext cx="1645063" cy="1356665"/>
          </a:xfrm>
          <a:prstGeom prst="rect">
            <a:avLst/>
          </a:prstGeom>
          <a:solidFill>
            <a:srgbClr val="00CC9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5939246" y="642008"/>
            <a:ext cx="16385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Filtre = 3x3</a:t>
            </a:r>
          </a:p>
          <a:p>
            <a:r>
              <a:rPr lang="fr-CA" err="1"/>
              <a:t>Stride</a:t>
            </a:r>
            <a:r>
              <a:rPr lang="fr-CA"/>
              <a:t> = 1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4372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709" y="123126"/>
            <a:ext cx="7772400" cy="1143000"/>
          </a:xfrm>
        </p:spPr>
        <p:txBody>
          <a:bodyPr/>
          <a:lstStyle/>
          <a:p>
            <a:r>
              <a:rPr lang="fr-CA"/>
              <a:t>Comment classifier des images?</a:t>
            </a:r>
            <a:endParaRPr lang="en-CA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7334415"/>
              </p:ext>
            </p:extLst>
          </p:nvPr>
        </p:nvGraphicFramePr>
        <p:xfrm>
          <a:off x="664735" y="3091493"/>
          <a:ext cx="1323975" cy="176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5" r:id="rId3" imgW="1764720" imgH="2349000" progId="">
                  <p:embed/>
                </p:oleObj>
              </mc:Choice>
              <mc:Fallback>
                <p:oleObj r:id="rId3" imgW="1764720" imgH="2349000" progId="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4735" y="3091493"/>
                        <a:ext cx="1323975" cy="176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2566123" y="1892808"/>
          <a:ext cx="6212117" cy="387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6" r:id="rId5" imgW="7695000" imgH="6323760" progId="">
                  <p:embed/>
                </p:oleObj>
              </mc:Choice>
              <mc:Fallback>
                <p:oleObj r:id="rId5" imgW="7695000" imgH="6323760" progId="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66123" y="1892808"/>
                        <a:ext cx="6212117" cy="3872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857795" y="2032933"/>
            <a:ext cx="45557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750"/>
              <a:t>Pixel 1</a:t>
            </a:r>
          </a:p>
          <a:p>
            <a:endParaRPr lang="fr-CA" sz="750"/>
          </a:p>
          <a:p>
            <a:r>
              <a:rPr lang="fr-CA" sz="750"/>
              <a:t>Pixel 2</a:t>
            </a:r>
          </a:p>
          <a:p>
            <a:endParaRPr lang="fr-CA" sz="750"/>
          </a:p>
          <a:p>
            <a:r>
              <a:rPr lang="fr-CA" sz="750"/>
              <a:t>Pixel 3</a:t>
            </a:r>
          </a:p>
          <a:p>
            <a:endParaRPr lang="fr-CA" sz="750"/>
          </a:p>
          <a:p>
            <a:r>
              <a:rPr lang="fr-CA" sz="750"/>
              <a:t>Pixel 4</a:t>
            </a:r>
          </a:p>
          <a:p>
            <a:endParaRPr lang="fr-CA" sz="750"/>
          </a:p>
          <a:p>
            <a:r>
              <a:rPr lang="fr-CA" sz="750"/>
              <a:t>Pixel 5</a:t>
            </a:r>
          </a:p>
          <a:p>
            <a:endParaRPr lang="fr-CA" sz="750"/>
          </a:p>
          <a:p>
            <a:r>
              <a:rPr lang="fr-CA" sz="750"/>
              <a:t>Pixel 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53352" y="3505209"/>
            <a:ext cx="551754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750"/>
              <a:t>Pixel 7</a:t>
            </a:r>
          </a:p>
          <a:p>
            <a:endParaRPr lang="fr-CA" sz="750"/>
          </a:p>
          <a:p>
            <a:r>
              <a:rPr lang="fr-CA" sz="750"/>
              <a:t>Pixel 8</a:t>
            </a:r>
          </a:p>
          <a:p>
            <a:endParaRPr lang="fr-CA" sz="750"/>
          </a:p>
          <a:p>
            <a:r>
              <a:rPr lang="fr-CA" sz="750"/>
              <a:t>Pixel 9</a:t>
            </a:r>
          </a:p>
          <a:p>
            <a:endParaRPr lang="fr-CA" sz="750"/>
          </a:p>
          <a:p>
            <a:r>
              <a:rPr lang="fr-CA" sz="750"/>
              <a:t>Pixel 10</a:t>
            </a:r>
          </a:p>
          <a:p>
            <a:endParaRPr lang="fr-CA" sz="750"/>
          </a:p>
          <a:p>
            <a:r>
              <a:rPr lang="fr-CA" sz="750"/>
              <a:t>Pixel 11</a:t>
            </a:r>
          </a:p>
          <a:p>
            <a:endParaRPr lang="fr-CA" sz="750"/>
          </a:p>
          <a:p>
            <a:r>
              <a:rPr lang="fr-CA" sz="750"/>
              <a:t>Pixel 12</a:t>
            </a:r>
          </a:p>
          <a:p>
            <a:endParaRPr lang="fr-CA" sz="750"/>
          </a:p>
          <a:p>
            <a:r>
              <a:rPr lang="fr-CA" sz="750"/>
              <a:t>Pixel 13</a:t>
            </a:r>
          </a:p>
          <a:p>
            <a:endParaRPr lang="fr-CA" sz="750"/>
          </a:p>
          <a:p>
            <a:r>
              <a:rPr lang="fr-CA" sz="750"/>
              <a:t>Pixel 14</a:t>
            </a:r>
          </a:p>
          <a:p>
            <a:endParaRPr lang="fr-CA" sz="750"/>
          </a:p>
          <a:p>
            <a:endParaRPr lang="fr-CA" sz="750"/>
          </a:p>
          <a:p>
            <a:endParaRPr lang="fr-CA" sz="750"/>
          </a:p>
          <a:p>
            <a:endParaRPr lang="fr-CA" sz="750"/>
          </a:p>
          <a:p>
            <a:r>
              <a:rPr lang="fr-CA" sz="750"/>
              <a:t>Pixel 784</a:t>
            </a:r>
          </a:p>
        </p:txBody>
      </p:sp>
      <p:sp>
        <p:nvSpPr>
          <p:cNvPr id="7" name="Rectangle 6"/>
          <p:cNvSpPr/>
          <p:nvPr/>
        </p:nvSpPr>
        <p:spPr>
          <a:xfrm>
            <a:off x="6990526" y="5784680"/>
            <a:ext cx="2092239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25"/>
              <a:t>https://ml4a.github.io/ml4a/neural_networks/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C4EBDDE-C933-4036-B88C-344745DE8131}"/>
              </a:ext>
            </a:extLst>
          </p:cNvPr>
          <p:cNvSpPr txBox="1"/>
          <p:nvPr/>
        </p:nvSpPr>
        <p:spPr>
          <a:xfrm rot="16200000">
            <a:off x="1485901" y="3431834"/>
            <a:ext cx="16946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latin typeface="Times New Roman"/>
                <a:cs typeface="Times New Roman"/>
              </a:rPr>
              <a:t>linéarisation</a:t>
            </a:r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2C38E38-CEE9-46E7-B065-1995BC9A287C}"/>
              </a:ext>
            </a:extLst>
          </p:cNvPr>
          <p:cNvSpPr txBox="1"/>
          <p:nvPr/>
        </p:nvSpPr>
        <p:spPr>
          <a:xfrm>
            <a:off x="5013786" y="5629920"/>
            <a:ext cx="186829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10 neurones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3706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007" y="144905"/>
            <a:ext cx="7772400" cy="1143000"/>
          </a:xfrm>
        </p:spPr>
        <p:txBody>
          <a:bodyPr/>
          <a:lstStyle/>
          <a:p>
            <a:pPr algn="l"/>
            <a:r>
              <a:rPr lang="fr-CA"/>
              <a:t>Convolution 2D</a:t>
            </a:r>
            <a:endParaRPr lang="en-CA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343463" y="1814440"/>
          <a:ext cx="3827488" cy="3174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784">
                  <a:extLst>
                    <a:ext uri="{9D8B030D-6E8A-4147-A177-3AD203B41FA5}">
                      <a16:colId xmlns:a16="http://schemas.microsoft.com/office/drawing/2014/main" val="4154740226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94928857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37550586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581062069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60925943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78300861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004030709"/>
                    </a:ext>
                  </a:extLst>
                </a:gridCol>
              </a:tblGrid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023714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34202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776538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55345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468469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882217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933188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087930" y="132034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7</a:t>
            </a:r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6269427" y="317110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7</a:t>
            </a:r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883394" y="1814440"/>
            <a:ext cx="1645063" cy="1356665"/>
          </a:xfrm>
          <a:prstGeom prst="rect">
            <a:avLst/>
          </a:prstGeom>
          <a:solidFill>
            <a:srgbClr val="00CC9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5939246" y="642008"/>
            <a:ext cx="16385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Filtre = 3x3</a:t>
            </a:r>
          </a:p>
          <a:p>
            <a:r>
              <a:rPr lang="fr-CA" err="1"/>
              <a:t>Stride</a:t>
            </a:r>
            <a:r>
              <a:rPr lang="fr-CA"/>
              <a:t> = 1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92976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007" y="144905"/>
            <a:ext cx="7772400" cy="1143000"/>
          </a:xfrm>
        </p:spPr>
        <p:txBody>
          <a:bodyPr/>
          <a:lstStyle/>
          <a:p>
            <a:pPr algn="l"/>
            <a:r>
              <a:rPr lang="fr-CA"/>
              <a:t>Convolution 2D</a:t>
            </a:r>
            <a:endParaRPr lang="en-CA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343463" y="1814440"/>
          <a:ext cx="3827488" cy="3174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784">
                  <a:extLst>
                    <a:ext uri="{9D8B030D-6E8A-4147-A177-3AD203B41FA5}">
                      <a16:colId xmlns:a16="http://schemas.microsoft.com/office/drawing/2014/main" val="4154740226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94928857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37550586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581062069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60925943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78300861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004030709"/>
                    </a:ext>
                  </a:extLst>
                </a:gridCol>
              </a:tblGrid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023714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34202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776538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55345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468469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882217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933188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087930" y="132034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7</a:t>
            </a:r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6269427" y="317110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7</a:t>
            </a:r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3434675" y="1814440"/>
            <a:ext cx="1645063" cy="1356665"/>
          </a:xfrm>
          <a:prstGeom prst="rect">
            <a:avLst/>
          </a:prstGeom>
          <a:solidFill>
            <a:srgbClr val="00CC9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5939246" y="642008"/>
            <a:ext cx="16385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Filtre = 3x3</a:t>
            </a:r>
          </a:p>
          <a:p>
            <a:r>
              <a:rPr lang="fr-CA" err="1"/>
              <a:t>Stride</a:t>
            </a:r>
            <a:r>
              <a:rPr lang="fr-CA"/>
              <a:t> = 1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0889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007" y="144905"/>
            <a:ext cx="7772400" cy="1143000"/>
          </a:xfrm>
        </p:spPr>
        <p:txBody>
          <a:bodyPr/>
          <a:lstStyle/>
          <a:p>
            <a:pPr algn="l"/>
            <a:r>
              <a:rPr lang="fr-CA"/>
              <a:t>Convolution 2D</a:t>
            </a:r>
            <a:endParaRPr lang="en-CA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343463" y="1814440"/>
          <a:ext cx="3827488" cy="3174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784">
                  <a:extLst>
                    <a:ext uri="{9D8B030D-6E8A-4147-A177-3AD203B41FA5}">
                      <a16:colId xmlns:a16="http://schemas.microsoft.com/office/drawing/2014/main" val="4154740226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94928857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37550586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581062069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60925943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78300861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004030709"/>
                    </a:ext>
                  </a:extLst>
                </a:gridCol>
              </a:tblGrid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023714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34202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776538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55345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468469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882217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933188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087930" y="132034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7</a:t>
            </a:r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6269427" y="317110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7</a:t>
            </a:r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3971966" y="1814440"/>
            <a:ext cx="1645063" cy="1356665"/>
          </a:xfrm>
          <a:prstGeom prst="rect">
            <a:avLst/>
          </a:prstGeom>
          <a:solidFill>
            <a:srgbClr val="00CC9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5939246" y="642008"/>
            <a:ext cx="16385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Filtre = 3x3</a:t>
            </a:r>
          </a:p>
          <a:p>
            <a:r>
              <a:rPr lang="fr-CA" err="1"/>
              <a:t>Stride</a:t>
            </a:r>
            <a:r>
              <a:rPr lang="fr-CA"/>
              <a:t> = 1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87929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007" y="144905"/>
            <a:ext cx="7772400" cy="1143000"/>
          </a:xfrm>
        </p:spPr>
        <p:txBody>
          <a:bodyPr/>
          <a:lstStyle/>
          <a:p>
            <a:pPr algn="l"/>
            <a:r>
              <a:rPr lang="fr-CA"/>
              <a:t>Convolution 2D</a:t>
            </a:r>
            <a:endParaRPr lang="en-CA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343463" y="1814440"/>
          <a:ext cx="3827488" cy="3174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784">
                  <a:extLst>
                    <a:ext uri="{9D8B030D-6E8A-4147-A177-3AD203B41FA5}">
                      <a16:colId xmlns:a16="http://schemas.microsoft.com/office/drawing/2014/main" val="4154740226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94928857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37550586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581062069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60925943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78300861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004030709"/>
                    </a:ext>
                  </a:extLst>
                </a:gridCol>
              </a:tblGrid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023714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34202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776538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55345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468469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882217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933188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087930" y="132034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7</a:t>
            </a:r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6269427" y="317110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7</a:t>
            </a:r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4525888" y="1814440"/>
            <a:ext cx="1645063" cy="1356665"/>
          </a:xfrm>
          <a:prstGeom prst="rect">
            <a:avLst/>
          </a:prstGeom>
          <a:solidFill>
            <a:srgbClr val="00CC9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5939246" y="642008"/>
            <a:ext cx="16385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Filtre = 3x3</a:t>
            </a:r>
          </a:p>
          <a:p>
            <a:r>
              <a:rPr lang="fr-CA" err="1"/>
              <a:t>Stride</a:t>
            </a:r>
            <a:r>
              <a:rPr lang="fr-CA"/>
              <a:t> = 1</a:t>
            </a:r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1358514" y="5515970"/>
            <a:ext cx="66168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M" altLang="en-US"/>
              <a:t>Taille de la carte d’activation (pour </a:t>
            </a:r>
            <a:r>
              <a:rPr lang="fr-CM" altLang="en-US" err="1"/>
              <a:t>stride</a:t>
            </a:r>
            <a:r>
              <a:rPr lang="fr-CM" altLang="en-US"/>
              <a:t> 1) = </a:t>
            </a:r>
            <a:r>
              <a:rPr lang="fr-CM" altLang="en-US" sz="3600" b="1">
                <a:solidFill>
                  <a:srgbClr val="FF0000"/>
                </a:solidFill>
              </a:rPr>
              <a:t>5x5</a:t>
            </a:r>
            <a:endParaRPr lang="en-CA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2116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007" y="144905"/>
            <a:ext cx="7772400" cy="1143000"/>
          </a:xfrm>
        </p:spPr>
        <p:txBody>
          <a:bodyPr/>
          <a:lstStyle/>
          <a:p>
            <a:pPr algn="l"/>
            <a:r>
              <a:rPr lang="fr-CA"/>
              <a:t>Convolution 2D</a:t>
            </a:r>
            <a:endParaRPr lang="en-CA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343463" y="1814440"/>
          <a:ext cx="3827488" cy="3174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784">
                  <a:extLst>
                    <a:ext uri="{9D8B030D-6E8A-4147-A177-3AD203B41FA5}">
                      <a16:colId xmlns:a16="http://schemas.microsoft.com/office/drawing/2014/main" val="4154740226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94928857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37550586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581062069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60925943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78300861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004030709"/>
                    </a:ext>
                  </a:extLst>
                </a:gridCol>
              </a:tblGrid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023714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34202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776538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55345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468469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882217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933188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087930" y="132034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7</a:t>
            </a:r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6269427" y="317110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7</a:t>
            </a:r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343463" y="1814440"/>
            <a:ext cx="1645063" cy="1356665"/>
          </a:xfrm>
          <a:prstGeom prst="rect">
            <a:avLst/>
          </a:prstGeom>
          <a:solidFill>
            <a:srgbClr val="00CC9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5939246" y="642008"/>
            <a:ext cx="16385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Filtre = 3x3</a:t>
            </a:r>
          </a:p>
          <a:p>
            <a:r>
              <a:rPr lang="fr-CA" err="1"/>
              <a:t>Stride</a:t>
            </a:r>
            <a:r>
              <a:rPr lang="fr-CA"/>
              <a:t> = 2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57723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007" y="144905"/>
            <a:ext cx="7772400" cy="1143000"/>
          </a:xfrm>
        </p:spPr>
        <p:txBody>
          <a:bodyPr/>
          <a:lstStyle/>
          <a:p>
            <a:pPr algn="l"/>
            <a:r>
              <a:rPr lang="fr-CA"/>
              <a:t>Convolution 2D</a:t>
            </a:r>
            <a:endParaRPr lang="en-CA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343463" y="1814440"/>
          <a:ext cx="3827488" cy="3174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784">
                  <a:extLst>
                    <a:ext uri="{9D8B030D-6E8A-4147-A177-3AD203B41FA5}">
                      <a16:colId xmlns:a16="http://schemas.microsoft.com/office/drawing/2014/main" val="4154740226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94928857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37550586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581062069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60925943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78300861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004030709"/>
                    </a:ext>
                  </a:extLst>
                </a:gridCol>
              </a:tblGrid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023714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34202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776538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55345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468469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882217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933188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087930" y="132034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7</a:t>
            </a:r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6269427" y="317110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7</a:t>
            </a:r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3434675" y="1814440"/>
            <a:ext cx="1645063" cy="1356665"/>
          </a:xfrm>
          <a:prstGeom prst="rect">
            <a:avLst/>
          </a:prstGeom>
          <a:solidFill>
            <a:srgbClr val="00CC9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5939246" y="642008"/>
            <a:ext cx="16385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Filtre = 3x3</a:t>
            </a:r>
          </a:p>
          <a:p>
            <a:r>
              <a:rPr lang="fr-CA" err="1"/>
              <a:t>Stride</a:t>
            </a:r>
            <a:r>
              <a:rPr lang="fr-CA"/>
              <a:t> = 2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5105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007" y="144905"/>
            <a:ext cx="7772400" cy="1143000"/>
          </a:xfrm>
        </p:spPr>
        <p:txBody>
          <a:bodyPr/>
          <a:lstStyle/>
          <a:p>
            <a:pPr algn="l"/>
            <a:r>
              <a:rPr lang="fr-CA"/>
              <a:t>Convolution 2D</a:t>
            </a:r>
            <a:endParaRPr lang="en-CA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343463" y="1814440"/>
          <a:ext cx="3827488" cy="3174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784">
                  <a:extLst>
                    <a:ext uri="{9D8B030D-6E8A-4147-A177-3AD203B41FA5}">
                      <a16:colId xmlns:a16="http://schemas.microsoft.com/office/drawing/2014/main" val="4154740226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94928857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37550586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581062069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60925943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78300861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004030709"/>
                    </a:ext>
                  </a:extLst>
                </a:gridCol>
              </a:tblGrid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023714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34202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776538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55345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468469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882217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933188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087930" y="132034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7</a:t>
            </a:r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6269427" y="317110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7</a:t>
            </a:r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4525888" y="1814440"/>
            <a:ext cx="1645063" cy="1356665"/>
          </a:xfrm>
          <a:prstGeom prst="rect">
            <a:avLst/>
          </a:prstGeom>
          <a:solidFill>
            <a:srgbClr val="00CC9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5939246" y="642008"/>
            <a:ext cx="16385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Filtre = 3x3</a:t>
            </a:r>
          </a:p>
          <a:p>
            <a:r>
              <a:rPr lang="fr-CA" err="1"/>
              <a:t>Stride</a:t>
            </a:r>
            <a:r>
              <a:rPr lang="fr-CA"/>
              <a:t> = 2</a:t>
            </a:r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1358514" y="5515970"/>
            <a:ext cx="66168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M" altLang="en-US"/>
              <a:t>Taille de la carte d’activation (pour </a:t>
            </a:r>
            <a:r>
              <a:rPr lang="fr-CM" altLang="en-US" err="1"/>
              <a:t>stride</a:t>
            </a:r>
            <a:r>
              <a:rPr lang="fr-CM" altLang="en-US"/>
              <a:t> 2) = </a:t>
            </a:r>
            <a:r>
              <a:rPr lang="fr-CM" altLang="en-US" sz="3600" b="1">
                <a:solidFill>
                  <a:srgbClr val="FF0000"/>
                </a:solidFill>
              </a:rPr>
              <a:t>3x3</a:t>
            </a:r>
            <a:endParaRPr lang="en-CA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5840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007" y="144905"/>
            <a:ext cx="7772400" cy="1143000"/>
          </a:xfrm>
        </p:spPr>
        <p:txBody>
          <a:bodyPr/>
          <a:lstStyle/>
          <a:p>
            <a:pPr algn="l"/>
            <a:r>
              <a:rPr lang="fr-CA"/>
              <a:t>Convolution 2D</a:t>
            </a:r>
            <a:endParaRPr lang="en-CA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343463" y="1814440"/>
          <a:ext cx="3827488" cy="3174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784">
                  <a:extLst>
                    <a:ext uri="{9D8B030D-6E8A-4147-A177-3AD203B41FA5}">
                      <a16:colId xmlns:a16="http://schemas.microsoft.com/office/drawing/2014/main" val="4154740226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94928857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37550586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581062069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60925943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78300861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004030709"/>
                    </a:ext>
                  </a:extLst>
                </a:gridCol>
              </a:tblGrid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023714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34202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776538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55345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468469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882217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933188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087930" y="132034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7</a:t>
            </a:r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6269427" y="317110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7</a:t>
            </a:r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328576" y="1814440"/>
            <a:ext cx="1645063" cy="1356665"/>
          </a:xfrm>
          <a:prstGeom prst="rect">
            <a:avLst/>
          </a:prstGeom>
          <a:solidFill>
            <a:srgbClr val="00CC9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5939246" y="642008"/>
            <a:ext cx="16385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Filtre = 3x3</a:t>
            </a:r>
          </a:p>
          <a:p>
            <a:r>
              <a:rPr lang="fr-CA" err="1"/>
              <a:t>Stride</a:t>
            </a:r>
            <a:r>
              <a:rPr lang="fr-CA"/>
              <a:t> = 3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3434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007" y="144905"/>
            <a:ext cx="7772400" cy="1143000"/>
          </a:xfrm>
        </p:spPr>
        <p:txBody>
          <a:bodyPr/>
          <a:lstStyle/>
          <a:p>
            <a:pPr algn="l"/>
            <a:r>
              <a:rPr lang="fr-CA"/>
              <a:t>Convolution 2D</a:t>
            </a:r>
            <a:endParaRPr lang="en-CA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343463" y="1814440"/>
          <a:ext cx="3827488" cy="3174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784">
                  <a:extLst>
                    <a:ext uri="{9D8B030D-6E8A-4147-A177-3AD203B41FA5}">
                      <a16:colId xmlns:a16="http://schemas.microsoft.com/office/drawing/2014/main" val="4154740226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94928857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37550586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581062069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60925943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78300861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004030709"/>
                    </a:ext>
                  </a:extLst>
                </a:gridCol>
              </a:tblGrid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023714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34202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776538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55345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468469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882217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933188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087930" y="132034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7</a:t>
            </a:r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6269427" y="317110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7</a:t>
            </a:r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3991913" y="1814440"/>
            <a:ext cx="1645063" cy="1356665"/>
          </a:xfrm>
          <a:prstGeom prst="rect">
            <a:avLst/>
          </a:prstGeom>
          <a:solidFill>
            <a:srgbClr val="00CC9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5939246" y="642008"/>
            <a:ext cx="16385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Filtre = 3x3</a:t>
            </a:r>
          </a:p>
          <a:p>
            <a:r>
              <a:rPr lang="fr-CA" err="1"/>
              <a:t>Stride</a:t>
            </a:r>
            <a:r>
              <a:rPr lang="fr-CA"/>
              <a:t> = 3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07219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007" y="144905"/>
            <a:ext cx="7772400" cy="1143000"/>
          </a:xfrm>
        </p:spPr>
        <p:txBody>
          <a:bodyPr/>
          <a:lstStyle/>
          <a:p>
            <a:pPr algn="l"/>
            <a:r>
              <a:rPr lang="fr-CA"/>
              <a:t>Convolution 2D</a:t>
            </a:r>
            <a:endParaRPr lang="en-CA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343463" y="1814440"/>
          <a:ext cx="3827488" cy="3174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784">
                  <a:extLst>
                    <a:ext uri="{9D8B030D-6E8A-4147-A177-3AD203B41FA5}">
                      <a16:colId xmlns:a16="http://schemas.microsoft.com/office/drawing/2014/main" val="4154740226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94928857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37550586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581062069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60925943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78300861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004030709"/>
                    </a:ext>
                  </a:extLst>
                </a:gridCol>
              </a:tblGrid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023714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34202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776538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55345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468469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882217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933188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087930" y="132034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7</a:t>
            </a:r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6269427" y="317110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7</a:t>
            </a:r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5616172" y="1814440"/>
            <a:ext cx="1645063" cy="1356665"/>
          </a:xfrm>
          <a:prstGeom prst="rect">
            <a:avLst/>
          </a:prstGeom>
          <a:solidFill>
            <a:srgbClr val="00CC9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5939246" y="642008"/>
            <a:ext cx="16385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Filtre = 3x3</a:t>
            </a:r>
          </a:p>
          <a:p>
            <a:r>
              <a:rPr lang="fr-CA" err="1"/>
              <a:t>Stride</a:t>
            </a:r>
            <a:r>
              <a:rPr lang="fr-CA"/>
              <a:t> = 2</a:t>
            </a:r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2155108" y="5536835"/>
            <a:ext cx="40158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M" altLang="en-US" b="1">
                <a:solidFill>
                  <a:srgbClr val="FF0000"/>
                </a:solidFill>
              </a:rPr>
              <a:t>Combinaison D-F-S invalide!</a:t>
            </a:r>
            <a:endParaRPr lang="en-CA" b="1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10290" y="176784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>
                <a:solidFill>
                  <a:srgbClr val="FF0000"/>
                </a:solidFill>
              </a:rPr>
              <a:t>?</a:t>
            </a:r>
            <a:endParaRPr lang="en-CA" b="1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50074" y="176348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>
                <a:solidFill>
                  <a:srgbClr val="FF0000"/>
                </a:solidFill>
              </a:rPr>
              <a:t>?</a:t>
            </a:r>
            <a:endParaRPr lang="en-CA" b="1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32063" y="225987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>
                <a:solidFill>
                  <a:srgbClr val="FF0000"/>
                </a:solidFill>
              </a:rPr>
              <a:t>?</a:t>
            </a:r>
            <a:endParaRPr lang="en-CA" b="1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71847" y="225552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>
                <a:solidFill>
                  <a:srgbClr val="FF0000"/>
                </a:solidFill>
              </a:rPr>
              <a:t>?</a:t>
            </a:r>
            <a:endParaRPr lang="en-CA" b="1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36418" y="270836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>
                <a:solidFill>
                  <a:srgbClr val="FF0000"/>
                </a:solidFill>
              </a:rPr>
              <a:t>?</a:t>
            </a:r>
            <a:endParaRPr lang="en-CA" b="1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76202" y="270401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>
                <a:solidFill>
                  <a:srgbClr val="FF0000"/>
                </a:solidFill>
              </a:rPr>
              <a:t>?</a:t>
            </a:r>
            <a:endParaRPr lang="en-CA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428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279" y="531958"/>
            <a:ext cx="7886700" cy="994172"/>
          </a:xfrm>
        </p:spPr>
        <p:txBody>
          <a:bodyPr/>
          <a:lstStyle/>
          <a:p>
            <a:r>
              <a:rPr lang="fr-CA"/>
              <a:t>Beaucoup de paramètres </a:t>
            </a:r>
            <a:br>
              <a:rPr lang="fr-CA"/>
            </a:br>
            <a:r>
              <a:rPr lang="fr-CA"/>
              <a:t>(7850 params dans la couche 1)</a:t>
            </a:r>
            <a:endParaRPr lang="en-CA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108710" y="3167063"/>
          <a:ext cx="1323975" cy="176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29" r:id="rId3" imgW="1764720" imgH="2349000" progId="">
                  <p:embed/>
                </p:oleObj>
              </mc:Choice>
              <mc:Fallback>
                <p:oleObj r:id="rId3" imgW="1764720" imgH="2349000" progId="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08710" y="3167063"/>
                        <a:ext cx="1323975" cy="176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7299416"/>
              </p:ext>
            </p:extLst>
          </p:nvPr>
        </p:nvGraphicFramePr>
        <p:xfrm>
          <a:off x="2613354" y="1788899"/>
          <a:ext cx="6164886" cy="3995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0" r:id="rId5" imgW="7695000" imgH="6323760" progId="">
                  <p:embed/>
                </p:oleObj>
              </mc:Choice>
              <mc:Fallback>
                <p:oleObj r:id="rId5" imgW="7695000" imgH="6323760" progId="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13354" y="1788899"/>
                        <a:ext cx="6164886" cy="3995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819991" y="1790605"/>
            <a:ext cx="455574" cy="182357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CA" sz="750">
                <a:latin typeface="Times New Roman"/>
                <a:cs typeface="Times New Roman"/>
              </a:rPr>
              <a:t>Biais</a:t>
            </a:r>
          </a:p>
          <a:p>
            <a:endParaRPr lang="fr-CA" sz="750"/>
          </a:p>
          <a:p>
            <a:r>
              <a:rPr lang="fr-CA" sz="750">
                <a:latin typeface="Times New Roman"/>
                <a:cs typeface="Times New Roman"/>
              </a:rPr>
              <a:t>Pixel 1</a:t>
            </a:r>
          </a:p>
          <a:p>
            <a:endParaRPr lang="fr-CA" sz="750"/>
          </a:p>
          <a:p>
            <a:r>
              <a:rPr lang="fr-CA" sz="750">
                <a:latin typeface="Times New Roman"/>
                <a:cs typeface="Times New Roman"/>
              </a:rPr>
              <a:t>Pixel 2</a:t>
            </a:r>
          </a:p>
          <a:p>
            <a:endParaRPr lang="fr-CA" sz="750"/>
          </a:p>
          <a:p>
            <a:r>
              <a:rPr lang="fr-CA" sz="750">
                <a:latin typeface="Times New Roman"/>
                <a:cs typeface="Times New Roman"/>
              </a:rPr>
              <a:t>Pixel 3</a:t>
            </a:r>
          </a:p>
          <a:p>
            <a:endParaRPr lang="fr-CA" sz="750"/>
          </a:p>
          <a:p>
            <a:r>
              <a:rPr lang="fr-CA" sz="750">
                <a:latin typeface="Times New Roman"/>
                <a:cs typeface="Times New Roman"/>
              </a:rPr>
              <a:t>Pixel 4</a:t>
            </a:r>
          </a:p>
          <a:p>
            <a:endParaRPr lang="fr-CA" sz="750"/>
          </a:p>
          <a:p>
            <a:r>
              <a:rPr lang="fr-CA" sz="750">
                <a:latin typeface="Times New Roman"/>
                <a:cs typeface="Times New Roman"/>
              </a:rPr>
              <a:t>Pixel 5</a:t>
            </a:r>
          </a:p>
          <a:p>
            <a:endParaRPr lang="fr-CA" sz="750"/>
          </a:p>
          <a:p>
            <a:r>
              <a:rPr lang="fr-CA" sz="750">
                <a:latin typeface="Times New Roman"/>
                <a:cs typeface="Times New Roman"/>
              </a:rPr>
              <a:t>Pixel 6</a:t>
            </a:r>
          </a:p>
          <a:p>
            <a:endParaRPr lang="fr-CA" sz="750">
              <a:cs typeface="Times New Roman"/>
            </a:endParaRPr>
          </a:p>
          <a:p>
            <a:r>
              <a:rPr lang="fr-CA" sz="750">
                <a:cs typeface="Times New Roman"/>
              </a:rPr>
              <a:t>Pixel 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18395" y="3346238"/>
            <a:ext cx="551754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750"/>
              <a:t> </a:t>
            </a:r>
          </a:p>
          <a:p>
            <a:endParaRPr lang="fr-CA" sz="750"/>
          </a:p>
          <a:p>
            <a:r>
              <a:rPr lang="fr-CA" sz="750"/>
              <a:t>Pixel 8</a:t>
            </a:r>
          </a:p>
          <a:p>
            <a:endParaRPr lang="fr-CA" sz="750"/>
          </a:p>
          <a:p>
            <a:r>
              <a:rPr lang="fr-CA" sz="750"/>
              <a:t>Pixel 9</a:t>
            </a:r>
          </a:p>
          <a:p>
            <a:endParaRPr lang="fr-CA" sz="750"/>
          </a:p>
          <a:p>
            <a:r>
              <a:rPr lang="fr-CA" sz="750"/>
              <a:t>Pixel 10</a:t>
            </a:r>
          </a:p>
          <a:p>
            <a:endParaRPr lang="fr-CA" sz="750"/>
          </a:p>
          <a:p>
            <a:r>
              <a:rPr lang="fr-CA" sz="750"/>
              <a:t>Pixel 11</a:t>
            </a:r>
          </a:p>
          <a:p>
            <a:endParaRPr lang="fr-CA" sz="750"/>
          </a:p>
          <a:p>
            <a:r>
              <a:rPr lang="fr-CA" sz="750"/>
              <a:t>Pixel 12</a:t>
            </a:r>
          </a:p>
          <a:p>
            <a:endParaRPr lang="fr-CA" sz="750"/>
          </a:p>
          <a:p>
            <a:r>
              <a:rPr lang="fr-CA" sz="750"/>
              <a:t>Pixel 13</a:t>
            </a:r>
          </a:p>
          <a:p>
            <a:endParaRPr lang="fr-CA" sz="750"/>
          </a:p>
          <a:p>
            <a:r>
              <a:rPr lang="fr-CA" sz="750"/>
              <a:t>Pixel 14</a:t>
            </a:r>
          </a:p>
          <a:p>
            <a:endParaRPr lang="fr-CA" sz="750"/>
          </a:p>
          <a:p>
            <a:endParaRPr lang="fr-CA" sz="750"/>
          </a:p>
          <a:p>
            <a:endParaRPr lang="fr-CA" sz="750"/>
          </a:p>
          <a:p>
            <a:endParaRPr lang="fr-CA" sz="750"/>
          </a:p>
          <a:p>
            <a:r>
              <a:rPr lang="fr-CA" sz="750"/>
              <a:t>Pixel 784</a:t>
            </a:r>
          </a:p>
        </p:txBody>
      </p:sp>
      <p:sp>
        <p:nvSpPr>
          <p:cNvPr id="7" name="Rectangle 6"/>
          <p:cNvSpPr/>
          <p:nvPr/>
        </p:nvSpPr>
        <p:spPr>
          <a:xfrm>
            <a:off x="6990526" y="5784680"/>
            <a:ext cx="2092239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25"/>
              <a:t>https://ml4a.github.io/ml4a/neural_networks/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F3D424A-DDB0-4589-9A51-051080B243FC}"/>
              </a:ext>
            </a:extLst>
          </p:cNvPr>
          <p:cNvSpPr txBox="1"/>
          <p:nvPr/>
        </p:nvSpPr>
        <p:spPr>
          <a:xfrm>
            <a:off x="5013786" y="5629920"/>
            <a:ext cx="186829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10 neurones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889665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007" y="144905"/>
            <a:ext cx="7772400" cy="1143000"/>
          </a:xfrm>
        </p:spPr>
        <p:txBody>
          <a:bodyPr/>
          <a:lstStyle/>
          <a:p>
            <a:pPr algn="l"/>
            <a:r>
              <a:rPr lang="fr-CA"/>
              <a:t>Convolution 2D</a:t>
            </a:r>
            <a:endParaRPr lang="en-CA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343463" y="1814440"/>
          <a:ext cx="3827488" cy="3174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784">
                  <a:extLst>
                    <a:ext uri="{9D8B030D-6E8A-4147-A177-3AD203B41FA5}">
                      <a16:colId xmlns:a16="http://schemas.microsoft.com/office/drawing/2014/main" val="4154740226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94928857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375505867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581062069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60925943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1078300861"/>
                    </a:ext>
                  </a:extLst>
                </a:gridCol>
                <a:gridCol w="546784">
                  <a:extLst>
                    <a:ext uri="{9D8B030D-6E8A-4147-A177-3AD203B41FA5}">
                      <a16:colId xmlns:a16="http://schemas.microsoft.com/office/drawing/2014/main" val="2004030709"/>
                    </a:ext>
                  </a:extLst>
                </a:gridCol>
              </a:tblGrid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023714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34202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776538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55345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468469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882217"/>
                  </a:ext>
                </a:extLst>
              </a:tr>
              <a:tr h="45357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933188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087930" y="1320340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D1</a:t>
            </a:r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6269427" y="3171105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D2</a:t>
            </a:r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343463" y="1814440"/>
            <a:ext cx="1645063" cy="1356665"/>
          </a:xfrm>
          <a:prstGeom prst="rect">
            <a:avLst/>
          </a:prstGeom>
          <a:solidFill>
            <a:srgbClr val="00CC9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3935484" y="2229505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F2</a:t>
            </a:r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1522937" y="5313231"/>
            <a:ext cx="55579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M" altLang="en-US"/>
              <a:t>Taille de la carte d’activation :</a:t>
            </a:r>
          </a:p>
          <a:p>
            <a:pPr algn="ctr"/>
            <a:r>
              <a:rPr lang="fr-CM" altLang="en-US"/>
              <a:t> </a:t>
            </a:r>
            <a:r>
              <a:rPr lang="fr-CM" altLang="en-US" sz="3600" b="1">
                <a:solidFill>
                  <a:srgbClr val="FF0000"/>
                </a:solidFill>
              </a:rPr>
              <a:t>(D1-F1)</a:t>
            </a:r>
            <a:r>
              <a:rPr lang="en-CA" altLang="en-US" sz="3600" b="1">
                <a:solidFill>
                  <a:srgbClr val="FF0000"/>
                </a:solidFill>
              </a:rPr>
              <a:t>/S</a:t>
            </a:r>
            <a:r>
              <a:rPr lang="fr-CM" altLang="en-US" sz="3600" b="1">
                <a:solidFill>
                  <a:srgbClr val="FF0000"/>
                </a:solidFill>
              </a:rPr>
              <a:t>+1 x (D2-F2)</a:t>
            </a:r>
            <a:r>
              <a:rPr lang="en-CA" altLang="en-US" sz="3600" b="1">
                <a:solidFill>
                  <a:srgbClr val="FF0000"/>
                </a:solidFill>
              </a:rPr>
              <a:t>/S</a:t>
            </a:r>
            <a:r>
              <a:rPr lang="fr-CM" altLang="en-US" sz="3600" b="1">
                <a:solidFill>
                  <a:srgbClr val="FF0000"/>
                </a:solidFill>
              </a:rPr>
              <a:t>+1</a:t>
            </a:r>
            <a:endParaRPr lang="en-CA" b="1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87900" y="3071690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F1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64230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cameramanShar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720" y="1408357"/>
            <a:ext cx="2872866" cy="2226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7494990"/>
              </p:ext>
            </p:extLst>
          </p:nvPr>
        </p:nvGraphicFramePr>
        <p:xfrm>
          <a:off x="5167164" y="3694270"/>
          <a:ext cx="1050444" cy="9193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81" name="Equation" r:id="rId4" imgW="1117600" imgH="977900" progId="Equation.3">
                  <p:embed/>
                </p:oleObj>
              </mc:Choice>
              <mc:Fallback>
                <p:oleObj name="Equation" r:id="rId4" imgW="1117600" imgH="977900" progId="Equation.3">
                  <p:embed/>
                  <p:pic>
                    <p:nvPicPr>
                      <p:cNvPr id="3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7164" y="3694270"/>
                        <a:ext cx="1050444" cy="9193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19" descr="gausmas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366" y="5271403"/>
            <a:ext cx="1307853" cy="1073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6" descr="cameramanGauss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560" y="3716301"/>
            <a:ext cx="1715187" cy="16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33"/>
          <p:cNvGrpSpPr>
            <a:grpSpLocks/>
          </p:cNvGrpSpPr>
          <p:nvPr/>
        </p:nvGrpSpPr>
        <p:grpSpPr bwMode="auto">
          <a:xfrm>
            <a:off x="545409" y="2697889"/>
            <a:ext cx="1740119" cy="1783654"/>
            <a:chOff x="4172" y="114"/>
            <a:chExt cx="1420" cy="1540"/>
          </a:xfrm>
        </p:grpSpPr>
        <p:pic>
          <p:nvPicPr>
            <p:cNvPr id="7" name="Picture 24" descr="camerama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0" y="114"/>
              <a:ext cx="1412" cy="1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32"/>
            <p:cNvSpPr>
              <a:spLocks noChangeArrowheads="1"/>
            </p:cNvSpPr>
            <p:nvPr/>
          </p:nvSpPr>
          <p:spPr bwMode="auto">
            <a:xfrm>
              <a:off x="4172" y="1480"/>
              <a:ext cx="11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CA" altLang="en-US" sz="1200"/>
            </a:p>
          </p:txBody>
        </p:sp>
      </p:grpSp>
      <p:pic>
        <p:nvPicPr>
          <p:cNvPr id="9" name="Picture 17" descr="cameramanPorte5x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17" y="5050322"/>
            <a:ext cx="1730316" cy="1614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8417253"/>
              </p:ext>
            </p:extLst>
          </p:nvPr>
        </p:nvGraphicFramePr>
        <p:xfrm>
          <a:off x="2339697" y="1930809"/>
          <a:ext cx="879475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82" name="Equation" r:id="rId10" imgW="952200" imgH="711000" progId="Equation.3">
                  <p:embed/>
                </p:oleObj>
              </mc:Choice>
              <mc:Fallback>
                <p:oleObj name="Equation" r:id="rId10" imgW="952200" imgH="711000" progId="Equation.3">
                  <p:embed/>
                  <p:pic>
                    <p:nvPicPr>
                      <p:cNvPr id="1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697" y="1930809"/>
                        <a:ext cx="879475" cy="655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 descr="cameramanInvGaussSig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17" y="612850"/>
            <a:ext cx="1730316" cy="162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6800442"/>
              </p:ext>
            </p:extLst>
          </p:nvPr>
        </p:nvGraphicFramePr>
        <p:xfrm>
          <a:off x="5211094" y="2603102"/>
          <a:ext cx="962584" cy="684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83" name="Equation" r:id="rId13" imgW="838200" imgH="596900" progId="Equation.3">
                  <p:embed/>
                </p:oleObj>
              </mc:Choice>
              <mc:Fallback>
                <p:oleObj name="Equation" r:id="rId13" imgW="838200" imgH="596900" progId="Equation.3">
                  <p:embed/>
                  <p:pic>
                    <p:nvPicPr>
                      <p:cNvPr id="1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1094" y="2603102"/>
                        <a:ext cx="962584" cy="6848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160687" y="-224273"/>
            <a:ext cx="930143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 eaLnBrk="1" hangingPunct="1"/>
            <a:r>
              <a:rPr lang="fr-CA" altLang="en-US" sz="3400" kern="0"/>
              <a:t>Différents filtres = différentes cartes d’activation</a:t>
            </a:r>
          </a:p>
        </p:txBody>
      </p:sp>
      <p:sp>
        <p:nvSpPr>
          <p:cNvPr id="19" name="Freeform 18"/>
          <p:cNvSpPr/>
          <p:nvPr/>
        </p:nvSpPr>
        <p:spPr>
          <a:xfrm>
            <a:off x="1637211" y="1611086"/>
            <a:ext cx="1672046" cy="975360"/>
          </a:xfrm>
          <a:custGeom>
            <a:avLst/>
            <a:gdLst>
              <a:gd name="connsiteX0" fmla="*/ 0 w 1672046"/>
              <a:gd name="connsiteY0" fmla="*/ 975360 h 975360"/>
              <a:gd name="connsiteX1" fmla="*/ 278675 w 1672046"/>
              <a:gd name="connsiteY1" fmla="*/ 478971 h 975360"/>
              <a:gd name="connsiteX2" fmla="*/ 1672046 w 1672046"/>
              <a:gd name="connsiteY2" fmla="*/ 0 h 97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2046" h="975360">
                <a:moveTo>
                  <a:pt x="0" y="975360"/>
                </a:moveTo>
                <a:cubicBezTo>
                  <a:pt x="0" y="808445"/>
                  <a:pt x="1" y="641531"/>
                  <a:pt x="278675" y="478971"/>
                </a:cubicBezTo>
                <a:cubicBezTo>
                  <a:pt x="557349" y="316411"/>
                  <a:pt x="1114697" y="158205"/>
                  <a:pt x="1672046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Freeform 19"/>
          <p:cNvSpPr/>
          <p:nvPr/>
        </p:nvSpPr>
        <p:spPr>
          <a:xfrm flipV="1">
            <a:off x="1701270" y="4439735"/>
            <a:ext cx="1672046" cy="831668"/>
          </a:xfrm>
          <a:custGeom>
            <a:avLst/>
            <a:gdLst>
              <a:gd name="connsiteX0" fmla="*/ 0 w 1672046"/>
              <a:gd name="connsiteY0" fmla="*/ 975360 h 975360"/>
              <a:gd name="connsiteX1" fmla="*/ 278675 w 1672046"/>
              <a:gd name="connsiteY1" fmla="*/ 478971 h 975360"/>
              <a:gd name="connsiteX2" fmla="*/ 1672046 w 1672046"/>
              <a:gd name="connsiteY2" fmla="*/ 0 h 97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2046" h="975360">
                <a:moveTo>
                  <a:pt x="0" y="975360"/>
                </a:moveTo>
                <a:cubicBezTo>
                  <a:pt x="0" y="808445"/>
                  <a:pt x="1" y="641531"/>
                  <a:pt x="278675" y="478971"/>
                </a:cubicBezTo>
                <a:cubicBezTo>
                  <a:pt x="557349" y="316411"/>
                  <a:pt x="1114697" y="158205"/>
                  <a:pt x="1672046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Freeform 20"/>
          <p:cNvSpPr/>
          <p:nvPr/>
        </p:nvSpPr>
        <p:spPr>
          <a:xfrm>
            <a:off x="2339697" y="2455668"/>
            <a:ext cx="4127863" cy="748972"/>
          </a:xfrm>
          <a:custGeom>
            <a:avLst/>
            <a:gdLst>
              <a:gd name="connsiteX0" fmla="*/ 0 w 4127863"/>
              <a:gd name="connsiteY0" fmla="*/ 748972 h 748972"/>
              <a:gd name="connsiteX1" fmla="*/ 2586446 w 4127863"/>
              <a:gd name="connsiteY1" fmla="*/ 104537 h 748972"/>
              <a:gd name="connsiteX2" fmla="*/ 4127863 w 4127863"/>
              <a:gd name="connsiteY2" fmla="*/ 8743 h 748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863" h="748972">
                <a:moveTo>
                  <a:pt x="0" y="748972"/>
                </a:moveTo>
                <a:cubicBezTo>
                  <a:pt x="949234" y="488440"/>
                  <a:pt x="1898469" y="227908"/>
                  <a:pt x="2586446" y="104537"/>
                </a:cubicBezTo>
                <a:cubicBezTo>
                  <a:pt x="3274423" y="-18834"/>
                  <a:pt x="3701143" y="-5046"/>
                  <a:pt x="4127863" y="8743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Freeform 21"/>
          <p:cNvSpPr/>
          <p:nvPr/>
        </p:nvSpPr>
        <p:spPr>
          <a:xfrm flipV="1">
            <a:off x="2302454" y="4028828"/>
            <a:ext cx="4127863" cy="679268"/>
          </a:xfrm>
          <a:custGeom>
            <a:avLst/>
            <a:gdLst>
              <a:gd name="connsiteX0" fmla="*/ 0 w 4127863"/>
              <a:gd name="connsiteY0" fmla="*/ 748972 h 748972"/>
              <a:gd name="connsiteX1" fmla="*/ 2586446 w 4127863"/>
              <a:gd name="connsiteY1" fmla="*/ 104537 h 748972"/>
              <a:gd name="connsiteX2" fmla="*/ 4127863 w 4127863"/>
              <a:gd name="connsiteY2" fmla="*/ 8743 h 748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863" h="748972">
                <a:moveTo>
                  <a:pt x="0" y="748972"/>
                </a:moveTo>
                <a:cubicBezTo>
                  <a:pt x="949234" y="488440"/>
                  <a:pt x="1898469" y="227908"/>
                  <a:pt x="2586446" y="104537"/>
                </a:cubicBezTo>
                <a:cubicBezTo>
                  <a:pt x="3274423" y="-18834"/>
                  <a:pt x="3701143" y="-5046"/>
                  <a:pt x="4127863" y="8743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7945927"/>
              </p:ext>
            </p:extLst>
          </p:nvPr>
        </p:nvGraphicFramePr>
        <p:xfrm>
          <a:off x="1390650" y="1624013"/>
          <a:ext cx="693738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84" name="Equation" r:id="rId15" imgW="596880" imgH="241200" progId="Equation.3">
                  <p:embed/>
                </p:oleObj>
              </mc:Choice>
              <mc:Fallback>
                <p:oleObj name="Equation" r:id="rId15" imgW="596880" imgH="241200" progId="Equation.3">
                  <p:embed/>
                  <p:pic>
                    <p:nvPicPr>
                      <p:cNvPr id="23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0650" y="1624013"/>
                        <a:ext cx="693738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7920894"/>
              </p:ext>
            </p:extLst>
          </p:nvPr>
        </p:nvGraphicFramePr>
        <p:xfrm>
          <a:off x="3975100" y="2760663"/>
          <a:ext cx="749300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85" name="Equation" r:id="rId17" imgW="596880" imgH="228600" progId="Equation.3">
                  <p:embed/>
                </p:oleObj>
              </mc:Choice>
              <mc:Fallback>
                <p:oleObj name="Equation" r:id="rId17" imgW="596880" imgH="228600" progId="Equation.3">
                  <p:embed/>
                  <p:pic>
                    <p:nvPicPr>
                      <p:cNvPr id="24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5100" y="2760663"/>
                        <a:ext cx="749300" cy="29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4957766"/>
              </p:ext>
            </p:extLst>
          </p:nvPr>
        </p:nvGraphicFramePr>
        <p:xfrm>
          <a:off x="3778801" y="4102726"/>
          <a:ext cx="749300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86" name="Equation" r:id="rId19" imgW="596880" imgH="228600" progId="Equation.3">
                  <p:embed/>
                </p:oleObj>
              </mc:Choice>
              <mc:Fallback>
                <p:oleObj name="Equation" r:id="rId19" imgW="596880" imgH="228600" progId="Equation.3">
                  <p:embed/>
                  <p:pic>
                    <p:nvPicPr>
                      <p:cNvPr id="27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8801" y="4102726"/>
                        <a:ext cx="749300" cy="29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0263509"/>
              </p:ext>
            </p:extLst>
          </p:nvPr>
        </p:nvGraphicFramePr>
        <p:xfrm>
          <a:off x="1335088" y="4948238"/>
          <a:ext cx="749300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87" name="Equation" r:id="rId21" imgW="596880" imgH="241200" progId="Equation.3">
                  <p:embed/>
                </p:oleObj>
              </mc:Choice>
              <mc:Fallback>
                <p:oleObj name="Equation" r:id="rId21" imgW="596880" imgH="241200" progId="Equation.3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5088" y="4948238"/>
                        <a:ext cx="749300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6349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4" descr="camera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193" y="2805891"/>
            <a:ext cx="1730316" cy="162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ight Arrow 12"/>
          <p:cNvSpPr/>
          <p:nvPr/>
        </p:nvSpPr>
        <p:spPr>
          <a:xfrm>
            <a:off x="3588668" y="3327979"/>
            <a:ext cx="816621" cy="578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000"/>
          </a:p>
        </p:txBody>
      </p:sp>
      <p:sp>
        <p:nvSpPr>
          <p:cNvPr id="22" name="TextBox 21"/>
          <p:cNvSpPr txBox="1"/>
          <p:nvPr/>
        </p:nvSpPr>
        <p:spPr>
          <a:xfrm>
            <a:off x="322217" y="885231"/>
            <a:ext cx="85518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b="1"/>
              <a:t>4 </a:t>
            </a:r>
            <a:r>
              <a:rPr lang="en-CA" sz="2800" b="1" err="1"/>
              <a:t>filtres</a:t>
            </a:r>
            <a:r>
              <a:rPr lang="en-CA" sz="2800" b="1"/>
              <a:t> </a:t>
            </a:r>
            <a:r>
              <a:rPr lang="en-CA" sz="2800"/>
              <a:t>= Couche </a:t>
            </a:r>
            <a:r>
              <a:rPr lang="en-CA" sz="2800" err="1"/>
              <a:t>convolutionnelle</a:t>
            </a:r>
            <a:r>
              <a:rPr lang="en-CA" sz="2800"/>
              <a:t> </a:t>
            </a:r>
            <a:r>
              <a:rPr lang="fr-CA" sz="2800"/>
              <a:t>avec </a:t>
            </a:r>
            <a:r>
              <a:rPr lang="fr-CA" sz="2800" b="1"/>
              <a:t>4 cartes d’activation</a:t>
            </a:r>
            <a:endParaRPr lang="en-CA" sz="2800" b="1"/>
          </a:p>
        </p:txBody>
      </p:sp>
      <p:pic>
        <p:nvPicPr>
          <p:cNvPr id="10" name="Picture 6" descr="cameramanShar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177" y="2409173"/>
            <a:ext cx="2872866" cy="2226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6" descr="cameramanGauss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970" y="2709299"/>
            <a:ext cx="1715187" cy="16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7" descr="cameramanPorte5x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856" y="2848979"/>
            <a:ext cx="1730316" cy="1614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cameramanInvGaussSig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428" y="3027737"/>
            <a:ext cx="1730316" cy="162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00884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cameramanShar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966" y="2295961"/>
            <a:ext cx="2872866" cy="2226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6" descr="cameramanGauss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759" y="2596087"/>
            <a:ext cx="1715187" cy="16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7" descr="cameramanPorte5x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645" y="2735767"/>
            <a:ext cx="1730316" cy="1614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cameramanInvGaussSig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217" y="2914525"/>
            <a:ext cx="1730316" cy="162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5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0582651"/>
              </p:ext>
            </p:extLst>
          </p:nvPr>
        </p:nvGraphicFramePr>
        <p:xfrm>
          <a:off x="5547765" y="3072436"/>
          <a:ext cx="1768340" cy="1768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29" name="Image" r:id="rId7" imgW="2463492" imgH="2463492" progId="">
                  <p:embed/>
                </p:oleObj>
              </mc:Choice>
              <mc:Fallback>
                <p:oleObj name="Image" r:id="rId7" imgW="2463492" imgH="2463492" progId="">
                  <p:embed/>
                  <p:pic>
                    <p:nvPicPr>
                      <p:cNvPr id="15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7765" y="3072436"/>
                        <a:ext cx="1768340" cy="17683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4629458"/>
              </p:ext>
            </p:extLst>
          </p:nvPr>
        </p:nvGraphicFramePr>
        <p:xfrm>
          <a:off x="5674071" y="3150630"/>
          <a:ext cx="1772624" cy="1772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30" name="Image" r:id="rId9" imgW="3263492" imgH="3263492" progId="">
                  <p:embed/>
                </p:oleObj>
              </mc:Choice>
              <mc:Fallback>
                <p:oleObj name="Image" r:id="rId9" imgW="3263492" imgH="3263492" progId="">
                  <p:embed/>
                  <p:pic>
                    <p:nvPicPr>
                      <p:cNvPr id="1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4071" y="3150630"/>
                        <a:ext cx="1772624" cy="17726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7631674"/>
              </p:ext>
            </p:extLst>
          </p:nvPr>
        </p:nvGraphicFramePr>
        <p:xfrm>
          <a:off x="5844678" y="3287004"/>
          <a:ext cx="1728323" cy="1728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31" name="Image" r:id="rId11" imgW="3250794" imgH="3250794" progId="">
                  <p:embed/>
                </p:oleObj>
              </mc:Choice>
              <mc:Fallback>
                <p:oleObj name="Image" r:id="rId11" imgW="3250794" imgH="3250794" progId="">
                  <p:embed/>
                  <p:pic>
                    <p:nvPicPr>
                      <p:cNvPr id="17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4678" y="3287004"/>
                        <a:ext cx="1728323" cy="17283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6" descr="cameramanHighPassRayon1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865" y="3437070"/>
            <a:ext cx="1742774" cy="1742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4" descr="cameraman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662" y="3150630"/>
            <a:ext cx="1730316" cy="162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ight Arrow 12"/>
          <p:cNvSpPr/>
          <p:nvPr/>
        </p:nvSpPr>
        <p:spPr>
          <a:xfrm>
            <a:off x="3644660" y="3643726"/>
            <a:ext cx="816621" cy="578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000"/>
          </a:p>
        </p:txBody>
      </p:sp>
      <p:sp>
        <p:nvSpPr>
          <p:cNvPr id="9" name="TextBox 8"/>
          <p:cNvSpPr txBox="1"/>
          <p:nvPr/>
        </p:nvSpPr>
        <p:spPr>
          <a:xfrm>
            <a:off x="130629" y="885231"/>
            <a:ext cx="8743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b="1"/>
              <a:t>K </a:t>
            </a:r>
            <a:r>
              <a:rPr lang="en-CA" sz="2800" b="1" err="1"/>
              <a:t>filtres</a:t>
            </a:r>
            <a:r>
              <a:rPr lang="en-CA" sz="2800" b="1"/>
              <a:t> </a:t>
            </a:r>
            <a:r>
              <a:rPr lang="en-CA" sz="2800"/>
              <a:t>= Couche </a:t>
            </a:r>
            <a:r>
              <a:rPr lang="en-CA" sz="2800" err="1"/>
              <a:t>convolutive</a:t>
            </a:r>
            <a:r>
              <a:rPr lang="en-CA" sz="2800"/>
              <a:t> </a:t>
            </a:r>
            <a:r>
              <a:rPr lang="fr-CA" sz="2800"/>
              <a:t>avec </a:t>
            </a:r>
            <a:r>
              <a:rPr lang="fr-CA" sz="2800" b="1"/>
              <a:t>K cartes d’activation</a:t>
            </a:r>
            <a:endParaRPr lang="en-CA" sz="2800" b="1"/>
          </a:p>
        </p:txBody>
      </p:sp>
    </p:spTree>
    <p:extLst>
      <p:ext uri="{BB962C8B-B14F-4D97-AF65-F5344CB8AC3E}">
        <p14:creationId xmlns:p14="http://schemas.microsoft.com/office/powerpoint/2010/main" val="32739049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ameramanInvGaussSig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183" y="1906508"/>
            <a:ext cx="1730316" cy="162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5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643458"/>
              </p:ext>
            </p:extLst>
          </p:nvPr>
        </p:nvGraphicFramePr>
        <p:xfrm>
          <a:off x="4674731" y="2064419"/>
          <a:ext cx="1768340" cy="1768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53" name="Image" r:id="rId4" imgW="2463492" imgH="2463492" progId="">
                  <p:embed/>
                </p:oleObj>
              </mc:Choice>
              <mc:Fallback>
                <p:oleObj name="Image" r:id="rId4" imgW="2463492" imgH="2463492" progId="">
                  <p:embed/>
                  <p:pic>
                    <p:nvPicPr>
                      <p:cNvPr id="15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4731" y="2064419"/>
                        <a:ext cx="1768340" cy="17683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4370220"/>
              </p:ext>
            </p:extLst>
          </p:nvPr>
        </p:nvGraphicFramePr>
        <p:xfrm>
          <a:off x="4801037" y="2142613"/>
          <a:ext cx="1772624" cy="1772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54" name="Image" r:id="rId6" imgW="3263492" imgH="3263492" progId="">
                  <p:embed/>
                </p:oleObj>
              </mc:Choice>
              <mc:Fallback>
                <p:oleObj name="Image" r:id="rId6" imgW="3263492" imgH="3263492" progId="">
                  <p:embed/>
                  <p:pic>
                    <p:nvPicPr>
                      <p:cNvPr id="1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1037" y="2142613"/>
                        <a:ext cx="1772624" cy="17726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8627719"/>
              </p:ext>
            </p:extLst>
          </p:nvPr>
        </p:nvGraphicFramePr>
        <p:xfrm>
          <a:off x="4971644" y="2278987"/>
          <a:ext cx="1728323" cy="1728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55" name="Image" r:id="rId8" imgW="3250794" imgH="3250794" progId="">
                  <p:embed/>
                </p:oleObj>
              </mc:Choice>
              <mc:Fallback>
                <p:oleObj name="Image" r:id="rId8" imgW="3250794" imgH="3250794" progId="">
                  <p:embed/>
                  <p:pic>
                    <p:nvPicPr>
                      <p:cNvPr id="17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1644" y="2278987"/>
                        <a:ext cx="1728323" cy="17283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6" descr="cameramanHighPassRayon1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831" y="2429053"/>
            <a:ext cx="1742774" cy="1742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4" descr="camerama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779" y="2157163"/>
            <a:ext cx="1730316" cy="162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ight Arrow 12"/>
          <p:cNvSpPr/>
          <p:nvPr/>
        </p:nvSpPr>
        <p:spPr>
          <a:xfrm>
            <a:off x="3555398" y="2679251"/>
            <a:ext cx="816621" cy="578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000"/>
          </a:p>
        </p:txBody>
      </p:sp>
      <p:sp>
        <p:nvSpPr>
          <p:cNvPr id="19" name="TextBox 18"/>
          <p:cNvSpPr txBox="1"/>
          <p:nvPr/>
        </p:nvSpPr>
        <p:spPr>
          <a:xfrm>
            <a:off x="340038" y="452846"/>
            <a:ext cx="8847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/>
              <a:t>Ex.: taille de filtre : 5x5, 5 cartes d’activation, convolution « </a:t>
            </a:r>
            <a:r>
              <a:rPr lang="fr-CA" err="1"/>
              <a:t>same</a:t>
            </a:r>
            <a:r>
              <a:rPr lang="fr-CA"/>
              <a:t> » 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1036357" y="2720662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400"/>
              <a:t>100 lignes</a:t>
            </a:r>
          </a:p>
          <a:p>
            <a:pPr algn="ctr"/>
            <a:r>
              <a:rPr lang="fr-CA" sz="1400"/>
              <a:t>(hauteur)</a:t>
            </a:r>
            <a:endParaRPr lang="en-CA" sz="140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1528746" y="2156187"/>
            <a:ext cx="0" cy="410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528746" y="3432538"/>
            <a:ext cx="1" cy="347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977575" y="3812347"/>
            <a:ext cx="1138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400"/>
              <a:t>100 colonnes</a:t>
            </a:r>
          </a:p>
          <a:p>
            <a:pPr algn="ctr"/>
            <a:r>
              <a:rPr lang="fr-CA" sz="1400"/>
              <a:t>(largeur)</a:t>
            </a:r>
            <a:endParaRPr lang="en-CA" sz="1400"/>
          </a:p>
        </p:txBody>
      </p:sp>
      <p:cxnSp>
        <p:nvCxnSpPr>
          <p:cNvPr id="33" name="Straight Arrow Connector 32"/>
          <p:cNvCxnSpPr/>
          <p:nvPr/>
        </p:nvCxnSpPr>
        <p:spPr>
          <a:xfrm rot="5400000" flipV="1">
            <a:off x="3264607" y="3760749"/>
            <a:ext cx="0" cy="410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rot="5400000">
            <a:off x="1904872" y="3792593"/>
            <a:ext cx="1" cy="347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524183" y="4490196"/>
            <a:ext cx="44630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/>
              <a:t>10,000 neurones par carte d’activation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/>
              <a:t>50,000 neurones au total</a:t>
            </a:r>
            <a:endParaRPr lang="en-CA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/>
              <a:t>5x5x5 = 125 paramètres au total</a:t>
            </a:r>
          </a:p>
        </p:txBody>
      </p:sp>
    </p:spTree>
    <p:extLst>
      <p:ext uri="{BB962C8B-B14F-4D97-AF65-F5344CB8AC3E}">
        <p14:creationId xmlns:p14="http://schemas.microsoft.com/office/powerpoint/2010/main" val="7588310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40038" y="452846"/>
            <a:ext cx="8847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/>
              <a:t>Représentation schématique</a:t>
            </a:r>
          </a:p>
          <a:p>
            <a:r>
              <a:rPr lang="fr-CA"/>
              <a:t>(1 filtre et 1 carte d’activation, convolution « </a:t>
            </a:r>
            <a:r>
              <a:rPr lang="fr-CA" err="1"/>
              <a:t>same</a:t>
            </a:r>
            <a:r>
              <a:rPr lang="fr-CA"/>
              <a:t> »)</a:t>
            </a:r>
          </a:p>
        </p:txBody>
      </p:sp>
      <p:sp>
        <p:nvSpPr>
          <p:cNvPr id="10" name="Cube 9"/>
          <p:cNvSpPr/>
          <p:nvPr/>
        </p:nvSpPr>
        <p:spPr>
          <a:xfrm>
            <a:off x="874712" y="2319456"/>
            <a:ext cx="1032147" cy="2932770"/>
          </a:xfrm>
          <a:prstGeom prst="cube">
            <a:avLst>
              <a:gd name="adj" fmla="val 90751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14" descr="camera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819" y="0"/>
            <a:ext cx="1617181" cy="1516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06859" y="3107141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100</a:t>
            </a:r>
            <a:endParaRPr lang="en-CA" sz="160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435485" y="4660505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100</a:t>
            </a:r>
            <a:endParaRPr lang="en-CA" sz="1600"/>
          </a:p>
        </p:txBody>
      </p:sp>
      <p:sp>
        <p:nvSpPr>
          <p:cNvPr id="13" name="TextBox 12"/>
          <p:cNvSpPr txBox="1"/>
          <p:nvPr/>
        </p:nvSpPr>
        <p:spPr>
          <a:xfrm>
            <a:off x="641121" y="529509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1</a:t>
            </a:r>
            <a:endParaRPr lang="en-CA" sz="1600"/>
          </a:p>
        </p:txBody>
      </p:sp>
      <p:sp>
        <p:nvSpPr>
          <p:cNvPr id="14" name="Cube 13"/>
          <p:cNvSpPr/>
          <p:nvPr/>
        </p:nvSpPr>
        <p:spPr>
          <a:xfrm>
            <a:off x="4032928" y="2319456"/>
            <a:ext cx="1032147" cy="2932770"/>
          </a:xfrm>
          <a:prstGeom prst="cube">
            <a:avLst>
              <a:gd name="adj" fmla="val 90751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5116189" y="3107142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100</a:t>
            </a:r>
            <a:endParaRPr lang="en-CA" sz="160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4644815" y="4660506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100</a:t>
            </a:r>
            <a:endParaRPr lang="en-CA" sz="1600"/>
          </a:p>
        </p:txBody>
      </p:sp>
      <p:sp>
        <p:nvSpPr>
          <p:cNvPr id="17" name="TextBox 16"/>
          <p:cNvSpPr txBox="1"/>
          <p:nvPr/>
        </p:nvSpPr>
        <p:spPr>
          <a:xfrm>
            <a:off x="3850451" y="529509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1</a:t>
            </a:r>
            <a:endParaRPr lang="en-CA" sz="1600"/>
          </a:p>
        </p:txBody>
      </p:sp>
      <p:sp>
        <p:nvSpPr>
          <p:cNvPr id="18" name="Cube 17"/>
          <p:cNvSpPr/>
          <p:nvPr/>
        </p:nvSpPr>
        <p:spPr>
          <a:xfrm>
            <a:off x="1390784" y="3517832"/>
            <a:ext cx="255278" cy="615923"/>
          </a:xfrm>
          <a:prstGeom prst="cube">
            <a:avLst>
              <a:gd name="adj" fmla="val 72095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1606371" y="3616564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5</a:t>
            </a:r>
            <a:endParaRPr lang="en-CA" sz="1600"/>
          </a:p>
        </p:txBody>
      </p:sp>
      <p:sp>
        <p:nvSpPr>
          <p:cNvPr id="21" name="TextBox 20"/>
          <p:cNvSpPr txBox="1"/>
          <p:nvPr/>
        </p:nvSpPr>
        <p:spPr>
          <a:xfrm>
            <a:off x="1498393" y="3948053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5</a:t>
            </a:r>
            <a:endParaRPr lang="en-CA" sz="1600"/>
          </a:p>
        </p:txBody>
      </p:sp>
      <p:sp>
        <p:nvSpPr>
          <p:cNvPr id="22" name="TextBox 21"/>
          <p:cNvSpPr txBox="1"/>
          <p:nvPr/>
        </p:nvSpPr>
        <p:spPr>
          <a:xfrm>
            <a:off x="1225952" y="4085020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</a:t>
            </a:r>
            <a:endParaRPr lang="en-CA" sz="1600"/>
          </a:p>
        </p:txBody>
      </p:sp>
      <p:sp>
        <p:nvSpPr>
          <p:cNvPr id="3" name="Oval 2"/>
          <p:cNvSpPr/>
          <p:nvPr/>
        </p:nvSpPr>
        <p:spPr>
          <a:xfrm>
            <a:off x="4463160" y="3746405"/>
            <a:ext cx="171682" cy="16221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Straight Connector 6"/>
          <p:cNvCxnSpPr>
            <a:stCxn id="3" idx="2"/>
            <a:endCxn id="18" idx="0"/>
          </p:cNvCxnSpPr>
          <p:nvPr/>
        </p:nvCxnSpPr>
        <p:spPr>
          <a:xfrm flipH="1" flipV="1">
            <a:off x="1610444" y="3517832"/>
            <a:ext cx="2852716" cy="3096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3" idx="2"/>
            <a:endCxn id="18" idx="1"/>
          </p:cNvCxnSpPr>
          <p:nvPr/>
        </p:nvCxnSpPr>
        <p:spPr>
          <a:xfrm flipH="1" flipV="1">
            <a:off x="1426402" y="3701875"/>
            <a:ext cx="3036758" cy="1256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3" idx="2"/>
            <a:endCxn id="21" idx="0"/>
          </p:cNvCxnSpPr>
          <p:nvPr/>
        </p:nvCxnSpPr>
        <p:spPr>
          <a:xfrm flipH="1">
            <a:off x="1642022" y="3827511"/>
            <a:ext cx="2821138" cy="1205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3" idx="2"/>
            <a:endCxn id="18" idx="3"/>
          </p:cNvCxnSpPr>
          <p:nvPr/>
        </p:nvCxnSpPr>
        <p:spPr>
          <a:xfrm flipH="1">
            <a:off x="1426402" y="3827511"/>
            <a:ext cx="3036758" cy="3062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952748" y="2048907"/>
            <a:ext cx="1731564" cy="83099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fr-CA" sz="1600"/>
              <a:t>Image: 100x100x1</a:t>
            </a:r>
          </a:p>
          <a:p>
            <a:r>
              <a:rPr lang="fr-CA" sz="1600">
                <a:latin typeface="Times New Roman"/>
                <a:cs typeface="Times New Roman"/>
              </a:rPr>
              <a:t>Filtre : 5x5x</a:t>
            </a:r>
            <a:r>
              <a:rPr lang="fr-CA" sz="160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</a:p>
          <a:p>
            <a:r>
              <a:rPr lang="fr-CA" sz="1600">
                <a:latin typeface="Times New Roman"/>
                <a:cs typeface="Times New Roman"/>
              </a:rPr>
              <a:t>Stride : 1</a:t>
            </a:r>
            <a:endParaRPr lang="en-CA" sz="16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396631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ube 22"/>
          <p:cNvSpPr/>
          <p:nvPr/>
        </p:nvSpPr>
        <p:spPr>
          <a:xfrm>
            <a:off x="4197646" y="2307900"/>
            <a:ext cx="1032147" cy="2932770"/>
          </a:xfrm>
          <a:prstGeom prst="cube">
            <a:avLst>
              <a:gd name="adj" fmla="val 90751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/>
          <p:cNvSpPr txBox="1"/>
          <p:nvPr/>
        </p:nvSpPr>
        <p:spPr>
          <a:xfrm>
            <a:off x="340038" y="452846"/>
            <a:ext cx="8847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/>
              <a:t>Représentation schématique</a:t>
            </a:r>
          </a:p>
          <a:p>
            <a:r>
              <a:rPr lang="fr-CA"/>
              <a:t>(2 filtres et 2 cartes d’activation, convolution « </a:t>
            </a:r>
            <a:r>
              <a:rPr lang="fr-CA" i="1" err="1"/>
              <a:t>same</a:t>
            </a:r>
            <a:r>
              <a:rPr lang="fr-CA"/>
              <a:t> »)</a:t>
            </a:r>
          </a:p>
        </p:txBody>
      </p:sp>
      <p:sp>
        <p:nvSpPr>
          <p:cNvPr id="10" name="Cube 9"/>
          <p:cNvSpPr/>
          <p:nvPr/>
        </p:nvSpPr>
        <p:spPr>
          <a:xfrm>
            <a:off x="874712" y="2319456"/>
            <a:ext cx="1032147" cy="2932770"/>
          </a:xfrm>
          <a:prstGeom prst="cube">
            <a:avLst>
              <a:gd name="adj" fmla="val 90751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14" descr="camera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819" y="0"/>
            <a:ext cx="1617181" cy="1516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06859" y="3107141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100</a:t>
            </a:r>
            <a:endParaRPr lang="en-CA" sz="160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435485" y="4660505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100</a:t>
            </a:r>
            <a:endParaRPr lang="en-CA" sz="1600"/>
          </a:p>
        </p:txBody>
      </p:sp>
      <p:sp>
        <p:nvSpPr>
          <p:cNvPr id="13" name="TextBox 12"/>
          <p:cNvSpPr txBox="1"/>
          <p:nvPr/>
        </p:nvSpPr>
        <p:spPr>
          <a:xfrm>
            <a:off x="641121" y="529509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1</a:t>
            </a:r>
            <a:endParaRPr lang="en-CA" sz="1600"/>
          </a:p>
        </p:txBody>
      </p:sp>
      <p:sp>
        <p:nvSpPr>
          <p:cNvPr id="14" name="Cube 13"/>
          <p:cNvSpPr/>
          <p:nvPr/>
        </p:nvSpPr>
        <p:spPr>
          <a:xfrm>
            <a:off x="4891573" y="2319456"/>
            <a:ext cx="1032147" cy="2932770"/>
          </a:xfrm>
          <a:prstGeom prst="cube">
            <a:avLst>
              <a:gd name="adj" fmla="val 90751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5974834" y="3107142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100</a:t>
            </a:r>
            <a:endParaRPr lang="en-CA" sz="160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5503460" y="4660506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100</a:t>
            </a:r>
            <a:endParaRPr lang="en-CA" sz="1600"/>
          </a:p>
        </p:txBody>
      </p:sp>
      <p:sp>
        <p:nvSpPr>
          <p:cNvPr id="17" name="TextBox 16"/>
          <p:cNvSpPr txBox="1"/>
          <p:nvPr/>
        </p:nvSpPr>
        <p:spPr>
          <a:xfrm>
            <a:off x="4696648" y="529509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1</a:t>
            </a:r>
            <a:endParaRPr lang="en-CA" sz="1600"/>
          </a:p>
        </p:txBody>
      </p:sp>
      <p:sp>
        <p:nvSpPr>
          <p:cNvPr id="18" name="Cube 17"/>
          <p:cNvSpPr/>
          <p:nvPr/>
        </p:nvSpPr>
        <p:spPr>
          <a:xfrm>
            <a:off x="1390784" y="3517832"/>
            <a:ext cx="255278" cy="615923"/>
          </a:xfrm>
          <a:prstGeom prst="cube">
            <a:avLst>
              <a:gd name="adj" fmla="val 7209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1606371" y="3616564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5</a:t>
            </a:r>
            <a:endParaRPr lang="en-CA" sz="1600"/>
          </a:p>
        </p:txBody>
      </p:sp>
      <p:sp>
        <p:nvSpPr>
          <p:cNvPr id="21" name="TextBox 20"/>
          <p:cNvSpPr txBox="1"/>
          <p:nvPr/>
        </p:nvSpPr>
        <p:spPr>
          <a:xfrm>
            <a:off x="1498393" y="3948053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5</a:t>
            </a:r>
            <a:endParaRPr lang="en-CA" sz="1600"/>
          </a:p>
        </p:txBody>
      </p:sp>
      <p:sp>
        <p:nvSpPr>
          <p:cNvPr id="22" name="TextBox 21"/>
          <p:cNvSpPr txBox="1"/>
          <p:nvPr/>
        </p:nvSpPr>
        <p:spPr>
          <a:xfrm>
            <a:off x="1225952" y="4085020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</a:t>
            </a:r>
            <a:endParaRPr lang="en-CA" sz="1600"/>
          </a:p>
        </p:txBody>
      </p:sp>
      <p:sp>
        <p:nvSpPr>
          <p:cNvPr id="3" name="Oval 2"/>
          <p:cNvSpPr/>
          <p:nvPr/>
        </p:nvSpPr>
        <p:spPr>
          <a:xfrm>
            <a:off x="4463160" y="3746405"/>
            <a:ext cx="171682" cy="16221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Straight Connector 6"/>
          <p:cNvCxnSpPr>
            <a:stCxn id="3" idx="2"/>
            <a:endCxn id="18" idx="0"/>
          </p:cNvCxnSpPr>
          <p:nvPr/>
        </p:nvCxnSpPr>
        <p:spPr>
          <a:xfrm flipH="1" flipV="1">
            <a:off x="1610444" y="3517832"/>
            <a:ext cx="2852716" cy="3096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3" idx="2"/>
            <a:endCxn id="18" idx="1"/>
          </p:cNvCxnSpPr>
          <p:nvPr/>
        </p:nvCxnSpPr>
        <p:spPr>
          <a:xfrm flipH="1" flipV="1">
            <a:off x="1426402" y="3701875"/>
            <a:ext cx="3036758" cy="1256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3" idx="2"/>
            <a:endCxn id="21" idx="0"/>
          </p:cNvCxnSpPr>
          <p:nvPr/>
        </p:nvCxnSpPr>
        <p:spPr>
          <a:xfrm flipH="1">
            <a:off x="1642022" y="3827511"/>
            <a:ext cx="2821138" cy="1205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3" idx="2"/>
            <a:endCxn id="18" idx="3"/>
          </p:cNvCxnSpPr>
          <p:nvPr/>
        </p:nvCxnSpPr>
        <p:spPr>
          <a:xfrm flipH="1">
            <a:off x="1426402" y="3827511"/>
            <a:ext cx="3036758" cy="3062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952748" y="2048907"/>
            <a:ext cx="17315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/>
              <a:t>Image: 100x100x1</a:t>
            </a:r>
          </a:p>
          <a:p>
            <a:r>
              <a:rPr lang="fr-CA" sz="1600"/>
              <a:t>Filtre : 5x5x1</a:t>
            </a:r>
          </a:p>
          <a:p>
            <a:r>
              <a:rPr lang="fr-CA" sz="1600" err="1"/>
              <a:t>Stride</a:t>
            </a:r>
            <a:r>
              <a:rPr lang="fr-CA" sz="1600"/>
              <a:t> : 1</a:t>
            </a:r>
            <a:endParaRPr lang="en-CA" sz="1600"/>
          </a:p>
        </p:txBody>
      </p:sp>
      <p:sp>
        <p:nvSpPr>
          <p:cNvPr id="24" name="TextBox 23"/>
          <p:cNvSpPr txBox="1"/>
          <p:nvPr/>
        </p:nvSpPr>
        <p:spPr>
          <a:xfrm>
            <a:off x="4002721" y="528629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1</a:t>
            </a:r>
            <a:endParaRPr lang="en-CA" sz="1600"/>
          </a:p>
        </p:txBody>
      </p:sp>
    </p:spTree>
    <p:extLst>
      <p:ext uri="{BB962C8B-B14F-4D97-AF65-F5344CB8AC3E}">
        <p14:creationId xmlns:p14="http://schemas.microsoft.com/office/powerpoint/2010/main" val="40236134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ube 26"/>
          <p:cNvSpPr/>
          <p:nvPr/>
        </p:nvSpPr>
        <p:spPr>
          <a:xfrm>
            <a:off x="3714352" y="2319456"/>
            <a:ext cx="1032147" cy="2932770"/>
          </a:xfrm>
          <a:prstGeom prst="cube">
            <a:avLst>
              <a:gd name="adj" fmla="val 90751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Cube 27"/>
          <p:cNvSpPr/>
          <p:nvPr/>
        </p:nvSpPr>
        <p:spPr>
          <a:xfrm>
            <a:off x="3946832" y="2319456"/>
            <a:ext cx="1032147" cy="2932770"/>
          </a:xfrm>
          <a:prstGeom prst="cube">
            <a:avLst>
              <a:gd name="adj" fmla="val 90751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Cube 23"/>
          <p:cNvSpPr/>
          <p:nvPr/>
        </p:nvSpPr>
        <p:spPr>
          <a:xfrm>
            <a:off x="4194133" y="2319456"/>
            <a:ext cx="1032147" cy="2932770"/>
          </a:xfrm>
          <a:prstGeom prst="cube">
            <a:avLst>
              <a:gd name="adj" fmla="val 90751"/>
            </a:avLst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Cube 25"/>
          <p:cNvSpPr/>
          <p:nvPr/>
        </p:nvSpPr>
        <p:spPr>
          <a:xfrm>
            <a:off x="4426613" y="2319456"/>
            <a:ext cx="1032147" cy="2932770"/>
          </a:xfrm>
          <a:prstGeom prst="cube">
            <a:avLst>
              <a:gd name="adj" fmla="val 90751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Cube 22"/>
          <p:cNvSpPr/>
          <p:nvPr/>
        </p:nvSpPr>
        <p:spPr>
          <a:xfrm>
            <a:off x="4659093" y="2319456"/>
            <a:ext cx="1032147" cy="2932770"/>
          </a:xfrm>
          <a:prstGeom prst="cube">
            <a:avLst>
              <a:gd name="adj" fmla="val 90751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/>
          <p:cNvSpPr txBox="1"/>
          <p:nvPr/>
        </p:nvSpPr>
        <p:spPr>
          <a:xfrm>
            <a:off x="340038" y="452846"/>
            <a:ext cx="8847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/>
              <a:t>Représentation schématique</a:t>
            </a:r>
          </a:p>
          <a:p>
            <a:r>
              <a:rPr lang="fr-CA"/>
              <a:t>(6 filtres et 6 cartes d’activation, convolution « </a:t>
            </a:r>
            <a:r>
              <a:rPr lang="fr-CA" err="1"/>
              <a:t>same</a:t>
            </a:r>
            <a:r>
              <a:rPr lang="fr-CA"/>
              <a:t> »)</a:t>
            </a:r>
          </a:p>
        </p:txBody>
      </p:sp>
      <p:sp>
        <p:nvSpPr>
          <p:cNvPr id="10" name="Cube 9"/>
          <p:cNvSpPr/>
          <p:nvPr/>
        </p:nvSpPr>
        <p:spPr>
          <a:xfrm>
            <a:off x="874712" y="2319456"/>
            <a:ext cx="1032147" cy="2932770"/>
          </a:xfrm>
          <a:prstGeom prst="cube">
            <a:avLst>
              <a:gd name="adj" fmla="val 90751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14" descr="camera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819" y="0"/>
            <a:ext cx="1617181" cy="1516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06859" y="3107141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100</a:t>
            </a:r>
            <a:endParaRPr lang="en-CA" sz="160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435485" y="4660505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100</a:t>
            </a:r>
            <a:endParaRPr lang="en-CA" sz="1600"/>
          </a:p>
        </p:txBody>
      </p:sp>
      <p:sp>
        <p:nvSpPr>
          <p:cNvPr id="13" name="TextBox 12"/>
          <p:cNvSpPr txBox="1"/>
          <p:nvPr/>
        </p:nvSpPr>
        <p:spPr>
          <a:xfrm>
            <a:off x="641121" y="529509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1</a:t>
            </a:r>
            <a:endParaRPr lang="en-CA" sz="1600"/>
          </a:p>
        </p:txBody>
      </p:sp>
      <p:sp>
        <p:nvSpPr>
          <p:cNvPr id="14" name="Cube 13"/>
          <p:cNvSpPr/>
          <p:nvPr/>
        </p:nvSpPr>
        <p:spPr>
          <a:xfrm>
            <a:off x="4891573" y="2319456"/>
            <a:ext cx="1032147" cy="2932770"/>
          </a:xfrm>
          <a:prstGeom prst="cube">
            <a:avLst>
              <a:gd name="adj" fmla="val 90751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5974834" y="3107142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100</a:t>
            </a:r>
            <a:endParaRPr lang="en-CA" sz="160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5503460" y="4660506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100</a:t>
            </a:r>
            <a:endParaRPr lang="en-CA" sz="1600"/>
          </a:p>
        </p:txBody>
      </p:sp>
      <p:sp>
        <p:nvSpPr>
          <p:cNvPr id="17" name="TextBox 16"/>
          <p:cNvSpPr txBox="1"/>
          <p:nvPr/>
        </p:nvSpPr>
        <p:spPr>
          <a:xfrm>
            <a:off x="4073055" y="529509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6</a:t>
            </a:r>
            <a:endParaRPr lang="en-CA" sz="1600"/>
          </a:p>
        </p:txBody>
      </p:sp>
      <p:sp>
        <p:nvSpPr>
          <p:cNvPr id="39" name="Rectangle 38"/>
          <p:cNvSpPr/>
          <p:nvPr/>
        </p:nvSpPr>
        <p:spPr>
          <a:xfrm>
            <a:off x="1952748" y="2048907"/>
            <a:ext cx="17315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/>
              <a:t>Image: 100x100x1</a:t>
            </a:r>
          </a:p>
          <a:p>
            <a:r>
              <a:rPr lang="fr-CA" sz="1600"/>
              <a:t>Filtre : 5x5x1</a:t>
            </a:r>
          </a:p>
          <a:p>
            <a:r>
              <a:rPr lang="fr-CA" sz="1600" err="1"/>
              <a:t>Stride</a:t>
            </a:r>
            <a:r>
              <a:rPr lang="fr-CA" sz="1600"/>
              <a:t> : 1</a:t>
            </a:r>
            <a:endParaRPr lang="en-CA" sz="1600"/>
          </a:p>
        </p:txBody>
      </p:sp>
      <p:sp>
        <p:nvSpPr>
          <p:cNvPr id="30" name="Rectangle 29"/>
          <p:cNvSpPr/>
          <p:nvPr/>
        </p:nvSpPr>
        <p:spPr>
          <a:xfrm>
            <a:off x="4194133" y="1736689"/>
            <a:ext cx="22589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000"/>
              <a:t>6 cartes d’activation</a:t>
            </a:r>
            <a:endParaRPr lang="en-CA" sz="200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153080" y="3785841"/>
            <a:ext cx="124804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158373" y="3914008"/>
            <a:ext cx="11560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600"/>
              <a:t>Couche</a:t>
            </a:r>
          </a:p>
          <a:p>
            <a:pPr algn="ctr"/>
            <a:r>
              <a:rPr lang="fr-CA" sz="1600" err="1"/>
              <a:t>convolutive</a:t>
            </a:r>
            <a:endParaRPr lang="en-CA" sz="1600"/>
          </a:p>
        </p:txBody>
      </p:sp>
      <p:grpSp>
        <p:nvGrpSpPr>
          <p:cNvPr id="8" name="Group 7"/>
          <p:cNvGrpSpPr/>
          <p:nvPr/>
        </p:nvGrpSpPr>
        <p:grpSpPr>
          <a:xfrm>
            <a:off x="6287685" y="4210177"/>
            <a:ext cx="3001796" cy="2651605"/>
            <a:chOff x="6287685" y="4210177"/>
            <a:chExt cx="3001796" cy="2651605"/>
          </a:xfrm>
        </p:grpSpPr>
        <p:sp>
          <p:nvSpPr>
            <p:cNvPr id="6" name="12-Point Star 5"/>
            <p:cNvSpPr/>
            <p:nvPr/>
          </p:nvSpPr>
          <p:spPr>
            <a:xfrm>
              <a:off x="6287685" y="4210177"/>
              <a:ext cx="3001796" cy="2651605"/>
            </a:xfrm>
            <a:prstGeom prst="star12">
              <a:avLst>
                <a:gd name="adj" fmla="val 43726"/>
              </a:avLst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615671" y="5063133"/>
              <a:ext cx="2419252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CA" sz="2000"/>
                <a:t>Combien de neurones</a:t>
              </a:r>
            </a:p>
            <a:p>
              <a:pPr algn="ctr"/>
              <a:r>
                <a:rPr lang="fr-CA" sz="2000"/>
                <a:t>et de paramètres</a:t>
              </a:r>
            </a:p>
            <a:p>
              <a:pPr algn="ctr"/>
              <a:r>
                <a:rPr lang="fr-CA" sz="2000"/>
                <a:t>au total?</a:t>
              </a:r>
              <a:endParaRPr lang="en-CA" sz="2000"/>
            </a:p>
          </p:txBody>
        </p:sp>
      </p:grpSp>
    </p:spTree>
    <p:extLst>
      <p:ext uri="{BB962C8B-B14F-4D97-AF65-F5344CB8AC3E}">
        <p14:creationId xmlns:p14="http://schemas.microsoft.com/office/powerpoint/2010/main" val="322509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ube 26"/>
          <p:cNvSpPr/>
          <p:nvPr/>
        </p:nvSpPr>
        <p:spPr>
          <a:xfrm>
            <a:off x="3714352" y="2319456"/>
            <a:ext cx="1032147" cy="2932770"/>
          </a:xfrm>
          <a:prstGeom prst="cube">
            <a:avLst>
              <a:gd name="adj" fmla="val 90751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Cube 27"/>
          <p:cNvSpPr/>
          <p:nvPr/>
        </p:nvSpPr>
        <p:spPr>
          <a:xfrm>
            <a:off x="3946832" y="2319456"/>
            <a:ext cx="1032147" cy="2932770"/>
          </a:xfrm>
          <a:prstGeom prst="cube">
            <a:avLst>
              <a:gd name="adj" fmla="val 90751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Cube 23"/>
          <p:cNvSpPr/>
          <p:nvPr/>
        </p:nvSpPr>
        <p:spPr>
          <a:xfrm>
            <a:off x="4194133" y="2319456"/>
            <a:ext cx="1032147" cy="2932770"/>
          </a:xfrm>
          <a:prstGeom prst="cube">
            <a:avLst>
              <a:gd name="adj" fmla="val 90751"/>
            </a:avLst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Cube 25"/>
          <p:cNvSpPr/>
          <p:nvPr/>
        </p:nvSpPr>
        <p:spPr>
          <a:xfrm>
            <a:off x="4426613" y="2319456"/>
            <a:ext cx="1032147" cy="2932770"/>
          </a:xfrm>
          <a:prstGeom prst="cube">
            <a:avLst>
              <a:gd name="adj" fmla="val 90751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Cube 22"/>
          <p:cNvSpPr/>
          <p:nvPr/>
        </p:nvSpPr>
        <p:spPr>
          <a:xfrm>
            <a:off x="4659093" y="2319456"/>
            <a:ext cx="1032147" cy="2932770"/>
          </a:xfrm>
          <a:prstGeom prst="cube">
            <a:avLst>
              <a:gd name="adj" fmla="val 90751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/>
          <p:cNvSpPr txBox="1"/>
          <p:nvPr/>
        </p:nvSpPr>
        <p:spPr>
          <a:xfrm>
            <a:off x="340038" y="452846"/>
            <a:ext cx="8847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/>
              <a:t>Représentation schématique</a:t>
            </a:r>
          </a:p>
          <a:p>
            <a:r>
              <a:rPr lang="fr-CA"/>
              <a:t>(6 filtres et 6 carte d’activation, convolution « </a:t>
            </a:r>
            <a:r>
              <a:rPr lang="fr-CA" i="1" err="1"/>
              <a:t>same</a:t>
            </a:r>
            <a:r>
              <a:rPr lang="fr-CA"/>
              <a:t> »)</a:t>
            </a:r>
          </a:p>
        </p:txBody>
      </p:sp>
      <p:sp>
        <p:nvSpPr>
          <p:cNvPr id="10" name="Cube 9"/>
          <p:cNvSpPr/>
          <p:nvPr/>
        </p:nvSpPr>
        <p:spPr>
          <a:xfrm>
            <a:off x="874712" y="2319456"/>
            <a:ext cx="1032147" cy="2932770"/>
          </a:xfrm>
          <a:prstGeom prst="cube">
            <a:avLst>
              <a:gd name="adj" fmla="val 90751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14" descr="camera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819" y="0"/>
            <a:ext cx="1617181" cy="1516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06859" y="3107141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100</a:t>
            </a:r>
            <a:endParaRPr lang="en-CA" sz="160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435485" y="4660505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100</a:t>
            </a:r>
            <a:endParaRPr lang="en-CA" sz="1600"/>
          </a:p>
        </p:txBody>
      </p:sp>
      <p:sp>
        <p:nvSpPr>
          <p:cNvPr id="13" name="TextBox 12"/>
          <p:cNvSpPr txBox="1"/>
          <p:nvPr/>
        </p:nvSpPr>
        <p:spPr>
          <a:xfrm>
            <a:off x="641121" y="529509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1</a:t>
            </a:r>
            <a:endParaRPr lang="en-CA" sz="1600"/>
          </a:p>
        </p:txBody>
      </p:sp>
      <p:sp>
        <p:nvSpPr>
          <p:cNvPr id="14" name="Cube 13"/>
          <p:cNvSpPr/>
          <p:nvPr/>
        </p:nvSpPr>
        <p:spPr>
          <a:xfrm>
            <a:off x="4891573" y="2319456"/>
            <a:ext cx="1032147" cy="2932770"/>
          </a:xfrm>
          <a:prstGeom prst="cube">
            <a:avLst>
              <a:gd name="adj" fmla="val 90751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5974834" y="3107142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100</a:t>
            </a:r>
            <a:endParaRPr lang="en-CA" sz="160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5503460" y="4660506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100</a:t>
            </a:r>
            <a:endParaRPr lang="en-CA" sz="1600"/>
          </a:p>
        </p:txBody>
      </p:sp>
      <p:sp>
        <p:nvSpPr>
          <p:cNvPr id="17" name="TextBox 16"/>
          <p:cNvSpPr txBox="1"/>
          <p:nvPr/>
        </p:nvSpPr>
        <p:spPr>
          <a:xfrm>
            <a:off x="4073055" y="529509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6</a:t>
            </a:r>
            <a:endParaRPr lang="en-CA" sz="1600"/>
          </a:p>
        </p:txBody>
      </p:sp>
      <p:sp>
        <p:nvSpPr>
          <p:cNvPr id="39" name="Rectangle 38"/>
          <p:cNvSpPr/>
          <p:nvPr/>
        </p:nvSpPr>
        <p:spPr>
          <a:xfrm>
            <a:off x="1952748" y="2048907"/>
            <a:ext cx="17315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/>
              <a:t>Image: 100x100x1</a:t>
            </a:r>
          </a:p>
          <a:p>
            <a:r>
              <a:rPr lang="fr-CA" sz="1600"/>
              <a:t>Filtre : 5x5x1</a:t>
            </a:r>
          </a:p>
          <a:p>
            <a:r>
              <a:rPr lang="fr-CA" sz="1600" err="1"/>
              <a:t>Stride</a:t>
            </a:r>
            <a:r>
              <a:rPr lang="fr-CA" sz="1600"/>
              <a:t> : 1</a:t>
            </a:r>
            <a:endParaRPr lang="en-CA" sz="1600"/>
          </a:p>
        </p:txBody>
      </p:sp>
      <p:sp>
        <p:nvSpPr>
          <p:cNvPr id="30" name="Rectangle 29"/>
          <p:cNvSpPr/>
          <p:nvPr/>
        </p:nvSpPr>
        <p:spPr>
          <a:xfrm>
            <a:off x="4194133" y="1736689"/>
            <a:ext cx="22589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000"/>
              <a:t>6 cartes d’activation</a:t>
            </a:r>
            <a:endParaRPr lang="en-CA" sz="200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153080" y="3785841"/>
            <a:ext cx="124804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158373" y="3914008"/>
            <a:ext cx="11560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600"/>
              <a:t>Couche</a:t>
            </a:r>
          </a:p>
          <a:p>
            <a:pPr algn="ctr"/>
            <a:r>
              <a:rPr lang="fr-CA" sz="1600" err="1"/>
              <a:t>convolutive</a:t>
            </a:r>
            <a:endParaRPr lang="en-CA" sz="1600"/>
          </a:p>
        </p:txBody>
      </p:sp>
      <p:grpSp>
        <p:nvGrpSpPr>
          <p:cNvPr id="25" name="Group 24"/>
          <p:cNvGrpSpPr/>
          <p:nvPr/>
        </p:nvGrpSpPr>
        <p:grpSpPr>
          <a:xfrm>
            <a:off x="5858272" y="3785841"/>
            <a:ext cx="3431209" cy="3075942"/>
            <a:chOff x="6287685" y="4210177"/>
            <a:chExt cx="3001796" cy="2651605"/>
          </a:xfrm>
        </p:grpSpPr>
        <p:sp>
          <p:nvSpPr>
            <p:cNvPr id="29" name="12-Point Star 28"/>
            <p:cNvSpPr/>
            <p:nvPr/>
          </p:nvSpPr>
          <p:spPr>
            <a:xfrm>
              <a:off x="6287685" y="4210177"/>
              <a:ext cx="3001796" cy="2651605"/>
            </a:xfrm>
            <a:prstGeom prst="star12">
              <a:avLst>
                <a:gd name="adj" fmla="val 43726"/>
              </a:avLst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338820" y="5260499"/>
              <a:ext cx="2899525" cy="6367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CA" sz="2000"/>
                <a:t>100x100x6=60,000 neurones</a:t>
              </a:r>
            </a:p>
            <a:p>
              <a:pPr algn="ctr"/>
              <a:r>
                <a:rPr lang="fr-CA" sz="2000"/>
                <a:t>6x5x5x1=150 paramètres</a:t>
              </a:r>
              <a:endParaRPr lang="en-CA" sz="2000"/>
            </a:p>
          </p:txBody>
        </p:sp>
      </p:grpSp>
    </p:spTree>
    <p:extLst>
      <p:ext uri="{BB962C8B-B14F-4D97-AF65-F5344CB8AC3E}">
        <p14:creationId xmlns:p14="http://schemas.microsoft.com/office/powerpoint/2010/main" val="37042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40038" y="452846"/>
            <a:ext cx="8847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/>
              <a:t>Représentation schématique </a:t>
            </a:r>
            <a:r>
              <a:rPr lang="fr-CA" b="1" u="sng"/>
              <a:t>simplifiée</a:t>
            </a:r>
          </a:p>
          <a:p>
            <a:r>
              <a:rPr lang="fr-CA"/>
              <a:t>(6 filtres et 6 carte d’activation, convolution « </a:t>
            </a:r>
            <a:r>
              <a:rPr lang="fr-CA" i="1" err="1"/>
              <a:t>same</a:t>
            </a:r>
            <a:r>
              <a:rPr lang="fr-CA"/>
              <a:t> »)</a:t>
            </a:r>
          </a:p>
        </p:txBody>
      </p:sp>
      <p:sp>
        <p:nvSpPr>
          <p:cNvPr id="10" name="Cube 9"/>
          <p:cNvSpPr/>
          <p:nvPr/>
        </p:nvSpPr>
        <p:spPr>
          <a:xfrm>
            <a:off x="874712" y="2319456"/>
            <a:ext cx="1032147" cy="2932770"/>
          </a:xfrm>
          <a:prstGeom prst="cube">
            <a:avLst>
              <a:gd name="adj" fmla="val 90751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14" descr="camera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819" y="0"/>
            <a:ext cx="1617181" cy="1516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06859" y="3107141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100</a:t>
            </a:r>
            <a:endParaRPr lang="en-CA" sz="160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435485" y="4660505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100</a:t>
            </a:r>
            <a:endParaRPr lang="en-CA" sz="1600"/>
          </a:p>
        </p:txBody>
      </p:sp>
      <p:sp>
        <p:nvSpPr>
          <p:cNvPr id="13" name="TextBox 12"/>
          <p:cNvSpPr txBox="1"/>
          <p:nvPr/>
        </p:nvSpPr>
        <p:spPr>
          <a:xfrm>
            <a:off x="641121" y="529509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1</a:t>
            </a:r>
            <a:endParaRPr lang="en-CA" sz="1600"/>
          </a:p>
        </p:txBody>
      </p:sp>
      <p:sp>
        <p:nvSpPr>
          <p:cNvPr id="15" name="TextBox 14"/>
          <p:cNvSpPr txBox="1"/>
          <p:nvPr/>
        </p:nvSpPr>
        <p:spPr>
          <a:xfrm>
            <a:off x="4934953" y="3130367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100</a:t>
            </a:r>
            <a:endParaRPr lang="en-CA" sz="160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4432338" y="4628708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100</a:t>
            </a:r>
            <a:endParaRPr lang="en-CA" sz="1600"/>
          </a:p>
        </p:txBody>
      </p:sp>
      <p:sp>
        <p:nvSpPr>
          <p:cNvPr id="17" name="TextBox 16"/>
          <p:cNvSpPr txBox="1"/>
          <p:nvPr/>
        </p:nvSpPr>
        <p:spPr>
          <a:xfrm>
            <a:off x="3621785" y="520430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6</a:t>
            </a:r>
            <a:endParaRPr lang="en-CA" sz="1600"/>
          </a:p>
        </p:txBody>
      </p:sp>
      <p:sp>
        <p:nvSpPr>
          <p:cNvPr id="39" name="Rectangle 38"/>
          <p:cNvSpPr/>
          <p:nvPr/>
        </p:nvSpPr>
        <p:spPr>
          <a:xfrm>
            <a:off x="1952748" y="2048907"/>
            <a:ext cx="17315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/>
              <a:t>Image: 100x100x1</a:t>
            </a:r>
          </a:p>
          <a:p>
            <a:r>
              <a:rPr lang="fr-CA" sz="1600"/>
              <a:t>Filtre : 5x5x1</a:t>
            </a:r>
          </a:p>
          <a:p>
            <a:r>
              <a:rPr lang="fr-CA" sz="1600" err="1"/>
              <a:t>Stride</a:t>
            </a:r>
            <a:r>
              <a:rPr lang="fr-CA" sz="1600"/>
              <a:t> : 1</a:t>
            </a:r>
            <a:endParaRPr lang="en-CA" sz="1600"/>
          </a:p>
        </p:txBody>
      </p:sp>
      <p:sp>
        <p:nvSpPr>
          <p:cNvPr id="30" name="Rectangle 29"/>
          <p:cNvSpPr/>
          <p:nvPr/>
        </p:nvSpPr>
        <p:spPr>
          <a:xfrm>
            <a:off x="3927103" y="1552023"/>
            <a:ext cx="22589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000"/>
              <a:t>6 cartes d’activation</a:t>
            </a:r>
          </a:p>
          <a:p>
            <a:r>
              <a:rPr lang="fr-CA" sz="2000"/>
              <a:t>(</a:t>
            </a:r>
            <a:r>
              <a:rPr lang="fr-CA" sz="2000" b="1">
                <a:solidFill>
                  <a:srgbClr val="FF0000"/>
                </a:solidFill>
              </a:rPr>
              <a:t>bloc </a:t>
            </a:r>
            <a:r>
              <a:rPr lang="fr-CA" sz="2000" b="1" err="1">
                <a:solidFill>
                  <a:srgbClr val="FF0000"/>
                </a:solidFill>
              </a:rPr>
              <a:t>convolutif</a:t>
            </a:r>
            <a:r>
              <a:rPr lang="fr-CA" sz="2000"/>
              <a:t>)</a:t>
            </a:r>
            <a:endParaRPr lang="en-CA" sz="200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153080" y="3785841"/>
            <a:ext cx="124804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158373" y="3914008"/>
            <a:ext cx="11560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600"/>
              <a:t>Couche</a:t>
            </a:r>
          </a:p>
          <a:p>
            <a:pPr algn="ctr"/>
            <a:r>
              <a:rPr lang="fr-CA" sz="1600" err="1"/>
              <a:t>convolutive</a:t>
            </a:r>
            <a:endParaRPr lang="en-CA" sz="1600"/>
          </a:p>
        </p:txBody>
      </p:sp>
      <p:grpSp>
        <p:nvGrpSpPr>
          <p:cNvPr id="25" name="Group 24"/>
          <p:cNvGrpSpPr/>
          <p:nvPr/>
        </p:nvGrpSpPr>
        <p:grpSpPr>
          <a:xfrm>
            <a:off x="5858272" y="3785841"/>
            <a:ext cx="3431209" cy="3075942"/>
            <a:chOff x="6287685" y="4210177"/>
            <a:chExt cx="3001796" cy="2651605"/>
          </a:xfrm>
        </p:grpSpPr>
        <p:sp>
          <p:nvSpPr>
            <p:cNvPr id="29" name="12-Point Star 28"/>
            <p:cNvSpPr/>
            <p:nvPr/>
          </p:nvSpPr>
          <p:spPr>
            <a:xfrm>
              <a:off x="6287685" y="4210177"/>
              <a:ext cx="3001796" cy="2651605"/>
            </a:xfrm>
            <a:prstGeom prst="star12">
              <a:avLst>
                <a:gd name="adj" fmla="val 43726"/>
              </a:avLst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338820" y="5260499"/>
              <a:ext cx="2899525" cy="6367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CA" sz="2000"/>
                <a:t>100x100x6=60,000 neurones</a:t>
              </a:r>
            </a:p>
            <a:p>
              <a:pPr algn="ctr"/>
              <a:r>
                <a:rPr lang="fr-CA" sz="2000"/>
                <a:t>6x5x5x1=150 paramètres</a:t>
              </a:r>
              <a:endParaRPr lang="en-CA" sz="2000"/>
            </a:p>
          </p:txBody>
        </p:sp>
      </p:grpSp>
      <p:sp>
        <p:nvSpPr>
          <p:cNvPr id="34" name="Cube 33"/>
          <p:cNvSpPr/>
          <p:nvPr/>
        </p:nvSpPr>
        <p:spPr>
          <a:xfrm>
            <a:off x="3593252" y="2341294"/>
            <a:ext cx="1352602" cy="2863007"/>
          </a:xfrm>
          <a:prstGeom prst="cube">
            <a:avLst>
              <a:gd name="adj" fmla="val 68763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009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3067593" y="2276857"/>
          <a:ext cx="4659088" cy="2904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3" r:id="rId3" imgW="7695000" imgH="6323760" progId="">
                  <p:embed/>
                </p:oleObj>
              </mc:Choice>
              <mc:Fallback>
                <p:oleObj r:id="rId3" imgW="7695000" imgH="6323760" progId="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67593" y="2276857"/>
                        <a:ext cx="4659088" cy="2904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286346" y="2381951"/>
            <a:ext cx="389850" cy="10452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563"/>
              <a:t>Pixel 1</a:t>
            </a:r>
          </a:p>
          <a:p>
            <a:endParaRPr lang="fr-CA" sz="563"/>
          </a:p>
          <a:p>
            <a:r>
              <a:rPr lang="fr-CA" sz="563"/>
              <a:t>Pixel 2</a:t>
            </a:r>
          </a:p>
          <a:p>
            <a:endParaRPr lang="fr-CA" sz="563"/>
          </a:p>
          <a:p>
            <a:r>
              <a:rPr lang="fr-CA" sz="563"/>
              <a:t>Pixel 3</a:t>
            </a:r>
          </a:p>
          <a:p>
            <a:endParaRPr lang="fr-CA" sz="563"/>
          </a:p>
          <a:p>
            <a:r>
              <a:rPr lang="fr-CA" sz="563"/>
              <a:t>Pixel 4</a:t>
            </a:r>
          </a:p>
          <a:p>
            <a:endParaRPr lang="fr-CA" sz="563"/>
          </a:p>
          <a:p>
            <a:r>
              <a:rPr lang="fr-CA" sz="563"/>
              <a:t>Pixel 5</a:t>
            </a:r>
          </a:p>
          <a:p>
            <a:endParaRPr lang="fr-CA" sz="563"/>
          </a:p>
          <a:p>
            <a:r>
              <a:rPr lang="fr-CA" sz="563"/>
              <a:t>Pixel 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83015" y="3486158"/>
            <a:ext cx="537327" cy="18248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563"/>
              <a:t>Pixel 7</a:t>
            </a:r>
          </a:p>
          <a:p>
            <a:endParaRPr lang="fr-CA" sz="563"/>
          </a:p>
          <a:p>
            <a:r>
              <a:rPr lang="fr-CA" sz="563"/>
              <a:t>Pixel 8</a:t>
            </a:r>
          </a:p>
          <a:p>
            <a:endParaRPr lang="fr-CA" sz="563"/>
          </a:p>
          <a:p>
            <a:r>
              <a:rPr lang="fr-CA" sz="563"/>
              <a:t>Pixel 9</a:t>
            </a:r>
          </a:p>
          <a:p>
            <a:endParaRPr lang="fr-CA" sz="563"/>
          </a:p>
          <a:p>
            <a:r>
              <a:rPr lang="fr-CA" sz="563"/>
              <a:t>Pixel 10</a:t>
            </a:r>
          </a:p>
          <a:p>
            <a:endParaRPr lang="fr-CA" sz="563"/>
          </a:p>
          <a:p>
            <a:r>
              <a:rPr lang="fr-CA" sz="563"/>
              <a:t>Pixel 11</a:t>
            </a:r>
          </a:p>
          <a:p>
            <a:endParaRPr lang="fr-CA" sz="563"/>
          </a:p>
          <a:p>
            <a:r>
              <a:rPr lang="fr-CA" sz="563"/>
              <a:t>Pixel 12</a:t>
            </a:r>
          </a:p>
          <a:p>
            <a:endParaRPr lang="fr-CA" sz="563"/>
          </a:p>
          <a:p>
            <a:r>
              <a:rPr lang="fr-CA" sz="563"/>
              <a:t>Pixel 13</a:t>
            </a:r>
          </a:p>
          <a:p>
            <a:endParaRPr lang="fr-CA" sz="563"/>
          </a:p>
          <a:p>
            <a:r>
              <a:rPr lang="fr-CA" sz="563"/>
              <a:t>Pixel 14</a:t>
            </a:r>
          </a:p>
          <a:p>
            <a:endParaRPr lang="fr-CA" sz="563"/>
          </a:p>
          <a:p>
            <a:endParaRPr lang="fr-CA" sz="563"/>
          </a:p>
          <a:p>
            <a:endParaRPr lang="fr-CA" sz="563"/>
          </a:p>
          <a:p>
            <a:endParaRPr lang="fr-CA" sz="563"/>
          </a:p>
          <a:p>
            <a:r>
              <a:rPr lang="fr-CA" sz="563"/>
              <a:t>Pixel 65536</a:t>
            </a:r>
          </a:p>
        </p:txBody>
      </p:sp>
      <p:sp>
        <p:nvSpPr>
          <p:cNvPr id="7" name="Rectangle 6"/>
          <p:cNvSpPr/>
          <p:nvPr/>
        </p:nvSpPr>
        <p:spPr>
          <a:xfrm>
            <a:off x="6385895" y="5195761"/>
            <a:ext cx="1632178" cy="1876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619"/>
              <a:t>https://ml4a.github.io/ml4a/neural_networks/</a:t>
            </a:r>
          </a:p>
        </p:txBody>
      </p:sp>
      <p:pic>
        <p:nvPicPr>
          <p:cNvPr id="685061" name="Picture 5" descr="Image result for MRI brai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2800351"/>
            <a:ext cx="1257737" cy="168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08279" y="4543425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/>
              <a:t>256x256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79269" y="872910"/>
            <a:ext cx="6839898" cy="370672"/>
          </a:xfrm>
        </p:spPr>
        <p:txBody>
          <a:bodyPr>
            <a:noAutofit/>
          </a:bodyPr>
          <a:lstStyle/>
          <a:p>
            <a:r>
              <a:rPr lang="en-CA"/>
              <a:t>Beaucoup trop de </a:t>
            </a:r>
            <a:r>
              <a:rPr lang="fr-CA"/>
              <a:t>paramètres</a:t>
            </a:r>
            <a:br>
              <a:rPr lang="fr-CA"/>
            </a:br>
            <a:r>
              <a:rPr lang="fr-CA"/>
              <a:t>(655,370 params dans la couche 1)</a:t>
            </a:r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1581150" y="6130834"/>
            <a:ext cx="4400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Image médicale (IRM de cerveau)</a:t>
            </a:r>
            <a:endParaRPr lang="en-CA"/>
          </a:p>
        </p:txBody>
      </p:sp>
      <p:sp>
        <p:nvSpPr>
          <p:cNvPr id="4" name="Rectangle 3"/>
          <p:cNvSpPr/>
          <p:nvPr/>
        </p:nvSpPr>
        <p:spPr>
          <a:xfrm>
            <a:off x="3283015" y="2160127"/>
            <a:ext cx="317716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500"/>
              <a:t>Biais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112753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40038" y="452846"/>
            <a:ext cx="8847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/>
              <a:t>Représentation schématique simplifiée</a:t>
            </a:r>
          </a:p>
          <a:p>
            <a:r>
              <a:rPr lang="fr-CA"/>
              <a:t>(6 filtres et 6 cartes d’activation, convolution « </a:t>
            </a:r>
            <a:r>
              <a:rPr lang="fr-CA" b="1" i="1" u="sng" err="1"/>
              <a:t>valid</a:t>
            </a:r>
            <a:r>
              <a:rPr lang="fr-CA"/>
              <a:t> »)</a:t>
            </a:r>
          </a:p>
        </p:txBody>
      </p:sp>
      <p:sp>
        <p:nvSpPr>
          <p:cNvPr id="10" name="Cube 9"/>
          <p:cNvSpPr/>
          <p:nvPr/>
        </p:nvSpPr>
        <p:spPr>
          <a:xfrm>
            <a:off x="874712" y="2319456"/>
            <a:ext cx="1032147" cy="2932770"/>
          </a:xfrm>
          <a:prstGeom prst="cube">
            <a:avLst>
              <a:gd name="adj" fmla="val 90751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14" descr="camera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819" y="0"/>
            <a:ext cx="1617181" cy="1516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06859" y="3107141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100</a:t>
            </a:r>
            <a:endParaRPr lang="en-CA" sz="160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435485" y="4660505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100</a:t>
            </a:r>
            <a:endParaRPr lang="en-CA" sz="1600"/>
          </a:p>
        </p:txBody>
      </p:sp>
      <p:sp>
        <p:nvSpPr>
          <p:cNvPr id="13" name="TextBox 12"/>
          <p:cNvSpPr txBox="1"/>
          <p:nvPr/>
        </p:nvSpPr>
        <p:spPr>
          <a:xfrm>
            <a:off x="641121" y="529509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1</a:t>
            </a:r>
            <a:endParaRPr lang="en-CA" sz="1600"/>
          </a:p>
        </p:txBody>
      </p:sp>
      <p:sp>
        <p:nvSpPr>
          <p:cNvPr id="14" name="Cube 13"/>
          <p:cNvSpPr/>
          <p:nvPr/>
        </p:nvSpPr>
        <p:spPr>
          <a:xfrm>
            <a:off x="3621785" y="2564422"/>
            <a:ext cx="1152919" cy="2461101"/>
          </a:xfrm>
          <a:prstGeom prst="cube">
            <a:avLst>
              <a:gd name="adj" fmla="val 68763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4858061" y="312019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96</a:t>
            </a:r>
            <a:endParaRPr lang="en-CA" sz="160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4483634" y="462870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96</a:t>
            </a:r>
            <a:endParaRPr lang="en-CA" sz="1600"/>
          </a:p>
        </p:txBody>
      </p:sp>
      <p:sp>
        <p:nvSpPr>
          <p:cNvPr id="17" name="TextBox 16"/>
          <p:cNvSpPr txBox="1"/>
          <p:nvPr/>
        </p:nvSpPr>
        <p:spPr>
          <a:xfrm>
            <a:off x="3536791" y="512581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6</a:t>
            </a:r>
            <a:endParaRPr lang="en-CA" sz="1600"/>
          </a:p>
        </p:txBody>
      </p:sp>
      <p:sp>
        <p:nvSpPr>
          <p:cNvPr id="39" name="Rectangle 38"/>
          <p:cNvSpPr/>
          <p:nvPr/>
        </p:nvSpPr>
        <p:spPr>
          <a:xfrm>
            <a:off x="1952748" y="2048907"/>
            <a:ext cx="17315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/>
              <a:t>Image: 100x100x1</a:t>
            </a:r>
          </a:p>
          <a:p>
            <a:r>
              <a:rPr lang="fr-CA" sz="1600"/>
              <a:t>Filtre : 5x5x1</a:t>
            </a:r>
          </a:p>
          <a:p>
            <a:r>
              <a:rPr lang="fr-CA" sz="1600" err="1"/>
              <a:t>Stride</a:t>
            </a:r>
            <a:r>
              <a:rPr lang="fr-CA" sz="1600"/>
              <a:t> : 1</a:t>
            </a:r>
            <a:endParaRPr lang="en-CA" sz="160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153080" y="3785841"/>
            <a:ext cx="124804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158373" y="3914008"/>
            <a:ext cx="11560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600"/>
              <a:t>Couche</a:t>
            </a:r>
          </a:p>
          <a:p>
            <a:pPr algn="ctr"/>
            <a:r>
              <a:rPr lang="fr-CA" sz="1600" err="1"/>
              <a:t>convolutive</a:t>
            </a:r>
            <a:endParaRPr lang="en-CA" sz="1600"/>
          </a:p>
        </p:txBody>
      </p:sp>
      <p:grpSp>
        <p:nvGrpSpPr>
          <p:cNvPr id="22" name="Group 21"/>
          <p:cNvGrpSpPr/>
          <p:nvPr/>
        </p:nvGrpSpPr>
        <p:grpSpPr>
          <a:xfrm>
            <a:off x="6287685" y="4210177"/>
            <a:ext cx="3001796" cy="2651605"/>
            <a:chOff x="6287685" y="4210177"/>
            <a:chExt cx="3001796" cy="2651605"/>
          </a:xfrm>
        </p:grpSpPr>
        <p:sp>
          <p:nvSpPr>
            <p:cNvPr id="23" name="12-Point Star 22"/>
            <p:cNvSpPr/>
            <p:nvPr/>
          </p:nvSpPr>
          <p:spPr>
            <a:xfrm>
              <a:off x="6287685" y="4210177"/>
              <a:ext cx="3001796" cy="2651605"/>
            </a:xfrm>
            <a:prstGeom prst="star12">
              <a:avLst>
                <a:gd name="adj" fmla="val 43726"/>
              </a:avLst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615671" y="5063133"/>
              <a:ext cx="2419252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CA" sz="2000"/>
                <a:t>Combien de neurones</a:t>
              </a:r>
            </a:p>
            <a:p>
              <a:pPr algn="ctr"/>
              <a:r>
                <a:rPr lang="fr-CA" sz="2000"/>
                <a:t>et de paramètres</a:t>
              </a:r>
            </a:p>
            <a:p>
              <a:pPr algn="ctr"/>
              <a:r>
                <a:rPr lang="fr-CA" sz="2000"/>
                <a:t>au total?</a:t>
              </a:r>
              <a:endParaRPr lang="en-CA" sz="2000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3927103" y="1552023"/>
            <a:ext cx="22589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2000"/>
              <a:t>6 cartes d’activation</a:t>
            </a:r>
          </a:p>
          <a:p>
            <a:pPr algn="ctr"/>
            <a:r>
              <a:rPr lang="fr-CA" sz="2000"/>
              <a:t>(</a:t>
            </a:r>
            <a:r>
              <a:rPr lang="fr-CA" sz="2000" b="1">
                <a:solidFill>
                  <a:srgbClr val="FF0000"/>
                </a:solidFill>
              </a:rPr>
              <a:t>bloc </a:t>
            </a:r>
            <a:r>
              <a:rPr lang="fr-CA" sz="2000" b="1" err="1">
                <a:solidFill>
                  <a:srgbClr val="FF0000"/>
                </a:solidFill>
              </a:rPr>
              <a:t>convolutif</a:t>
            </a:r>
            <a:r>
              <a:rPr lang="fr-CA" sz="2000"/>
              <a:t>)</a:t>
            </a: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52119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40038" y="452846"/>
            <a:ext cx="8847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/>
              <a:t>Représentation schématique simplifiée</a:t>
            </a:r>
          </a:p>
          <a:p>
            <a:r>
              <a:rPr lang="fr-CA"/>
              <a:t>(6 filtres et 6 cartes d’activation, convolution « </a:t>
            </a:r>
            <a:r>
              <a:rPr lang="fr-CA" b="1" i="1" u="sng" err="1"/>
              <a:t>valid</a:t>
            </a:r>
            <a:r>
              <a:rPr lang="fr-CA"/>
              <a:t> »)</a:t>
            </a:r>
          </a:p>
        </p:txBody>
      </p:sp>
      <p:sp>
        <p:nvSpPr>
          <p:cNvPr id="10" name="Cube 9"/>
          <p:cNvSpPr/>
          <p:nvPr/>
        </p:nvSpPr>
        <p:spPr>
          <a:xfrm>
            <a:off x="874712" y="2319456"/>
            <a:ext cx="1032147" cy="2932770"/>
          </a:xfrm>
          <a:prstGeom prst="cube">
            <a:avLst>
              <a:gd name="adj" fmla="val 90751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14" descr="camera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819" y="0"/>
            <a:ext cx="1617181" cy="1516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06859" y="3107141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100</a:t>
            </a:r>
            <a:endParaRPr lang="en-CA" sz="160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435485" y="4660505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100</a:t>
            </a:r>
            <a:endParaRPr lang="en-CA" sz="1600"/>
          </a:p>
        </p:txBody>
      </p:sp>
      <p:sp>
        <p:nvSpPr>
          <p:cNvPr id="13" name="TextBox 12"/>
          <p:cNvSpPr txBox="1"/>
          <p:nvPr/>
        </p:nvSpPr>
        <p:spPr>
          <a:xfrm>
            <a:off x="641121" y="529509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1</a:t>
            </a:r>
            <a:endParaRPr lang="en-CA" sz="1600"/>
          </a:p>
        </p:txBody>
      </p:sp>
      <p:sp>
        <p:nvSpPr>
          <p:cNvPr id="14" name="Cube 13"/>
          <p:cNvSpPr/>
          <p:nvPr/>
        </p:nvSpPr>
        <p:spPr>
          <a:xfrm>
            <a:off x="3621785" y="2564422"/>
            <a:ext cx="1152919" cy="2461101"/>
          </a:xfrm>
          <a:prstGeom prst="cube">
            <a:avLst>
              <a:gd name="adj" fmla="val 68763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4858061" y="312019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96</a:t>
            </a:r>
            <a:endParaRPr lang="en-CA" sz="160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4483634" y="462870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96</a:t>
            </a:r>
            <a:endParaRPr lang="en-CA" sz="1600"/>
          </a:p>
        </p:txBody>
      </p:sp>
      <p:sp>
        <p:nvSpPr>
          <p:cNvPr id="17" name="TextBox 16"/>
          <p:cNvSpPr txBox="1"/>
          <p:nvPr/>
        </p:nvSpPr>
        <p:spPr>
          <a:xfrm>
            <a:off x="3536791" y="512581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6</a:t>
            </a:r>
            <a:endParaRPr lang="en-CA" sz="1600"/>
          </a:p>
        </p:txBody>
      </p:sp>
      <p:sp>
        <p:nvSpPr>
          <p:cNvPr id="39" name="Rectangle 38"/>
          <p:cNvSpPr/>
          <p:nvPr/>
        </p:nvSpPr>
        <p:spPr>
          <a:xfrm>
            <a:off x="1952748" y="2048907"/>
            <a:ext cx="17315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/>
              <a:t>Image: 100x100x1</a:t>
            </a:r>
          </a:p>
          <a:p>
            <a:r>
              <a:rPr lang="fr-CA" sz="1600"/>
              <a:t>Filtre : 5x5x1</a:t>
            </a:r>
          </a:p>
          <a:p>
            <a:r>
              <a:rPr lang="fr-CA" sz="1600" err="1"/>
              <a:t>Stride</a:t>
            </a:r>
            <a:r>
              <a:rPr lang="fr-CA" sz="1600"/>
              <a:t> : 1</a:t>
            </a:r>
            <a:endParaRPr lang="en-CA" sz="160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153080" y="3785841"/>
            <a:ext cx="124804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158373" y="3914008"/>
            <a:ext cx="11560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600"/>
              <a:t>Couche</a:t>
            </a:r>
          </a:p>
          <a:p>
            <a:pPr algn="ctr"/>
            <a:r>
              <a:rPr lang="fr-CA" sz="1600" err="1"/>
              <a:t>convolutive</a:t>
            </a:r>
            <a:endParaRPr lang="en-CA" sz="1600"/>
          </a:p>
        </p:txBody>
      </p:sp>
      <p:grpSp>
        <p:nvGrpSpPr>
          <p:cNvPr id="25" name="Group 24"/>
          <p:cNvGrpSpPr/>
          <p:nvPr/>
        </p:nvGrpSpPr>
        <p:grpSpPr>
          <a:xfrm>
            <a:off x="5858272" y="3785841"/>
            <a:ext cx="3431209" cy="3075942"/>
            <a:chOff x="6287685" y="4210177"/>
            <a:chExt cx="3001796" cy="2651605"/>
          </a:xfrm>
        </p:grpSpPr>
        <p:sp>
          <p:nvSpPr>
            <p:cNvPr id="29" name="12-Point Star 28"/>
            <p:cNvSpPr/>
            <p:nvPr/>
          </p:nvSpPr>
          <p:spPr>
            <a:xfrm>
              <a:off x="6287685" y="4210177"/>
              <a:ext cx="3001796" cy="2651605"/>
            </a:xfrm>
            <a:prstGeom prst="star12">
              <a:avLst>
                <a:gd name="adj" fmla="val 43726"/>
              </a:avLst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510866" y="5260499"/>
              <a:ext cx="2555432" cy="6102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CA" sz="2000"/>
                <a:t>96x96x6=55,296 neurones</a:t>
              </a:r>
            </a:p>
            <a:p>
              <a:pPr algn="ctr"/>
              <a:r>
                <a:rPr lang="fr-CA" sz="2000"/>
                <a:t>6x5x5x1=150 paramètres</a:t>
              </a:r>
              <a:endParaRPr lang="en-CA" sz="2000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3927103" y="1552023"/>
            <a:ext cx="22589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2000"/>
              <a:t>6 cartes d’activation</a:t>
            </a:r>
          </a:p>
          <a:p>
            <a:pPr algn="ctr"/>
            <a:r>
              <a:rPr lang="fr-CA" sz="2000"/>
              <a:t>(</a:t>
            </a:r>
            <a:r>
              <a:rPr lang="fr-CA" sz="2000" b="1">
                <a:solidFill>
                  <a:srgbClr val="FF0000"/>
                </a:solidFill>
              </a:rPr>
              <a:t>bloc </a:t>
            </a:r>
            <a:r>
              <a:rPr lang="fr-CA" sz="2000" b="1" err="1">
                <a:solidFill>
                  <a:srgbClr val="FF0000"/>
                </a:solidFill>
              </a:rPr>
              <a:t>convolutif</a:t>
            </a:r>
            <a:r>
              <a:rPr lang="fr-CA" sz="2000"/>
              <a:t>)</a:t>
            </a: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64295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6" y="209006"/>
            <a:ext cx="7772400" cy="1143000"/>
          </a:xfrm>
        </p:spPr>
        <p:txBody>
          <a:bodyPr/>
          <a:lstStyle/>
          <a:p>
            <a:r>
              <a:rPr lang="fr-CA"/>
              <a:t>Image noir/blanc vs. couleur</a:t>
            </a:r>
            <a:endParaRPr lang="fr-FR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2131810"/>
              </p:ext>
            </p:extLst>
          </p:nvPr>
        </p:nvGraphicFramePr>
        <p:xfrm>
          <a:off x="428670" y="3018379"/>
          <a:ext cx="832769" cy="11197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45" r:id="rId3" imgW="1764720" imgH="2349000" progId="">
                  <p:embed/>
                </p:oleObj>
              </mc:Choice>
              <mc:Fallback>
                <p:oleObj r:id="rId3" imgW="1764720" imgH="2349000" progId="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8670" y="3018379"/>
                        <a:ext cx="832769" cy="11197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6792615"/>
              </p:ext>
            </p:extLst>
          </p:nvPr>
        </p:nvGraphicFramePr>
        <p:xfrm>
          <a:off x="1337009" y="2284376"/>
          <a:ext cx="2871631" cy="2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46" r:id="rId5" imgW="7275960" imgH="6273000" progId="">
                  <p:embed/>
                </p:oleObj>
              </mc:Choice>
              <mc:Fallback>
                <p:oleObj r:id="rId5" imgW="7275960" imgH="6273000" progId="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37009" y="2284376"/>
                        <a:ext cx="2871631" cy="2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916568" y="4925068"/>
            <a:ext cx="2092239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25"/>
              <a:t>https://ml4a.github.io/ml4a/neural_networks/</a:t>
            </a:r>
          </a:p>
        </p:txBody>
      </p:sp>
      <p:pic>
        <p:nvPicPr>
          <p:cNvPr id="3" name="Image 4" descr="Une image contenant texte, intérieur, très coloré&#10;&#10;Description générée automatiquement">
            <a:extLst>
              <a:ext uri="{FF2B5EF4-FFF2-40B4-BE49-F238E27FC236}">
                <a16:creationId xmlns:a16="http://schemas.microsoft.com/office/drawing/2014/main" id="{0A55CF86-520C-4BD1-8643-3E43E2749D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5094" y="2193305"/>
            <a:ext cx="4264051" cy="26508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1C1C48C-D081-406F-B415-9710CACA20EE}"/>
              </a:ext>
            </a:extLst>
          </p:cNvPr>
          <p:cNvSpPr/>
          <p:nvPr/>
        </p:nvSpPr>
        <p:spPr>
          <a:xfrm>
            <a:off x="5139055" y="4981746"/>
            <a:ext cx="3129383" cy="215444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CA" sz="800">
                <a:latin typeface="Times New Roman"/>
                <a:cs typeface="Times New Roman"/>
              </a:rPr>
              <a:t>https://www.kdnuggets.com/2019/12/convert-rgb-image-grayscale.html</a:t>
            </a:r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8A4B1DF-8199-456F-9A6C-1559C2F78DA5}"/>
              </a:ext>
            </a:extLst>
          </p:cNvPr>
          <p:cNvSpPr txBox="1"/>
          <p:nvPr/>
        </p:nvSpPr>
        <p:spPr>
          <a:xfrm>
            <a:off x="744367" y="5259690"/>
            <a:ext cx="256372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1 "canal" (</a:t>
            </a:r>
            <a:r>
              <a:rPr lang="fr-FR" i="1" err="1">
                <a:latin typeface="Times New Roman"/>
                <a:cs typeface="Times New Roman"/>
              </a:rPr>
              <a:t>channel</a:t>
            </a:r>
            <a:r>
              <a:rPr lang="fr-FR" i="1">
                <a:latin typeface="Times New Roman"/>
                <a:cs typeface="Times New Roman"/>
              </a:rPr>
              <a:t>)</a:t>
            </a:r>
            <a:endParaRPr lang="fr-FR">
              <a:cs typeface="Times New Roman" pitchFamily="18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E8BF82C-8D65-4FEC-BDC3-88273C946F33}"/>
              </a:ext>
            </a:extLst>
          </p:cNvPr>
          <p:cNvSpPr txBox="1"/>
          <p:nvPr/>
        </p:nvSpPr>
        <p:spPr>
          <a:xfrm>
            <a:off x="5136887" y="5259690"/>
            <a:ext cx="292267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3"canaux" (</a:t>
            </a:r>
            <a:r>
              <a:rPr lang="fr-FR" i="1">
                <a:latin typeface="Times New Roman"/>
                <a:cs typeface="Times New Roman"/>
              </a:rPr>
              <a:t>channels)</a:t>
            </a:r>
            <a:endParaRPr lang="fr-FR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9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40038" y="452846"/>
            <a:ext cx="8847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/>
              <a:t>Représentation schématique </a:t>
            </a:r>
            <a:r>
              <a:rPr lang="fr-CA" b="1" u="sng"/>
              <a:t>images couleurs</a:t>
            </a:r>
          </a:p>
          <a:p>
            <a:r>
              <a:rPr lang="fr-CA"/>
              <a:t>(ex.: images RGB de CIFAR10</a:t>
            </a:r>
          </a:p>
          <a:p>
            <a:r>
              <a:rPr lang="fr-CA"/>
              <a:t>convolution « </a:t>
            </a:r>
            <a:r>
              <a:rPr lang="fr-CA" i="1" err="1"/>
              <a:t>same</a:t>
            </a:r>
            <a:r>
              <a:rPr lang="fr-CA"/>
              <a:t> »)</a:t>
            </a:r>
          </a:p>
        </p:txBody>
      </p:sp>
      <p:sp>
        <p:nvSpPr>
          <p:cNvPr id="10" name="Cube 9"/>
          <p:cNvSpPr/>
          <p:nvPr/>
        </p:nvSpPr>
        <p:spPr>
          <a:xfrm>
            <a:off x="775526" y="2283851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1906859" y="310714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486781" y="466050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3" name="TextBox 12"/>
          <p:cNvSpPr txBox="1"/>
          <p:nvPr/>
        </p:nvSpPr>
        <p:spPr>
          <a:xfrm>
            <a:off x="641121" y="529509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3</a:t>
            </a:r>
            <a:endParaRPr lang="en-CA" sz="1600"/>
          </a:p>
        </p:txBody>
      </p:sp>
      <p:sp>
        <p:nvSpPr>
          <p:cNvPr id="14" name="Cube 13"/>
          <p:cNvSpPr/>
          <p:nvPr/>
        </p:nvSpPr>
        <p:spPr>
          <a:xfrm>
            <a:off x="3593252" y="2341294"/>
            <a:ext cx="1352602" cy="2863007"/>
          </a:xfrm>
          <a:prstGeom prst="cube">
            <a:avLst>
              <a:gd name="adj" fmla="val 68763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5021745" y="312818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4601667" y="468154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7" name="TextBox 16"/>
          <p:cNvSpPr txBox="1"/>
          <p:nvPr/>
        </p:nvSpPr>
        <p:spPr>
          <a:xfrm>
            <a:off x="3621785" y="520430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6</a:t>
            </a:r>
            <a:endParaRPr lang="en-CA" sz="1600"/>
          </a:p>
        </p:txBody>
      </p:sp>
      <p:sp>
        <p:nvSpPr>
          <p:cNvPr id="39" name="Rectangle 38"/>
          <p:cNvSpPr/>
          <p:nvPr/>
        </p:nvSpPr>
        <p:spPr>
          <a:xfrm>
            <a:off x="1952748" y="2048907"/>
            <a:ext cx="1526380" cy="83099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fr-CA" sz="1600"/>
              <a:t>Image: </a:t>
            </a:r>
            <a:r>
              <a:rPr lang="fr-CA" sz="1600" b="1"/>
              <a:t>32x32x3</a:t>
            </a:r>
          </a:p>
          <a:p>
            <a:r>
              <a:rPr lang="fr-CA" sz="1600">
                <a:latin typeface="Times New Roman"/>
                <a:cs typeface="Times New Roman"/>
              </a:rPr>
              <a:t>Filtre : </a:t>
            </a:r>
            <a:r>
              <a:rPr lang="fr-CA" sz="1600" b="1">
                <a:latin typeface="Times New Roman"/>
                <a:cs typeface="Times New Roman"/>
              </a:rPr>
              <a:t>5x5x</a:t>
            </a:r>
            <a:r>
              <a:rPr lang="fr-CA" sz="1600" b="1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</a:p>
          <a:p>
            <a:r>
              <a:rPr lang="fr-CA" sz="1600">
                <a:latin typeface="Times New Roman"/>
                <a:cs typeface="Times New Roman"/>
              </a:rPr>
              <a:t>Stride :</a:t>
            </a:r>
            <a:r>
              <a:rPr lang="fr-CA" sz="1600" b="1">
                <a:latin typeface="Times New Roman"/>
                <a:cs typeface="Times New Roman"/>
              </a:rPr>
              <a:t> 1</a:t>
            </a:r>
            <a:endParaRPr lang="en-CA" sz="1600" b="1">
              <a:latin typeface="Times New Roman"/>
              <a:cs typeface="Times New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892269" y="1648251"/>
            <a:ext cx="22589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2000"/>
              <a:t>6 cartes d’activation</a:t>
            </a:r>
          </a:p>
          <a:p>
            <a:pPr algn="ctr"/>
            <a:r>
              <a:rPr lang="fr-CA" sz="2000"/>
              <a:t>(bloc </a:t>
            </a:r>
            <a:r>
              <a:rPr lang="fr-CA" sz="2000" err="1"/>
              <a:t>convolutif</a:t>
            </a:r>
            <a:r>
              <a:rPr lang="fr-CA" sz="2000"/>
              <a:t>)</a:t>
            </a:r>
            <a:endParaRPr lang="en-CA" sz="200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153080" y="3785841"/>
            <a:ext cx="124804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158373" y="3914008"/>
            <a:ext cx="11560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600"/>
              <a:t>Couche</a:t>
            </a:r>
          </a:p>
          <a:p>
            <a:pPr algn="ctr"/>
            <a:r>
              <a:rPr lang="fr-CA" sz="1600" err="1"/>
              <a:t>convolutive</a:t>
            </a:r>
            <a:endParaRPr lang="en-CA" sz="160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6886691"/>
              </p:ext>
            </p:extLst>
          </p:nvPr>
        </p:nvGraphicFramePr>
        <p:xfrm>
          <a:off x="6522471" y="41910"/>
          <a:ext cx="2616343" cy="1736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69" r:id="rId3" imgW="2717280" imgH="1802880" progId="">
                  <p:embed/>
                </p:oleObj>
              </mc:Choice>
              <mc:Fallback>
                <p:oleObj r:id="rId3" imgW="2717280" imgH="1802880" progId="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22471" y="41910"/>
                        <a:ext cx="2616343" cy="17360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Group 21"/>
          <p:cNvGrpSpPr/>
          <p:nvPr/>
        </p:nvGrpSpPr>
        <p:grpSpPr>
          <a:xfrm>
            <a:off x="6287685" y="4210177"/>
            <a:ext cx="3001796" cy="2651605"/>
            <a:chOff x="6287685" y="4210177"/>
            <a:chExt cx="3001796" cy="2651605"/>
          </a:xfrm>
        </p:grpSpPr>
        <p:sp>
          <p:nvSpPr>
            <p:cNvPr id="23" name="12-Point Star 22"/>
            <p:cNvSpPr/>
            <p:nvPr/>
          </p:nvSpPr>
          <p:spPr>
            <a:xfrm>
              <a:off x="6287685" y="4210177"/>
              <a:ext cx="3001796" cy="2651605"/>
            </a:xfrm>
            <a:prstGeom prst="star12">
              <a:avLst>
                <a:gd name="adj" fmla="val 43726"/>
              </a:avLst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615671" y="5063133"/>
              <a:ext cx="2419252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CA" sz="2000"/>
                <a:t>Combien de neurones</a:t>
              </a:r>
            </a:p>
            <a:p>
              <a:pPr algn="ctr"/>
              <a:r>
                <a:rPr lang="fr-CA" sz="2000"/>
                <a:t>et de paramètres</a:t>
              </a:r>
            </a:p>
            <a:p>
              <a:pPr algn="ctr"/>
              <a:r>
                <a:rPr lang="fr-CA" sz="2000"/>
                <a:t>au total?</a:t>
              </a:r>
              <a:endParaRPr lang="en-CA" sz="200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868915" y="1753982"/>
            <a:ext cx="12698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/>
              <a:t>Exemples cifar10</a:t>
            </a:r>
            <a:endParaRPr lang="en-CA" sz="1200"/>
          </a:p>
        </p:txBody>
      </p:sp>
    </p:spTree>
    <p:extLst>
      <p:ext uri="{BB962C8B-B14F-4D97-AF65-F5344CB8AC3E}">
        <p14:creationId xmlns:p14="http://schemas.microsoft.com/office/powerpoint/2010/main" val="68514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40038" y="452846"/>
            <a:ext cx="8847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/>
              <a:t>Représentation schématique </a:t>
            </a:r>
            <a:r>
              <a:rPr lang="fr-CA" b="1" u="sng"/>
              <a:t>images couleurs</a:t>
            </a:r>
          </a:p>
          <a:p>
            <a:r>
              <a:rPr lang="fr-CA"/>
              <a:t>(ex.: images RGB de CIFAR10</a:t>
            </a:r>
          </a:p>
          <a:p>
            <a:r>
              <a:rPr lang="fr-CA"/>
              <a:t>convolution « </a:t>
            </a:r>
            <a:r>
              <a:rPr lang="fr-CA" i="1" err="1"/>
              <a:t>same</a:t>
            </a:r>
            <a:r>
              <a:rPr lang="fr-CA"/>
              <a:t> »)</a:t>
            </a:r>
          </a:p>
        </p:txBody>
      </p:sp>
      <p:sp>
        <p:nvSpPr>
          <p:cNvPr id="10" name="Cube 9"/>
          <p:cNvSpPr/>
          <p:nvPr/>
        </p:nvSpPr>
        <p:spPr>
          <a:xfrm>
            <a:off x="775526" y="2283851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1906859" y="310714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486781" y="466050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3" name="TextBox 12"/>
          <p:cNvSpPr txBox="1"/>
          <p:nvPr/>
        </p:nvSpPr>
        <p:spPr>
          <a:xfrm>
            <a:off x="641121" y="529509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3</a:t>
            </a:r>
            <a:endParaRPr lang="en-CA" sz="1600"/>
          </a:p>
        </p:txBody>
      </p:sp>
      <p:sp>
        <p:nvSpPr>
          <p:cNvPr id="14" name="Cube 13"/>
          <p:cNvSpPr/>
          <p:nvPr/>
        </p:nvSpPr>
        <p:spPr>
          <a:xfrm>
            <a:off x="3593252" y="2341294"/>
            <a:ext cx="1352602" cy="2863007"/>
          </a:xfrm>
          <a:prstGeom prst="cube">
            <a:avLst>
              <a:gd name="adj" fmla="val 68763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5021745" y="312818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4601667" y="468154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7" name="TextBox 16"/>
          <p:cNvSpPr txBox="1"/>
          <p:nvPr/>
        </p:nvSpPr>
        <p:spPr>
          <a:xfrm>
            <a:off x="3621785" y="520430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6</a:t>
            </a:r>
            <a:endParaRPr lang="en-CA" sz="1600"/>
          </a:p>
        </p:txBody>
      </p:sp>
      <p:sp>
        <p:nvSpPr>
          <p:cNvPr id="39" name="Rectangle 38"/>
          <p:cNvSpPr/>
          <p:nvPr/>
        </p:nvSpPr>
        <p:spPr>
          <a:xfrm>
            <a:off x="1952748" y="2048907"/>
            <a:ext cx="15263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/>
              <a:t>Image: </a:t>
            </a:r>
            <a:r>
              <a:rPr lang="fr-CA" sz="1600" b="1"/>
              <a:t>32x32x3</a:t>
            </a:r>
          </a:p>
          <a:p>
            <a:r>
              <a:rPr lang="fr-CA" sz="1600"/>
              <a:t>Filtre : </a:t>
            </a:r>
            <a:r>
              <a:rPr lang="fr-CA" sz="1600" b="1"/>
              <a:t>5x5x3</a:t>
            </a:r>
          </a:p>
          <a:p>
            <a:r>
              <a:rPr lang="fr-CA" sz="1600" err="1"/>
              <a:t>Stride</a:t>
            </a:r>
            <a:r>
              <a:rPr lang="fr-CA" sz="1600"/>
              <a:t> :</a:t>
            </a:r>
            <a:r>
              <a:rPr lang="fr-CA" sz="1600" b="1"/>
              <a:t> 1</a:t>
            </a:r>
            <a:endParaRPr lang="en-CA" sz="1600" b="1"/>
          </a:p>
        </p:txBody>
      </p:sp>
      <p:sp>
        <p:nvSpPr>
          <p:cNvPr id="30" name="Rectangle 29"/>
          <p:cNvSpPr/>
          <p:nvPr/>
        </p:nvSpPr>
        <p:spPr>
          <a:xfrm>
            <a:off x="3892269" y="1648251"/>
            <a:ext cx="22589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2000"/>
              <a:t>6 cartes d’activation</a:t>
            </a:r>
          </a:p>
          <a:p>
            <a:pPr algn="ctr"/>
            <a:r>
              <a:rPr lang="fr-CA" sz="2000"/>
              <a:t>(bloc </a:t>
            </a:r>
            <a:r>
              <a:rPr lang="fr-CA" sz="2000" err="1"/>
              <a:t>convolutif</a:t>
            </a:r>
            <a:r>
              <a:rPr lang="fr-CA" sz="2000"/>
              <a:t>)</a:t>
            </a:r>
            <a:endParaRPr lang="en-CA" sz="200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153080" y="3785841"/>
            <a:ext cx="124804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158373" y="3914008"/>
            <a:ext cx="11560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600"/>
              <a:t>Couche</a:t>
            </a:r>
          </a:p>
          <a:p>
            <a:pPr algn="ctr"/>
            <a:r>
              <a:rPr lang="fr-CA" sz="1600" err="1"/>
              <a:t>convolutive</a:t>
            </a:r>
            <a:endParaRPr lang="en-CA" sz="1600"/>
          </a:p>
        </p:txBody>
      </p:sp>
      <p:grpSp>
        <p:nvGrpSpPr>
          <p:cNvPr id="18" name="Group 17"/>
          <p:cNvGrpSpPr/>
          <p:nvPr/>
        </p:nvGrpSpPr>
        <p:grpSpPr>
          <a:xfrm>
            <a:off x="5999932" y="3914009"/>
            <a:ext cx="3244261" cy="2943992"/>
            <a:chOff x="6242397" y="4206395"/>
            <a:chExt cx="3001796" cy="2651605"/>
          </a:xfrm>
        </p:grpSpPr>
        <p:sp>
          <p:nvSpPr>
            <p:cNvPr id="20" name="12-Point Star 19"/>
            <p:cNvSpPr/>
            <p:nvPr/>
          </p:nvSpPr>
          <p:spPr>
            <a:xfrm>
              <a:off x="6242397" y="4206395"/>
              <a:ext cx="3001796" cy="2651605"/>
            </a:xfrm>
            <a:prstGeom prst="star12">
              <a:avLst>
                <a:gd name="adj" fmla="val 43726"/>
              </a:avLst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382379" y="5167061"/>
              <a:ext cx="279756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CA" sz="2000"/>
                <a:t>32x32x6=6,144 neurones</a:t>
              </a:r>
            </a:p>
            <a:p>
              <a:pPr algn="ctr"/>
              <a:r>
                <a:rPr lang="fr-CA" sz="2000"/>
                <a:t>6x5x5x</a:t>
              </a:r>
              <a:r>
                <a:rPr lang="fr-CA" sz="2000" b="1" u="sng"/>
                <a:t>3</a:t>
              </a:r>
              <a:r>
                <a:rPr lang="fr-CA" sz="2000"/>
                <a:t>=</a:t>
              </a:r>
              <a:r>
                <a:rPr lang="fr-CA" sz="2000" b="1" u="sng"/>
                <a:t>450</a:t>
              </a:r>
              <a:r>
                <a:rPr lang="fr-CA" sz="2000"/>
                <a:t> paramètres</a:t>
              </a:r>
              <a:endParaRPr lang="en-CA" sz="2000"/>
            </a:p>
          </p:txBody>
        </p:sp>
      </p:grp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6522471" y="41910"/>
          <a:ext cx="2616343" cy="1736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93" r:id="rId3" imgW="2717280" imgH="1802880" progId="">
                  <p:embed/>
                </p:oleObj>
              </mc:Choice>
              <mc:Fallback>
                <p:oleObj r:id="rId3" imgW="2717280" imgH="1802880" progId="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22471" y="41910"/>
                        <a:ext cx="2616343" cy="17360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61BAC654-96C3-4E43-9B4D-9703FEBD3EF2}"/>
              </a:ext>
            </a:extLst>
          </p:cNvPr>
          <p:cNvSpPr/>
          <p:nvPr/>
        </p:nvSpPr>
        <p:spPr>
          <a:xfrm rot="-1620000">
            <a:off x="5538740" y="5713834"/>
            <a:ext cx="982413" cy="2267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lèche : droite 21">
            <a:extLst>
              <a:ext uri="{FF2B5EF4-FFF2-40B4-BE49-F238E27FC236}">
                <a16:creationId xmlns:a16="http://schemas.microsoft.com/office/drawing/2014/main" id="{5F09E84B-ACA2-40A8-A3A6-9E2FE2460AA7}"/>
              </a:ext>
            </a:extLst>
          </p:cNvPr>
          <p:cNvSpPr/>
          <p:nvPr/>
        </p:nvSpPr>
        <p:spPr>
          <a:xfrm rot="18600000">
            <a:off x="6436137" y="5883867"/>
            <a:ext cx="982413" cy="2267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6A5CEAA-EA14-4EFE-84D8-BED0DE5D6938}"/>
              </a:ext>
            </a:extLst>
          </p:cNvPr>
          <p:cNvSpPr txBox="1"/>
          <p:nvPr/>
        </p:nvSpPr>
        <p:spPr>
          <a:xfrm>
            <a:off x="4864127" y="6262176"/>
            <a:ext cx="17324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"</a:t>
            </a:r>
            <a:r>
              <a:rPr lang="fr-FR" err="1">
                <a:latin typeface="Times New Roman"/>
                <a:cs typeface="Times New Roman"/>
              </a:rPr>
              <a:t>channel</a:t>
            </a:r>
            <a:r>
              <a:rPr lang="fr-FR">
                <a:latin typeface="Times New Roman"/>
                <a:cs typeface="Times New Roman"/>
              </a:rPr>
              <a:t> in"</a:t>
            </a:r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8209A08-6953-4B82-8F77-EF3BD1EB62FB}"/>
              </a:ext>
            </a:extLst>
          </p:cNvPr>
          <p:cNvSpPr txBox="1"/>
          <p:nvPr/>
        </p:nvSpPr>
        <p:spPr>
          <a:xfrm>
            <a:off x="3787252" y="5704845"/>
            <a:ext cx="186469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"</a:t>
            </a:r>
            <a:r>
              <a:rPr lang="fr-FR" err="1">
                <a:latin typeface="Times New Roman"/>
                <a:cs typeface="Times New Roman"/>
              </a:rPr>
              <a:t>channel</a:t>
            </a:r>
            <a:r>
              <a:rPr lang="fr-FR">
                <a:latin typeface="Times New Roman"/>
                <a:cs typeface="Times New Roman"/>
              </a:rPr>
              <a:t> out"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289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40038" y="452846"/>
            <a:ext cx="8847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/>
              <a:t>Représentation schématique </a:t>
            </a:r>
            <a:r>
              <a:rPr lang="fr-CA" b="1" u="sng"/>
              <a:t>images couleurs</a:t>
            </a:r>
          </a:p>
          <a:p>
            <a:r>
              <a:rPr lang="fr-CA"/>
              <a:t>(ex.: images RGB de CIFAR10</a:t>
            </a:r>
          </a:p>
          <a:p>
            <a:r>
              <a:rPr lang="fr-CA"/>
              <a:t>convolution « </a:t>
            </a:r>
            <a:r>
              <a:rPr lang="fr-CA" i="1" err="1"/>
              <a:t>same</a:t>
            </a:r>
            <a:r>
              <a:rPr lang="fr-CA"/>
              <a:t> »)</a:t>
            </a:r>
          </a:p>
        </p:txBody>
      </p:sp>
      <p:sp>
        <p:nvSpPr>
          <p:cNvPr id="10" name="Cube 9"/>
          <p:cNvSpPr/>
          <p:nvPr/>
        </p:nvSpPr>
        <p:spPr>
          <a:xfrm>
            <a:off x="775526" y="2283851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1906859" y="310714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486781" y="466050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3" name="TextBox 12"/>
          <p:cNvSpPr txBox="1"/>
          <p:nvPr/>
        </p:nvSpPr>
        <p:spPr>
          <a:xfrm>
            <a:off x="641121" y="529509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3</a:t>
            </a:r>
            <a:endParaRPr lang="en-CA" sz="1600"/>
          </a:p>
        </p:txBody>
      </p:sp>
      <p:sp>
        <p:nvSpPr>
          <p:cNvPr id="14" name="Cube 13"/>
          <p:cNvSpPr/>
          <p:nvPr/>
        </p:nvSpPr>
        <p:spPr>
          <a:xfrm>
            <a:off x="3593252" y="2341294"/>
            <a:ext cx="1352602" cy="2863007"/>
          </a:xfrm>
          <a:prstGeom prst="cube">
            <a:avLst>
              <a:gd name="adj" fmla="val 68763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5021745" y="312818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4601667" y="468154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7" name="TextBox 16"/>
          <p:cNvSpPr txBox="1"/>
          <p:nvPr/>
        </p:nvSpPr>
        <p:spPr>
          <a:xfrm>
            <a:off x="3621785" y="520430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6</a:t>
            </a:r>
            <a:endParaRPr lang="en-CA" sz="1600"/>
          </a:p>
        </p:txBody>
      </p:sp>
      <p:sp>
        <p:nvSpPr>
          <p:cNvPr id="39" name="Rectangle 38"/>
          <p:cNvSpPr/>
          <p:nvPr/>
        </p:nvSpPr>
        <p:spPr>
          <a:xfrm>
            <a:off x="1952748" y="2048907"/>
            <a:ext cx="15263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/>
              <a:t>Image: </a:t>
            </a:r>
            <a:r>
              <a:rPr lang="fr-CA" sz="1600" b="1"/>
              <a:t>32x32x3</a:t>
            </a:r>
          </a:p>
          <a:p>
            <a:r>
              <a:rPr lang="fr-CA" sz="1600"/>
              <a:t>Filtre : </a:t>
            </a:r>
            <a:r>
              <a:rPr lang="fr-CA" sz="1600" b="1"/>
              <a:t>5x5x3</a:t>
            </a:r>
          </a:p>
          <a:p>
            <a:r>
              <a:rPr lang="fr-CA" sz="1600" err="1"/>
              <a:t>Stride</a:t>
            </a:r>
            <a:r>
              <a:rPr lang="fr-CA" sz="1600"/>
              <a:t> :</a:t>
            </a:r>
            <a:r>
              <a:rPr lang="fr-CA" sz="1600" b="1"/>
              <a:t> 1</a:t>
            </a:r>
            <a:endParaRPr lang="en-CA" sz="1600" b="1"/>
          </a:p>
        </p:txBody>
      </p:sp>
      <p:sp>
        <p:nvSpPr>
          <p:cNvPr id="30" name="Rectangle 29"/>
          <p:cNvSpPr/>
          <p:nvPr/>
        </p:nvSpPr>
        <p:spPr>
          <a:xfrm>
            <a:off x="3816378" y="1605971"/>
            <a:ext cx="22589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2000"/>
              <a:t>6 cartes d’activation</a:t>
            </a:r>
          </a:p>
          <a:p>
            <a:pPr algn="ctr"/>
            <a:r>
              <a:rPr lang="fr-CA" sz="2000"/>
              <a:t>(bloc </a:t>
            </a:r>
            <a:r>
              <a:rPr lang="fr-CA" sz="2000" err="1"/>
              <a:t>convolutif</a:t>
            </a:r>
            <a:r>
              <a:rPr lang="fr-CA" sz="2000"/>
              <a:t>)</a:t>
            </a:r>
            <a:endParaRPr lang="en-CA" sz="200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153080" y="3785841"/>
            <a:ext cx="124804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158373" y="3914008"/>
            <a:ext cx="11560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600"/>
              <a:t>Couche</a:t>
            </a:r>
          </a:p>
          <a:p>
            <a:pPr algn="ctr"/>
            <a:r>
              <a:rPr lang="fr-CA" sz="1600" err="1"/>
              <a:t>convolutive</a:t>
            </a:r>
            <a:endParaRPr lang="en-CA" sz="1600"/>
          </a:p>
        </p:txBody>
      </p:sp>
      <p:grpSp>
        <p:nvGrpSpPr>
          <p:cNvPr id="18" name="Group 17"/>
          <p:cNvGrpSpPr/>
          <p:nvPr/>
        </p:nvGrpSpPr>
        <p:grpSpPr>
          <a:xfrm>
            <a:off x="5999932" y="3914009"/>
            <a:ext cx="3244261" cy="2943992"/>
            <a:chOff x="6242397" y="4206395"/>
            <a:chExt cx="3001796" cy="2651605"/>
          </a:xfrm>
        </p:grpSpPr>
        <p:sp>
          <p:nvSpPr>
            <p:cNvPr id="20" name="12-Point Star 19"/>
            <p:cNvSpPr/>
            <p:nvPr/>
          </p:nvSpPr>
          <p:spPr>
            <a:xfrm>
              <a:off x="6242397" y="4206395"/>
              <a:ext cx="3001796" cy="2651605"/>
            </a:xfrm>
            <a:prstGeom prst="star12">
              <a:avLst>
                <a:gd name="adj" fmla="val 43726"/>
              </a:avLst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590748" y="5167061"/>
              <a:ext cx="2380833" cy="6375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CA" sz="2000"/>
                <a:t>Qu’arrivera-t-il si on</a:t>
              </a:r>
            </a:p>
            <a:p>
              <a:pPr algn="ctr"/>
              <a:r>
                <a:rPr lang="fr-CA" sz="2000"/>
                <a:t>utilise une </a:t>
              </a:r>
              <a:r>
                <a:rPr lang="fr-CA" sz="2000" b="1" u="sng" err="1"/>
                <a:t>stride</a:t>
              </a:r>
              <a:r>
                <a:rPr lang="fr-CA" sz="2000" b="1" u="sng"/>
                <a:t> de 3?</a:t>
              </a:r>
              <a:endParaRPr lang="en-CA" sz="2000" b="1" u="sng"/>
            </a:p>
          </p:txBody>
        </p:sp>
      </p:grp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6522471" y="41910"/>
          <a:ext cx="2616343" cy="1736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17" r:id="rId3" imgW="2717280" imgH="1802880" progId="">
                  <p:embed/>
                </p:oleObj>
              </mc:Choice>
              <mc:Fallback>
                <p:oleObj r:id="rId3" imgW="2717280" imgH="1802880" progId="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22471" y="41910"/>
                        <a:ext cx="2616343" cy="17360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839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40038" y="452846"/>
            <a:ext cx="8847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/>
              <a:t>Représentation schématique </a:t>
            </a:r>
            <a:r>
              <a:rPr lang="fr-CA" b="1" u="sng"/>
              <a:t>images couleurs</a:t>
            </a:r>
          </a:p>
          <a:p>
            <a:r>
              <a:rPr lang="fr-CA"/>
              <a:t>(ex.: images RGB de CIFAR10</a:t>
            </a:r>
          </a:p>
          <a:p>
            <a:r>
              <a:rPr lang="fr-CA"/>
              <a:t>convolution « </a:t>
            </a:r>
            <a:r>
              <a:rPr lang="fr-CA" i="1" err="1"/>
              <a:t>same</a:t>
            </a:r>
            <a:r>
              <a:rPr lang="fr-CA"/>
              <a:t> »)</a:t>
            </a:r>
          </a:p>
        </p:txBody>
      </p:sp>
      <p:sp>
        <p:nvSpPr>
          <p:cNvPr id="10" name="Cube 9"/>
          <p:cNvSpPr/>
          <p:nvPr/>
        </p:nvSpPr>
        <p:spPr>
          <a:xfrm>
            <a:off x="775526" y="2283851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1906859" y="310714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486781" y="466050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3" name="TextBox 12"/>
          <p:cNvSpPr txBox="1"/>
          <p:nvPr/>
        </p:nvSpPr>
        <p:spPr>
          <a:xfrm>
            <a:off x="641121" y="529509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3</a:t>
            </a:r>
            <a:endParaRPr lang="en-CA" sz="1600"/>
          </a:p>
        </p:txBody>
      </p:sp>
      <p:sp>
        <p:nvSpPr>
          <p:cNvPr id="39" name="Rectangle 38"/>
          <p:cNvSpPr/>
          <p:nvPr/>
        </p:nvSpPr>
        <p:spPr>
          <a:xfrm>
            <a:off x="1952748" y="2048907"/>
            <a:ext cx="1526380" cy="83099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fr-CA" sz="1600"/>
              <a:t>Image: </a:t>
            </a:r>
            <a:r>
              <a:rPr lang="fr-CA" sz="1600" b="1"/>
              <a:t>32x32x3</a:t>
            </a:r>
          </a:p>
          <a:p>
            <a:r>
              <a:rPr lang="fr-CA" sz="1600"/>
              <a:t>Filtre : </a:t>
            </a:r>
            <a:r>
              <a:rPr lang="fr-CA" sz="1600" b="1"/>
              <a:t>5x5x3</a:t>
            </a:r>
          </a:p>
          <a:p>
            <a:r>
              <a:rPr lang="fr-CA" sz="1600">
                <a:latin typeface="Times New Roman"/>
                <a:cs typeface="Times New Roman"/>
              </a:rPr>
              <a:t>Stride :</a:t>
            </a:r>
            <a:r>
              <a:rPr lang="fr-CA" sz="1600" b="1">
                <a:latin typeface="Times New Roman"/>
                <a:cs typeface="Times New Roman"/>
              </a:rPr>
              <a:t> 3</a:t>
            </a:r>
            <a:endParaRPr lang="en-CA" sz="1600" b="1"/>
          </a:p>
        </p:txBody>
      </p:sp>
      <p:sp>
        <p:nvSpPr>
          <p:cNvPr id="30" name="Rectangle 29"/>
          <p:cNvSpPr/>
          <p:nvPr/>
        </p:nvSpPr>
        <p:spPr>
          <a:xfrm>
            <a:off x="3816378" y="1605971"/>
            <a:ext cx="22589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2000"/>
              <a:t>6 cartes d’activation</a:t>
            </a:r>
          </a:p>
          <a:p>
            <a:pPr algn="ctr"/>
            <a:r>
              <a:rPr lang="fr-CA" sz="2000"/>
              <a:t>(bloc </a:t>
            </a:r>
            <a:r>
              <a:rPr lang="fr-CA" sz="2000" err="1"/>
              <a:t>convolutif</a:t>
            </a:r>
            <a:r>
              <a:rPr lang="fr-CA" sz="2000"/>
              <a:t>)</a:t>
            </a:r>
            <a:endParaRPr lang="en-CA" sz="200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153080" y="3785841"/>
            <a:ext cx="124804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158373" y="3914008"/>
            <a:ext cx="11560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600"/>
              <a:t>Couche</a:t>
            </a:r>
          </a:p>
          <a:p>
            <a:pPr algn="ctr"/>
            <a:r>
              <a:rPr lang="fr-CA" sz="1600" err="1"/>
              <a:t>convolutive</a:t>
            </a:r>
            <a:endParaRPr lang="en-CA" sz="1600"/>
          </a:p>
        </p:txBody>
      </p:sp>
      <p:grpSp>
        <p:nvGrpSpPr>
          <p:cNvPr id="18" name="Group 17"/>
          <p:cNvGrpSpPr/>
          <p:nvPr/>
        </p:nvGrpSpPr>
        <p:grpSpPr>
          <a:xfrm>
            <a:off x="5999932" y="3914009"/>
            <a:ext cx="3244261" cy="2943992"/>
            <a:chOff x="6242397" y="4206395"/>
            <a:chExt cx="3001796" cy="2651605"/>
          </a:xfrm>
        </p:grpSpPr>
        <p:sp>
          <p:nvSpPr>
            <p:cNvPr id="20" name="12-Point Star 19"/>
            <p:cNvSpPr/>
            <p:nvPr/>
          </p:nvSpPr>
          <p:spPr>
            <a:xfrm>
              <a:off x="6242397" y="4206395"/>
              <a:ext cx="3001796" cy="2651605"/>
            </a:xfrm>
            <a:prstGeom prst="star12">
              <a:avLst>
                <a:gd name="adj" fmla="val 43726"/>
              </a:avLst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488942" y="4674145"/>
              <a:ext cx="2511355" cy="14137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CM" altLang="en-US" sz="3200" b="1">
                  <a:solidFill>
                    <a:srgbClr val="FF0000"/>
                  </a:solidFill>
                </a:rPr>
                <a:t>(D-F)</a:t>
              </a:r>
              <a:r>
                <a:rPr lang="en-CA" altLang="en-US" sz="3200" b="1">
                  <a:solidFill>
                    <a:srgbClr val="FF0000"/>
                  </a:solidFill>
                </a:rPr>
                <a:t>/S</a:t>
              </a:r>
              <a:r>
                <a:rPr lang="fr-CM" altLang="en-US" sz="3200" b="1">
                  <a:solidFill>
                    <a:srgbClr val="FF0000"/>
                  </a:solidFill>
                </a:rPr>
                <a:t>+1</a:t>
              </a:r>
            </a:p>
            <a:p>
              <a:pPr algn="ctr"/>
              <a:r>
                <a:rPr lang="fr-CM" altLang="en-US" sz="3200" b="1">
                  <a:solidFill>
                    <a:srgbClr val="FF0000"/>
                  </a:solidFill>
                </a:rPr>
                <a:t>=</a:t>
              </a:r>
            </a:p>
            <a:p>
              <a:pPr algn="ctr"/>
              <a:r>
                <a:rPr lang="fr-CM" altLang="en-US" sz="3200" b="1">
                  <a:solidFill>
                    <a:srgbClr val="FF0000"/>
                  </a:solidFill>
                </a:rPr>
                <a:t>(32-5)</a:t>
              </a:r>
              <a:r>
                <a:rPr lang="en-CA" altLang="en-US" sz="3200" b="1">
                  <a:solidFill>
                    <a:srgbClr val="FF0000"/>
                  </a:solidFill>
                </a:rPr>
                <a:t>/3+1=10</a:t>
              </a:r>
              <a:r>
                <a:rPr lang="fr-CM" altLang="en-US" sz="3200" b="1">
                  <a:solidFill>
                    <a:srgbClr val="FF0000"/>
                  </a:solidFill>
                </a:rPr>
                <a:t> </a:t>
              </a:r>
              <a:endParaRPr lang="en-CA" sz="3200"/>
            </a:p>
          </p:txBody>
        </p:sp>
      </p:grp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6522471" y="41910"/>
          <a:ext cx="2616343" cy="1736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41" r:id="rId3" imgW="2717280" imgH="1802880" progId="">
                  <p:embed/>
                </p:oleObj>
              </mc:Choice>
              <mc:Fallback>
                <p:oleObj r:id="rId3" imgW="2717280" imgH="1802880" progId="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22471" y="41910"/>
                        <a:ext cx="2616343" cy="17360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ube 3">
            <a:extLst>
              <a:ext uri="{FF2B5EF4-FFF2-40B4-BE49-F238E27FC236}">
                <a16:creationId xmlns:a16="http://schemas.microsoft.com/office/drawing/2014/main" id="{439F64C5-8272-4D5E-8062-474DD6BA3499}"/>
              </a:ext>
            </a:extLst>
          </p:cNvPr>
          <p:cNvSpPr/>
          <p:nvPr/>
        </p:nvSpPr>
        <p:spPr>
          <a:xfrm>
            <a:off x="3747469" y="3222700"/>
            <a:ext cx="668154" cy="1126281"/>
          </a:xfrm>
          <a:prstGeom prst="cube">
            <a:avLst>
              <a:gd name="adj" fmla="val 5051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D1775BB2-D9D9-49A9-913C-404684034BD5}"/>
              </a:ext>
            </a:extLst>
          </p:cNvPr>
          <p:cNvSpPr txBox="1"/>
          <p:nvPr/>
        </p:nvSpPr>
        <p:spPr>
          <a:xfrm>
            <a:off x="4466300" y="3447286"/>
            <a:ext cx="280846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CA" sz="1600">
                <a:latin typeface="Times New Roman"/>
                <a:cs typeface="Times New Roman"/>
              </a:rPr>
              <a:t>?</a:t>
            </a:r>
            <a:endParaRPr lang="fr-CA" sz="1600">
              <a:cs typeface="Times New Roman"/>
            </a:endParaRP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BD91098A-5E6A-4C18-916C-7A76957F43C1}"/>
              </a:ext>
            </a:extLst>
          </p:cNvPr>
          <p:cNvSpPr txBox="1"/>
          <p:nvPr/>
        </p:nvSpPr>
        <p:spPr>
          <a:xfrm rot="18738449">
            <a:off x="4302943" y="4158371"/>
            <a:ext cx="276038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CA" sz="1600">
                <a:latin typeface="Times New Roman"/>
                <a:cs typeface="Times New Roman"/>
              </a:rPr>
              <a:t>?</a:t>
            </a:r>
            <a:endParaRPr lang="en-CA" sz="1600"/>
          </a:p>
        </p:txBody>
      </p:sp>
      <p:sp>
        <p:nvSpPr>
          <p:cNvPr id="26" name="TextBox 16">
            <a:extLst>
              <a:ext uri="{FF2B5EF4-FFF2-40B4-BE49-F238E27FC236}">
                <a16:creationId xmlns:a16="http://schemas.microsoft.com/office/drawing/2014/main" id="{5CB36548-156A-4D77-9D20-65A491901C90}"/>
              </a:ext>
            </a:extLst>
          </p:cNvPr>
          <p:cNvSpPr txBox="1"/>
          <p:nvPr/>
        </p:nvSpPr>
        <p:spPr>
          <a:xfrm>
            <a:off x="3704850" y="4398015"/>
            <a:ext cx="389850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CA" sz="1600">
                <a:latin typeface="Times New Roman"/>
                <a:cs typeface="Times New Roman"/>
              </a:rPr>
              <a:t>  ?</a:t>
            </a:r>
            <a:endParaRPr lang="en-CA" sz="1600"/>
          </a:p>
        </p:txBody>
      </p:sp>
    </p:spTree>
    <p:extLst>
      <p:ext uri="{BB962C8B-B14F-4D97-AF65-F5344CB8AC3E}">
        <p14:creationId xmlns:p14="http://schemas.microsoft.com/office/powerpoint/2010/main" val="260564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40038" y="452846"/>
            <a:ext cx="8847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/>
              <a:t>Représentation schématique </a:t>
            </a:r>
            <a:r>
              <a:rPr lang="fr-CA" b="1" u="sng"/>
              <a:t>images couleurs</a:t>
            </a:r>
          </a:p>
          <a:p>
            <a:r>
              <a:rPr lang="fr-CA"/>
              <a:t>(ex.: images RGB de CIFAR10</a:t>
            </a:r>
          </a:p>
          <a:p>
            <a:r>
              <a:rPr lang="fr-CA"/>
              <a:t>convolution « </a:t>
            </a:r>
            <a:r>
              <a:rPr lang="fr-CA" err="1"/>
              <a:t>same</a:t>
            </a:r>
            <a:r>
              <a:rPr lang="fr-CA"/>
              <a:t> »)</a:t>
            </a:r>
          </a:p>
        </p:txBody>
      </p:sp>
      <p:sp>
        <p:nvSpPr>
          <p:cNvPr id="10" name="Cube 9"/>
          <p:cNvSpPr/>
          <p:nvPr/>
        </p:nvSpPr>
        <p:spPr>
          <a:xfrm>
            <a:off x="775526" y="2283851"/>
            <a:ext cx="1093387" cy="2863007"/>
          </a:xfrm>
          <a:prstGeom prst="cube">
            <a:avLst>
              <a:gd name="adj" fmla="val 8336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1906859" y="310714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2" name="TextBox 11"/>
          <p:cNvSpPr txBox="1"/>
          <p:nvPr/>
        </p:nvSpPr>
        <p:spPr>
          <a:xfrm rot="18738449">
            <a:off x="1486781" y="466050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32</a:t>
            </a:r>
            <a:endParaRPr lang="en-CA" sz="1600"/>
          </a:p>
        </p:txBody>
      </p:sp>
      <p:sp>
        <p:nvSpPr>
          <p:cNvPr id="13" name="TextBox 12"/>
          <p:cNvSpPr txBox="1"/>
          <p:nvPr/>
        </p:nvSpPr>
        <p:spPr>
          <a:xfrm>
            <a:off x="641121" y="529509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3</a:t>
            </a:r>
            <a:endParaRPr lang="en-CA" sz="1600"/>
          </a:p>
        </p:txBody>
      </p:sp>
      <p:sp>
        <p:nvSpPr>
          <p:cNvPr id="14" name="Cube 13"/>
          <p:cNvSpPr/>
          <p:nvPr/>
        </p:nvSpPr>
        <p:spPr>
          <a:xfrm>
            <a:off x="3747469" y="3222700"/>
            <a:ext cx="668154" cy="1126281"/>
          </a:xfrm>
          <a:prstGeom prst="cube">
            <a:avLst>
              <a:gd name="adj" fmla="val 50516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4466300" y="344728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10</a:t>
            </a:r>
            <a:endParaRPr lang="en-CA" sz="1600"/>
          </a:p>
        </p:txBody>
      </p:sp>
      <p:sp>
        <p:nvSpPr>
          <p:cNvPr id="16" name="TextBox 15"/>
          <p:cNvSpPr txBox="1"/>
          <p:nvPr/>
        </p:nvSpPr>
        <p:spPr>
          <a:xfrm rot="18738449">
            <a:off x="4246037" y="415837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10</a:t>
            </a:r>
            <a:endParaRPr lang="en-CA" sz="1600"/>
          </a:p>
        </p:txBody>
      </p:sp>
      <p:sp>
        <p:nvSpPr>
          <p:cNvPr id="17" name="TextBox 16"/>
          <p:cNvSpPr txBox="1"/>
          <p:nvPr/>
        </p:nvSpPr>
        <p:spPr>
          <a:xfrm>
            <a:off x="3704850" y="439801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  6</a:t>
            </a:r>
            <a:endParaRPr lang="en-CA" sz="1600"/>
          </a:p>
        </p:txBody>
      </p:sp>
      <p:sp>
        <p:nvSpPr>
          <p:cNvPr id="39" name="Rectangle 38"/>
          <p:cNvSpPr/>
          <p:nvPr/>
        </p:nvSpPr>
        <p:spPr>
          <a:xfrm>
            <a:off x="1952748" y="2048907"/>
            <a:ext cx="15263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/>
              <a:t>Image: </a:t>
            </a:r>
            <a:r>
              <a:rPr lang="fr-CA" sz="1600" b="1"/>
              <a:t>32x32x3</a:t>
            </a:r>
          </a:p>
          <a:p>
            <a:r>
              <a:rPr lang="fr-CA" sz="1600"/>
              <a:t>Filtre : </a:t>
            </a:r>
            <a:r>
              <a:rPr lang="fr-CA" sz="1600" b="1"/>
              <a:t>5x5x3</a:t>
            </a:r>
          </a:p>
          <a:p>
            <a:r>
              <a:rPr lang="fr-CA" sz="1600" err="1"/>
              <a:t>Stride</a:t>
            </a:r>
            <a:r>
              <a:rPr lang="fr-CA" sz="1600"/>
              <a:t> :</a:t>
            </a:r>
            <a:r>
              <a:rPr lang="fr-CA" sz="1600" b="1"/>
              <a:t> 3</a:t>
            </a:r>
            <a:endParaRPr lang="en-CA" sz="1600" b="1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153080" y="3785841"/>
            <a:ext cx="124804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158373" y="3914008"/>
            <a:ext cx="11560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600"/>
              <a:t>Couche</a:t>
            </a:r>
          </a:p>
          <a:p>
            <a:pPr algn="ctr"/>
            <a:r>
              <a:rPr lang="fr-CA" sz="1600" err="1"/>
              <a:t>convolutive</a:t>
            </a:r>
            <a:endParaRPr lang="en-CA" sz="1600"/>
          </a:p>
        </p:txBody>
      </p:sp>
      <p:grpSp>
        <p:nvGrpSpPr>
          <p:cNvPr id="18" name="Group 17"/>
          <p:cNvGrpSpPr/>
          <p:nvPr/>
        </p:nvGrpSpPr>
        <p:grpSpPr>
          <a:xfrm>
            <a:off x="5999932" y="3914009"/>
            <a:ext cx="3244261" cy="2943992"/>
            <a:chOff x="6242397" y="4206395"/>
            <a:chExt cx="3001796" cy="2651605"/>
          </a:xfrm>
        </p:grpSpPr>
        <p:sp>
          <p:nvSpPr>
            <p:cNvPr id="20" name="12-Point Star 19"/>
            <p:cNvSpPr/>
            <p:nvPr/>
          </p:nvSpPr>
          <p:spPr>
            <a:xfrm>
              <a:off x="6242397" y="4206395"/>
              <a:ext cx="3001796" cy="2651605"/>
            </a:xfrm>
            <a:prstGeom prst="star12">
              <a:avLst>
                <a:gd name="adj" fmla="val 43726"/>
              </a:avLst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486919" y="5167061"/>
              <a:ext cx="2588481" cy="6375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CA" sz="2000"/>
                <a:t>10x10x6=</a:t>
              </a:r>
              <a:r>
                <a:rPr lang="fr-CA" sz="2000" b="1">
                  <a:solidFill>
                    <a:srgbClr val="FF0000"/>
                  </a:solidFill>
                </a:rPr>
                <a:t>600 neurones</a:t>
              </a:r>
            </a:p>
            <a:p>
              <a:pPr algn="ctr"/>
              <a:r>
                <a:rPr lang="fr-CA" sz="2000"/>
                <a:t>6x5x5x</a:t>
              </a:r>
              <a:r>
                <a:rPr lang="fr-CA" sz="2000" b="1" u="sng"/>
                <a:t>3</a:t>
              </a:r>
              <a:r>
                <a:rPr lang="fr-CA" sz="2000"/>
                <a:t>=</a:t>
              </a:r>
              <a:r>
                <a:rPr lang="fr-CA" sz="2000" b="1" u="sng"/>
                <a:t>450</a:t>
              </a:r>
              <a:r>
                <a:rPr lang="fr-CA" sz="2000"/>
                <a:t> paramètres</a:t>
              </a:r>
              <a:endParaRPr lang="en-CA" sz="2000"/>
            </a:p>
          </p:txBody>
        </p:sp>
      </p:grp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6522471" y="41910"/>
          <a:ext cx="2616343" cy="1736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65" r:id="rId3" imgW="2717280" imgH="1802880" progId="">
                  <p:embed/>
                </p:oleObj>
              </mc:Choice>
              <mc:Fallback>
                <p:oleObj r:id="rId3" imgW="2717280" imgH="1802880" progId="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22471" y="41910"/>
                        <a:ext cx="2616343" cy="17360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/>
          <p:cNvSpPr/>
          <p:nvPr/>
        </p:nvSpPr>
        <p:spPr>
          <a:xfrm>
            <a:off x="3892269" y="1648251"/>
            <a:ext cx="22589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000"/>
              <a:t>6 cartes d’activation</a:t>
            </a:r>
          </a:p>
          <a:p>
            <a:r>
              <a:rPr lang="fr-CA" sz="2000"/>
              <a:t>(bloc </a:t>
            </a:r>
            <a:r>
              <a:rPr lang="fr-CA" sz="2000" err="1"/>
              <a:t>convolutif</a:t>
            </a:r>
            <a:r>
              <a:rPr lang="fr-CA" sz="2000"/>
              <a:t>)</a:t>
            </a: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43932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621" y="214805"/>
            <a:ext cx="2780398" cy="994172"/>
          </a:xfrm>
        </p:spPr>
        <p:txBody>
          <a:bodyPr/>
          <a:lstStyle/>
          <a:p>
            <a:r>
              <a:rPr lang="fr-CA"/>
              <a:t>Pourquoi ?</a:t>
            </a:r>
            <a:endParaRPr lang="en-CA"/>
          </a:p>
        </p:txBody>
      </p:sp>
      <p:pic>
        <p:nvPicPr>
          <p:cNvPr id="83972" name="Picture 4" descr="https://cdn-images-1.medium.com/max/1600/1*3OXoJsetPs2EnswGH6TIyQ@2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25" y="3538704"/>
            <a:ext cx="3070922" cy="205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446747" y="660972"/>
            <a:ext cx="3097221" cy="2318796"/>
            <a:chOff x="3677652" y="1193978"/>
            <a:chExt cx="1989683" cy="1681771"/>
          </a:xfrm>
        </p:grpSpPr>
        <p:sp>
          <p:nvSpPr>
            <p:cNvPr id="9" name="Oval 8"/>
            <p:cNvSpPr/>
            <p:nvPr/>
          </p:nvSpPr>
          <p:spPr>
            <a:xfrm>
              <a:off x="4193121" y="1763401"/>
              <a:ext cx="289208" cy="22030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0" name="Oval 9"/>
            <p:cNvSpPr/>
            <p:nvPr/>
          </p:nvSpPr>
          <p:spPr>
            <a:xfrm>
              <a:off x="4208104" y="1193978"/>
              <a:ext cx="259239" cy="220583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1" name="Oval 10"/>
            <p:cNvSpPr/>
            <p:nvPr/>
          </p:nvSpPr>
          <p:spPr>
            <a:xfrm>
              <a:off x="4196271" y="1474271"/>
              <a:ext cx="282906" cy="242373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2" name="Oval 11"/>
            <p:cNvSpPr/>
            <p:nvPr/>
          </p:nvSpPr>
          <p:spPr>
            <a:xfrm>
              <a:off x="5359904" y="1977677"/>
              <a:ext cx="307431" cy="23277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13" name="Object 6"/>
            <p:cNvGraphicFramePr>
              <a:graphicFrameLocks noChangeAspect="1"/>
            </p:cNvGraphicFramePr>
            <p:nvPr/>
          </p:nvGraphicFramePr>
          <p:xfrm>
            <a:off x="4233204" y="1242954"/>
            <a:ext cx="209041" cy="151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689" name="Equation" r:id="rId4" imgW="152280" imgH="139680" progId="Equation.3">
                    <p:embed/>
                  </p:oleObj>
                </mc:Choice>
                <mc:Fallback>
                  <p:oleObj name="Equation" r:id="rId4" imgW="152280" imgH="139680" progId="Equation.3">
                    <p:embed/>
                    <p:pic>
                      <p:nvPicPr>
                        <p:cNvPr id="13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33204" y="1242954"/>
                          <a:ext cx="209041" cy="151373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6"/>
            <p:cNvGraphicFramePr>
              <a:graphicFrameLocks noChangeAspect="1"/>
            </p:cNvGraphicFramePr>
            <p:nvPr/>
          </p:nvGraphicFramePr>
          <p:xfrm>
            <a:off x="4233204" y="1520978"/>
            <a:ext cx="209041" cy="151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690" name="Equation" r:id="rId6" imgW="152280" imgH="139680" progId="Equation.3">
                    <p:embed/>
                  </p:oleObj>
                </mc:Choice>
                <mc:Fallback>
                  <p:oleObj name="Equation" r:id="rId6" imgW="152280" imgH="139680" progId="Equation.3">
                    <p:embed/>
                    <p:pic>
                      <p:nvPicPr>
                        <p:cNvPr id="14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33204" y="1520978"/>
                          <a:ext cx="209041" cy="151373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6"/>
            <p:cNvGraphicFramePr>
              <a:graphicFrameLocks noChangeAspect="1"/>
            </p:cNvGraphicFramePr>
            <p:nvPr/>
          </p:nvGraphicFramePr>
          <p:xfrm>
            <a:off x="4233204" y="1808900"/>
            <a:ext cx="209041" cy="151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691" name="Equation" r:id="rId7" imgW="152280" imgH="139680" progId="Equation.3">
                    <p:embed/>
                  </p:oleObj>
                </mc:Choice>
                <mc:Fallback>
                  <p:oleObj name="Equation" r:id="rId7" imgW="152280" imgH="139680" progId="Equation.3">
                    <p:embed/>
                    <p:pic>
                      <p:nvPicPr>
                        <p:cNvPr id="15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33204" y="1808900"/>
                          <a:ext cx="209041" cy="151373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6"/>
            <p:cNvGraphicFramePr>
              <a:graphicFrameLocks noChangeAspect="1"/>
            </p:cNvGraphicFramePr>
            <p:nvPr/>
          </p:nvGraphicFramePr>
          <p:xfrm>
            <a:off x="5397424" y="2027757"/>
            <a:ext cx="209041" cy="151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692" name="Equation" r:id="rId8" imgW="152280" imgH="139680" progId="Equation.3">
                    <p:embed/>
                  </p:oleObj>
                </mc:Choice>
                <mc:Fallback>
                  <p:oleObj name="Equation" r:id="rId8" imgW="152280" imgH="139680" progId="Equation.3">
                    <p:embed/>
                    <p:pic>
                      <p:nvPicPr>
                        <p:cNvPr id="16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97424" y="2027757"/>
                          <a:ext cx="209041" cy="151373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Oval 16"/>
            <p:cNvSpPr/>
            <p:nvPr/>
          </p:nvSpPr>
          <p:spPr>
            <a:xfrm>
              <a:off x="4193121" y="2655442"/>
              <a:ext cx="289208" cy="22030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18" name="Object 17"/>
            <p:cNvGraphicFramePr>
              <a:graphicFrameLocks noChangeAspect="1"/>
            </p:cNvGraphicFramePr>
            <p:nvPr/>
          </p:nvGraphicFramePr>
          <p:xfrm>
            <a:off x="4298362" y="2703356"/>
            <a:ext cx="78725" cy="1004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693" name="Equation" r:id="rId9" imgW="101520" imgH="164880" progId="Equation.3">
                    <p:embed/>
                  </p:oleObj>
                </mc:Choice>
                <mc:Fallback>
                  <p:oleObj name="Equation" r:id="rId9" imgW="101520" imgH="164880" progId="Equation.3">
                    <p:embed/>
                    <p:pic>
                      <p:nvPicPr>
                        <p:cNvPr id="18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98362" y="2703356"/>
                          <a:ext cx="78725" cy="1004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Oval 18"/>
            <p:cNvSpPr/>
            <p:nvPr/>
          </p:nvSpPr>
          <p:spPr>
            <a:xfrm>
              <a:off x="4193121" y="2042698"/>
              <a:ext cx="289208" cy="22030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0" name="Object 6"/>
            <p:cNvGraphicFramePr>
              <a:graphicFrameLocks noChangeAspect="1"/>
            </p:cNvGraphicFramePr>
            <p:nvPr/>
          </p:nvGraphicFramePr>
          <p:xfrm>
            <a:off x="4233204" y="2088198"/>
            <a:ext cx="209041" cy="151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694" name="Equation" r:id="rId11" imgW="152280" imgH="139680" progId="Equation.3">
                    <p:embed/>
                  </p:oleObj>
                </mc:Choice>
                <mc:Fallback>
                  <p:oleObj name="Equation" r:id="rId11" imgW="152280" imgH="139680" progId="Equation.3">
                    <p:embed/>
                    <p:pic>
                      <p:nvPicPr>
                        <p:cNvPr id="2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33204" y="2088198"/>
                          <a:ext cx="209041" cy="151373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Oval 20"/>
            <p:cNvSpPr/>
            <p:nvPr/>
          </p:nvSpPr>
          <p:spPr>
            <a:xfrm>
              <a:off x="4193121" y="2343037"/>
              <a:ext cx="289208" cy="22030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2" name="Object 6"/>
            <p:cNvGraphicFramePr>
              <a:graphicFrameLocks noChangeAspect="1"/>
            </p:cNvGraphicFramePr>
            <p:nvPr/>
          </p:nvGraphicFramePr>
          <p:xfrm>
            <a:off x="4233204" y="2388537"/>
            <a:ext cx="209041" cy="151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695" name="Equation" r:id="rId12" imgW="152280" imgH="139680" progId="Equation.3">
                    <p:embed/>
                  </p:oleObj>
                </mc:Choice>
                <mc:Fallback>
                  <p:oleObj name="Equation" r:id="rId12" imgW="152280" imgH="139680" progId="Equation.3">
                    <p:embed/>
                    <p:pic>
                      <p:nvPicPr>
                        <p:cNvPr id="2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33204" y="2388537"/>
                          <a:ext cx="209041" cy="151373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Oval 22"/>
            <p:cNvSpPr/>
            <p:nvPr/>
          </p:nvSpPr>
          <p:spPr>
            <a:xfrm>
              <a:off x="3677652" y="1473737"/>
              <a:ext cx="281765" cy="19764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4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56764334"/>
                </p:ext>
              </p:extLst>
            </p:nvPr>
          </p:nvGraphicFramePr>
          <p:xfrm>
            <a:off x="3740699" y="1473348"/>
            <a:ext cx="155013" cy="1669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696" name="Equation" r:id="rId13" imgW="152280" imgH="215640" progId="Equation.3">
                    <p:embed/>
                  </p:oleObj>
                </mc:Choice>
                <mc:Fallback>
                  <p:oleObj name="Equation" r:id="rId13" imgW="152280" imgH="215640" progId="Equation.3">
                    <p:embed/>
                    <p:pic>
                      <p:nvPicPr>
                        <p:cNvPr id="24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0699" y="1473348"/>
                          <a:ext cx="155013" cy="1669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Oval 24"/>
            <p:cNvSpPr/>
            <p:nvPr/>
          </p:nvSpPr>
          <p:spPr>
            <a:xfrm>
              <a:off x="3677652" y="1776783"/>
              <a:ext cx="281765" cy="19764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6" name="Object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57851810"/>
                </p:ext>
              </p:extLst>
            </p:nvPr>
          </p:nvGraphicFramePr>
          <p:xfrm>
            <a:off x="3734580" y="1777312"/>
            <a:ext cx="168271" cy="1669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697" name="Equation" r:id="rId15" imgW="164880" imgH="215640" progId="Equation.3">
                    <p:embed/>
                  </p:oleObj>
                </mc:Choice>
                <mc:Fallback>
                  <p:oleObj name="Equation" r:id="rId15" imgW="164880" imgH="215640" progId="Equation.3">
                    <p:embed/>
                    <p:pic>
                      <p:nvPicPr>
                        <p:cNvPr id="26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34580" y="1777312"/>
                          <a:ext cx="168271" cy="1669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" name="Oval 27"/>
            <p:cNvSpPr/>
            <p:nvPr/>
          </p:nvSpPr>
          <p:spPr>
            <a:xfrm>
              <a:off x="3677652" y="2106573"/>
              <a:ext cx="281765" cy="19764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29" name="Object 28"/>
            <p:cNvGraphicFramePr>
              <a:graphicFrameLocks noChangeAspect="1"/>
            </p:cNvGraphicFramePr>
            <p:nvPr/>
          </p:nvGraphicFramePr>
          <p:xfrm>
            <a:off x="3781264" y="2162062"/>
            <a:ext cx="74543" cy="920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698" name="Equation" r:id="rId17" imgW="101520" imgH="164880" progId="Equation.3">
                    <p:embed/>
                  </p:oleObj>
                </mc:Choice>
                <mc:Fallback>
                  <p:oleObj name="Equation" r:id="rId17" imgW="101520" imgH="164880" progId="Equation.3">
                    <p:embed/>
                    <p:pic>
                      <p:nvPicPr>
                        <p:cNvPr id="29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81264" y="2162062"/>
                          <a:ext cx="74543" cy="920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36" name="Straight Arrow Connector 135"/>
            <p:cNvCxnSpPr>
              <a:stCxn id="28" idx="6"/>
              <a:endCxn id="9" idx="2"/>
            </p:cNvCxnSpPr>
            <p:nvPr/>
          </p:nvCxnSpPr>
          <p:spPr>
            <a:xfrm flipV="1">
              <a:off x="3959417" y="1873554"/>
              <a:ext cx="233704" cy="3318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>
              <a:stCxn id="25" idx="6"/>
              <a:endCxn id="9" idx="2"/>
            </p:cNvCxnSpPr>
            <p:nvPr/>
          </p:nvCxnSpPr>
          <p:spPr>
            <a:xfrm flipV="1">
              <a:off x="3959417" y="1873554"/>
              <a:ext cx="233704" cy="20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>
              <a:stCxn id="23" idx="6"/>
              <a:endCxn id="10" idx="2"/>
            </p:cNvCxnSpPr>
            <p:nvPr/>
          </p:nvCxnSpPr>
          <p:spPr>
            <a:xfrm flipV="1">
              <a:off x="3959417" y="1304269"/>
              <a:ext cx="248687" cy="26828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28" idx="6"/>
              <a:endCxn id="11" idx="2"/>
            </p:cNvCxnSpPr>
            <p:nvPr/>
          </p:nvCxnSpPr>
          <p:spPr>
            <a:xfrm flipV="1">
              <a:off x="3959416" y="1595458"/>
              <a:ext cx="236855" cy="6099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stCxn id="25" idx="6"/>
              <a:endCxn id="11" idx="2"/>
            </p:cNvCxnSpPr>
            <p:nvPr/>
          </p:nvCxnSpPr>
          <p:spPr>
            <a:xfrm flipV="1">
              <a:off x="3959416" y="1595458"/>
              <a:ext cx="236855" cy="28014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28" idx="6"/>
              <a:endCxn id="19" idx="2"/>
            </p:cNvCxnSpPr>
            <p:nvPr/>
          </p:nvCxnSpPr>
          <p:spPr>
            <a:xfrm flipV="1">
              <a:off x="3959417" y="2152852"/>
              <a:ext cx="233704" cy="525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stCxn id="28" idx="6"/>
              <a:endCxn id="21" idx="2"/>
            </p:cNvCxnSpPr>
            <p:nvPr/>
          </p:nvCxnSpPr>
          <p:spPr>
            <a:xfrm>
              <a:off x="3959417" y="2205394"/>
              <a:ext cx="233704" cy="2477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stCxn id="23" idx="6"/>
              <a:endCxn id="19" idx="2"/>
            </p:cNvCxnSpPr>
            <p:nvPr/>
          </p:nvCxnSpPr>
          <p:spPr>
            <a:xfrm>
              <a:off x="3959417" y="1572558"/>
              <a:ext cx="233704" cy="5802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stCxn id="25" idx="6"/>
              <a:endCxn id="21" idx="2"/>
            </p:cNvCxnSpPr>
            <p:nvPr/>
          </p:nvCxnSpPr>
          <p:spPr>
            <a:xfrm>
              <a:off x="3959417" y="1875604"/>
              <a:ext cx="233704" cy="5775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23" idx="6"/>
              <a:endCxn id="11" idx="2"/>
            </p:cNvCxnSpPr>
            <p:nvPr/>
          </p:nvCxnSpPr>
          <p:spPr>
            <a:xfrm>
              <a:off x="3959416" y="1572558"/>
              <a:ext cx="236855" cy="229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endCxn id="41" idx="2"/>
            </p:cNvCxnSpPr>
            <p:nvPr/>
          </p:nvCxnSpPr>
          <p:spPr>
            <a:xfrm>
              <a:off x="4467344" y="1304269"/>
              <a:ext cx="338535" cy="44502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endCxn id="41" idx="2"/>
            </p:cNvCxnSpPr>
            <p:nvPr/>
          </p:nvCxnSpPr>
          <p:spPr>
            <a:xfrm>
              <a:off x="4479177" y="1595458"/>
              <a:ext cx="326701" cy="15383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endCxn id="41" idx="2"/>
            </p:cNvCxnSpPr>
            <p:nvPr/>
          </p:nvCxnSpPr>
          <p:spPr>
            <a:xfrm flipV="1">
              <a:off x="4482328" y="1749297"/>
              <a:ext cx="323550" cy="1242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endCxn id="41" idx="2"/>
            </p:cNvCxnSpPr>
            <p:nvPr/>
          </p:nvCxnSpPr>
          <p:spPr>
            <a:xfrm flipV="1">
              <a:off x="4482328" y="1749297"/>
              <a:ext cx="323550" cy="1016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endCxn id="41" idx="2"/>
            </p:cNvCxnSpPr>
            <p:nvPr/>
          </p:nvCxnSpPr>
          <p:spPr>
            <a:xfrm flipV="1">
              <a:off x="4482328" y="1749296"/>
              <a:ext cx="323550" cy="7038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endCxn id="41" idx="2"/>
            </p:cNvCxnSpPr>
            <p:nvPr/>
          </p:nvCxnSpPr>
          <p:spPr>
            <a:xfrm flipV="1">
              <a:off x="4482328" y="1749297"/>
              <a:ext cx="323550" cy="4035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4802728" y="1917239"/>
              <a:ext cx="289208" cy="22030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41" name="Oval 40"/>
            <p:cNvSpPr/>
            <p:nvPr/>
          </p:nvSpPr>
          <p:spPr>
            <a:xfrm>
              <a:off x="4805878" y="1628110"/>
              <a:ext cx="282906" cy="242373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42" name="Object 6"/>
            <p:cNvGraphicFramePr>
              <a:graphicFrameLocks noChangeAspect="1"/>
            </p:cNvGraphicFramePr>
            <p:nvPr/>
          </p:nvGraphicFramePr>
          <p:xfrm>
            <a:off x="4842811" y="1674817"/>
            <a:ext cx="209041" cy="151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699" name="Equation" r:id="rId18" imgW="152280" imgH="139680" progId="Equation.3">
                    <p:embed/>
                  </p:oleObj>
                </mc:Choice>
                <mc:Fallback>
                  <p:oleObj name="Equation" r:id="rId18" imgW="152280" imgH="139680" progId="Equation.3">
                    <p:embed/>
                    <p:pic>
                      <p:nvPicPr>
                        <p:cNvPr id="4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42811" y="1674817"/>
                          <a:ext cx="209041" cy="151373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" name="Object 6"/>
            <p:cNvGraphicFramePr>
              <a:graphicFrameLocks noChangeAspect="1"/>
            </p:cNvGraphicFramePr>
            <p:nvPr/>
          </p:nvGraphicFramePr>
          <p:xfrm>
            <a:off x="4842811" y="1962739"/>
            <a:ext cx="209041" cy="151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700" name="Equation" r:id="rId19" imgW="152280" imgH="139680" progId="Equation.3">
                    <p:embed/>
                  </p:oleObj>
                </mc:Choice>
                <mc:Fallback>
                  <p:oleObj name="Equation" r:id="rId19" imgW="152280" imgH="139680" progId="Equation.3">
                    <p:embed/>
                    <p:pic>
                      <p:nvPicPr>
                        <p:cNvPr id="43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42811" y="1962739"/>
                          <a:ext cx="209041" cy="151373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52" name="Straight Arrow Connector 51"/>
            <p:cNvCxnSpPr>
              <a:endCxn id="40" idx="2"/>
            </p:cNvCxnSpPr>
            <p:nvPr/>
          </p:nvCxnSpPr>
          <p:spPr>
            <a:xfrm>
              <a:off x="4467343" y="1304270"/>
              <a:ext cx="335384" cy="7231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endCxn id="40" idx="2"/>
            </p:cNvCxnSpPr>
            <p:nvPr/>
          </p:nvCxnSpPr>
          <p:spPr>
            <a:xfrm>
              <a:off x="4479176" y="1595457"/>
              <a:ext cx="323550" cy="4319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endCxn id="40" idx="2"/>
            </p:cNvCxnSpPr>
            <p:nvPr/>
          </p:nvCxnSpPr>
          <p:spPr>
            <a:xfrm>
              <a:off x="4482328" y="1873554"/>
              <a:ext cx="320399" cy="15383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endCxn id="40" idx="2"/>
            </p:cNvCxnSpPr>
            <p:nvPr/>
          </p:nvCxnSpPr>
          <p:spPr>
            <a:xfrm flipV="1">
              <a:off x="4482328" y="2027393"/>
              <a:ext cx="320399" cy="1254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/>
            <p:cNvSpPr/>
            <p:nvPr/>
          </p:nvSpPr>
          <p:spPr>
            <a:xfrm>
              <a:off x="4805237" y="2241449"/>
              <a:ext cx="289208" cy="22030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aphicFrame>
          <p:nvGraphicFramePr>
            <p:cNvPr id="59" name="Object 58"/>
            <p:cNvGraphicFramePr>
              <a:graphicFrameLocks noChangeAspect="1"/>
            </p:cNvGraphicFramePr>
            <p:nvPr/>
          </p:nvGraphicFramePr>
          <p:xfrm>
            <a:off x="4910479" y="2289364"/>
            <a:ext cx="78725" cy="1004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701" name="Equation" r:id="rId9" imgW="101520" imgH="164880" progId="Equation.3">
                    <p:embed/>
                  </p:oleObj>
                </mc:Choice>
                <mc:Fallback>
                  <p:oleObj name="Equation" r:id="rId9" imgW="101520" imgH="164880" progId="Equation.3">
                    <p:embed/>
                    <p:pic>
                      <p:nvPicPr>
                        <p:cNvPr id="59" name="Object 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10479" y="2289364"/>
                          <a:ext cx="78725" cy="1004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3" name="Straight Arrow Connector 62"/>
            <p:cNvCxnSpPr>
              <a:stCxn id="58" idx="5"/>
              <a:endCxn id="12" idx="2"/>
            </p:cNvCxnSpPr>
            <p:nvPr/>
          </p:nvCxnSpPr>
          <p:spPr>
            <a:xfrm flipV="1">
              <a:off x="5052091" y="2094067"/>
              <a:ext cx="307813" cy="3354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40" idx="6"/>
              <a:endCxn id="12" idx="2"/>
            </p:cNvCxnSpPr>
            <p:nvPr/>
          </p:nvCxnSpPr>
          <p:spPr>
            <a:xfrm>
              <a:off x="5091935" y="2027393"/>
              <a:ext cx="267969" cy="6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41" idx="6"/>
              <a:endCxn id="12" idx="2"/>
            </p:cNvCxnSpPr>
            <p:nvPr/>
          </p:nvCxnSpPr>
          <p:spPr>
            <a:xfrm>
              <a:off x="5088784" y="1749296"/>
              <a:ext cx="271121" cy="3447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stCxn id="17" idx="6"/>
              <a:endCxn id="40" idx="2"/>
            </p:cNvCxnSpPr>
            <p:nvPr/>
          </p:nvCxnSpPr>
          <p:spPr>
            <a:xfrm flipV="1">
              <a:off x="4482328" y="2027392"/>
              <a:ext cx="320399" cy="7382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>
              <a:stCxn id="21" idx="6"/>
              <a:endCxn id="40" idx="2"/>
            </p:cNvCxnSpPr>
            <p:nvPr/>
          </p:nvCxnSpPr>
          <p:spPr>
            <a:xfrm flipV="1">
              <a:off x="4482328" y="2027393"/>
              <a:ext cx="320399" cy="4257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8" name="TextBox 157"/>
          <p:cNvSpPr txBox="1"/>
          <p:nvPr/>
        </p:nvSpPr>
        <p:spPr>
          <a:xfrm>
            <a:off x="1460177" y="5625852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/>
              <a:t>Données en entrée</a:t>
            </a:r>
            <a:endParaRPr lang="en-CA" sz="1800"/>
          </a:p>
        </p:txBody>
      </p:sp>
      <p:graphicFrame>
        <p:nvGraphicFramePr>
          <p:cNvPr id="161" name="Object 6"/>
          <p:cNvGraphicFramePr>
            <a:graphicFrameLocks noChangeAspect="1"/>
          </p:cNvGraphicFramePr>
          <p:nvPr/>
        </p:nvGraphicFramePr>
        <p:xfrm>
          <a:off x="2108201" y="3015460"/>
          <a:ext cx="368334" cy="524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02" name="Equation" r:id="rId20" imgW="126720" imgH="177480" progId="Equation.3">
                  <p:embed/>
                </p:oleObj>
              </mc:Choice>
              <mc:Fallback>
                <p:oleObj name="Equation" r:id="rId20" imgW="126720" imgH="177480" progId="Equation.3">
                  <p:embed/>
                  <p:pic>
                    <p:nvPicPr>
                      <p:cNvPr id="16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8201" y="3015460"/>
                        <a:ext cx="368334" cy="52416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0" name="Straight Arrow Connector 159"/>
          <p:cNvCxnSpPr/>
          <p:nvPr/>
        </p:nvCxnSpPr>
        <p:spPr>
          <a:xfrm flipV="1">
            <a:off x="2476535" y="2403176"/>
            <a:ext cx="1149702" cy="813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2" name="Group 161"/>
          <p:cNvGrpSpPr/>
          <p:nvPr/>
        </p:nvGrpSpPr>
        <p:grpSpPr>
          <a:xfrm>
            <a:off x="3557001" y="3538704"/>
            <a:ext cx="2829989" cy="2420177"/>
            <a:chOff x="5785084" y="3575271"/>
            <a:chExt cx="3773320" cy="3226903"/>
          </a:xfrm>
        </p:grpSpPr>
        <p:pic>
          <p:nvPicPr>
            <p:cNvPr id="83970" name="Picture 2" descr="https://cdn-images-1.medium.com/max/1600/1*wB4GG6jdfTLRPAwe83UCUQ@2x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5084" y="3575271"/>
              <a:ext cx="3380403" cy="2734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4" name="TextBox 163"/>
            <p:cNvSpPr txBox="1"/>
            <p:nvPr/>
          </p:nvSpPr>
          <p:spPr>
            <a:xfrm>
              <a:off x="5875343" y="6309731"/>
              <a:ext cx="368306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800"/>
                <a:t>Sortie de la dernière couche</a:t>
              </a:r>
              <a:endParaRPr lang="en-CA" sz="1800"/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6359638" y="3216826"/>
            <a:ext cx="2535302" cy="2742056"/>
            <a:chOff x="5785084" y="3146101"/>
            <a:chExt cx="3380403" cy="3656075"/>
          </a:xfrm>
        </p:grpSpPr>
        <p:pic>
          <p:nvPicPr>
            <p:cNvPr id="169" name="Picture 2" descr="https://cdn-images-1.medium.com/max/1600/1*wB4GG6jdfTLRPAwe83UCUQ@2x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5084" y="3575271"/>
              <a:ext cx="3380403" cy="2734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TextBox 169"/>
            <p:cNvSpPr txBox="1"/>
            <p:nvPr/>
          </p:nvSpPr>
          <p:spPr>
            <a:xfrm>
              <a:off x="6360449" y="6309733"/>
              <a:ext cx="222967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800"/>
                <a:t>Sortie du réseau</a:t>
              </a:r>
              <a:endParaRPr lang="en-CA" sz="1800"/>
            </a:p>
          </p:txBody>
        </p:sp>
        <p:graphicFrame>
          <p:nvGraphicFramePr>
            <p:cNvPr id="171" name="Object 6"/>
            <p:cNvGraphicFramePr>
              <a:graphicFrameLocks noChangeAspect="1"/>
            </p:cNvGraphicFramePr>
            <p:nvPr/>
          </p:nvGraphicFramePr>
          <p:xfrm>
            <a:off x="8057562" y="3146101"/>
            <a:ext cx="681037" cy="376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703" name="Equation" r:id="rId23" imgW="419040" imgH="228600" progId="Equation.3">
                    <p:embed/>
                  </p:oleObj>
                </mc:Choice>
                <mc:Fallback>
                  <p:oleObj name="Equation" r:id="rId23" imgW="419040" imgH="228600" progId="Equation.3">
                    <p:embed/>
                    <p:pic>
                      <p:nvPicPr>
                        <p:cNvPr id="171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57562" y="3146101"/>
                          <a:ext cx="681037" cy="37623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172" name="Straight Arrow Connector 171"/>
          <p:cNvCxnSpPr/>
          <p:nvPr/>
        </p:nvCxnSpPr>
        <p:spPr>
          <a:xfrm flipV="1">
            <a:off x="5187459" y="2317313"/>
            <a:ext cx="750691" cy="1221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flipH="1">
            <a:off x="7299087" y="3579876"/>
            <a:ext cx="855075" cy="186537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/>
          <p:nvPr/>
        </p:nvCxnSpPr>
        <p:spPr>
          <a:xfrm flipH="1" flipV="1">
            <a:off x="6725005" y="2011519"/>
            <a:ext cx="1147149" cy="1357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3" idx="6"/>
            <a:endCxn id="21" idx="2"/>
          </p:cNvCxnSpPr>
          <p:nvPr/>
        </p:nvCxnSpPr>
        <p:spPr>
          <a:xfrm>
            <a:off x="3885354" y="1182952"/>
            <a:ext cx="363793" cy="12142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28" idx="6"/>
            <a:endCxn id="10" idx="2"/>
          </p:cNvCxnSpPr>
          <p:nvPr/>
        </p:nvCxnSpPr>
        <p:spPr>
          <a:xfrm flipV="1">
            <a:off x="3885354" y="813040"/>
            <a:ext cx="387116" cy="124245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5" idx="6"/>
            <a:endCxn id="10" idx="2"/>
          </p:cNvCxnSpPr>
          <p:nvPr/>
        </p:nvCxnSpPr>
        <p:spPr>
          <a:xfrm flipV="1">
            <a:off x="3885354" y="813040"/>
            <a:ext cx="387116" cy="78774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25" idx="6"/>
            <a:endCxn id="19" idx="2"/>
          </p:cNvCxnSpPr>
          <p:nvPr/>
        </p:nvCxnSpPr>
        <p:spPr>
          <a:xfrm>
            <a:off x="3885354" y="1600786"/>
            <a:ext cx="363793" cy="3822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31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802" y="167573"/>
            <a:ext cx="3092126" cy="994172"/>
          </a:xfrm>
        </p:spPr>
        <p:txBody>
          <a:bodyPr/>
          <a:lstStyle/>
          <a:p>
            <a:r>
              <a:rPr lang="fr-CA"/>
              <a:t>Pourquoi ?</a:t>
            </a:r>
            <a:endParaRPr lang="fr-FR"/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BD35B46A-E97B-41D5-A913-8C52530D2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731" y="1281766"/>
            <a:ext cx="6578389" cy="469120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3D285A8-C82E-40E7-B219-0ED39C86F277}"/>
              </a:ext>
            </a:extLst>
          </p:cNvPr>
          <p:cNvSpPr txBox="1"/>
          <p:nvPr/>
        </p:nvSpPr>
        <p:spPr>
          <a:xfrm>
            <a:off x="1915706" y="6364904"/>
            <a:ext cx="705070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1200">
                <a:latin typeface="Times New Roman"/>
                <a:cs typeface="Times New Roman"/>
              </a:rPr>
              <a:t>https://www.analyticsvidhya.com/blog/2021/06/beginner-friendly-project-cat-and-dog-classification-using-cnn/</a:t>
            </a:r>
            <a:endParaRPr lang="fr-FR" sz="120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22026742"/>
      </p:ext>
    </p:extLst>
  </p:cSld>
  <p:clrMapOvr>
    <a:masterClrMapping/>
  </p:clrMapOvr>
</p:sld>
</file>

<file path=ppt/theme/theme1.xml><?xml version="1.0" encoding="utf-8"?>
<a:theme xmlns:a="http://schemas.openxmlformats.org/drawingml/2006/main" name="Modèle par défaut">
  <a:themeElements>
    <a:clrScheme name="Modèle par défaut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Modèle par défaut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Affichage à l'écran (4:3)</PresentationFormat>
  <Slides>175</Slides>
  <Notes>1</Notes>
  <HiddenSlides>0</HiddenSlide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175</vt:i4>
      </vt:variant>
    </vt:vector>
  </HeadingPairs>
  <TitlesOfParts>
    <vt:vector size="176" baseType="lpstr">
      <vt:lpstr>Modèle par défaut</vt:lpstr>
      <vt:lpstr>Réseaux de neurones IFT 780</vt:lpstr>
      <vt:lpstr>Présentation PowerPoint</vt:lpstr>
      <vt:lpstr>Présentation PowerPoint</vt:lpstr>
      <vt:lpstr>Présentation PowerPoint</vt:lpstr>
      <vt:lpstr>Example</vt:lpstr>
      <vt:lpstr>Comment classifier des images?</vt:lpstr>
      <vt:lpstr>Comment classifier des images?</vt:lpstr>
      <vt:lpstr>Beaucoup de paramètres  (7850 params dans la couche 1)</vt:lpstr>
      <vt:lpstr>Beaucoup trop de paramètres (655,370 params dans la couche 1)</vt:lpstr>
      <vt:lpstr>Beaucoup TROP de paramètres  (160M de params dans la couche 1)</vt:lpstr>
      <vt:lpstr>Problème:</vt:lpstr>
      <vt:lpstr>Comment réduire le nombre de connections?</vt:lpstr>
      <vt:lpstr>Présentation PowerPoint</vt:lpstr>
      <vt:lpstr>Présentation PowerPoint</vt:lpstr>
      <vt:lpstr>Convolution et  couche convolutionnelle 1D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En gros   convolution = produit scalaire + translation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Convolution et  couche convolutionnelle 2D</vt:lpstr>
      <vt:lpstr>Filtage 2D  (sans flip de filtre)</vt:lpstr>
      <vt:lpstr>Convolution 2D</vt:lpstr>
      <vt:lpstr>Convolution 2D</vt:lpstr>
      <vt:lpstr>Convolution 2D</vt:lpstr>
      <vt:lpstr>Convolution 2D</vt:lpstr>
      <vt:lpstr>Convolution 2D</vt:lpstr>
      <vt:lpstr>Convolution 2D</vt:lpstr>
      <vt:lpstr>Convolution 2D</vt:lpstr>
      <vt:lpstr>Convolution 2D</vt:lpstr>
      <vt:lpstr>Convolution 2D</vt:lpstr>
      <vt:lpstr>Convolution 2D</vt:lpstr>
      <vt:lpstr>Convolution 2D</vt:lpstr>
      <vt:lpstr>Convolution 2D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Image noir/blanc vs. couleur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Pourquoi ?</vt:lpstr>
      <vt:lpstr>Pourquoi ?</vt:lpstr>
      <vt:lpstr>Exemple</vt:lpstr>
      <vt:lpstr>Exemple</vt:lpstr>
      <vt:lpstr>Exemple</vt:lpstr>
      <vt:lpstr>Exemple</vt:lpstr>
      <vt:lpstr>Exemple</vt:lpstr>
      <vt:lpstr>Exemple</vt:lpstr>
      <vt:lpstr>Exemple</vt:lpstr>
      <vt:lpstr>Des filtres 1x1? Oui ça marche</vt:lpstr>
      <vt:lpstr>Exemple simple d’un filtre 1x1</vt:lpstr>
      <vt:lpstr>Tout comme un Perceptron multi-couches, un réseau à convolution contient plusieurs couches consécutives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Tout comme un Perceptron multi-couches, un réseau à convolution se termine par une couche de sortie avec 1 neurone par variable prédite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Réseaux à convolution vs Réseaux pleinement convolutionnels</vt:lpstr>
      <vt:lpstr>Présentation PowerPoint</vt:lpstr>
      <vt:lpstr>Présentation PowerPoint</vt:lpstr>
      <vt:lpstr>Présentation PowerPoint</vt:lpstr>
      <vt:lpstr>Présentation PowerPoint</vt:lpstr>
      <vt:lpstr>Taille filtre = nb de neurones couche précédente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Pooling</vt:lpstr>
      <vt:lpstr>Champs "réceptif"</vt:lpstr>
      <vt:lpstr>Réduction de la taille des cartes d’activation</vt:lpstr>
      <vt:lpstr>Max pooling</vt:lpstr>
      <vt:lpstr>Mean pooling</vt:lpstr>
      <vt:lpstr>Présentation PowerPoint</vt:lpstr>
      <vt:lpstr>Illustration d’un CNN complet</vt:lpstr>
      <vt:lpstr> Multiplication matricielle parcimonieuse</vt:lpstr>
      <vt:lpstr>Il est plus rapide de multiplier des matrices que de les convoluer.</vt:lpstr>
      <vt:lpstr>Il est plus rapide de multiplier des matrices que de les convoluer.</vt:lpstr>
      <vt:lpstr>Rappel</vt:lpstr>
      <vt:lpstr>Rappel</vt:lpstr>
      <vt:lpstr>Rappel</vt:lpstr>
      <vt:lpstr>Rappel</vt:lpstr>
      <vt:lpstr>Linéarisation de l’entrée et « matriçage » du filtre </vt:lpstr>
      <vt:lpstr>Linéarisation de l’entrée et « matriçage » du filtre </vt:lpstr>
      <vt:lpstr>Linéarisation de l’entrée et « matriçage » du filtre </vt:lpstr>
      <vt:lpstr>Linéarisation de l’entrée et « matriçage » du filtre </vt:lpstr>
      <vt:lpstr>Linéarisation de l’entrée et « matriçage » du filtre</vt:lpstr>
      <vt:lpstr>Présentation PowerPoint</vt:lpstr>
      <vt:lpstr>Linéarisation de l’entrée et « matriçage » du filtre</vt:lpstr>
      <vt:lpstr>Présentation PowerPoint</vt:lpstr>
      <vt:lpstr>Linéarisation de l’entrée et « matriçage » du filtre</vt:lpstr>
      <vt:lpstr>Présentation PowerPoint</vt:lpstr>
      <vt:lpstr>Présentation PowerPoint</vt:lpstr>
      <vt:lpstr>Présentation PowerPoint</vt:lpstr>
      <vt:lpstr>On peut faire la même chose mais en linéarisant le filtre et en « matriçant » l’entrée</vt:lpstr>
      <vt:lpstr>On peut faire la même chose mais en linéarisant le filtre et en « matriçant » l’entrée</vt:lpstr>
      <vt:lpstr>On peut faire la même chose mais en linéarisant le filtre et en « matriçant » l’entrée</vt:lpstr>
      <vt:lpstr>On peut faire la même chose mais en linéarisant le filtre et en « matriçant » l’entrée</vt:lpstr>
      <vt:lpstr>Présentation PowerPoint</vt:lpstr>
      <vt:lpstr>On peut faire la même chose mais en linéarisant le filtre et en « matriçant » l’entrée</vt:lpstr>
      <vt:lpstr>Ou encore…</vt:lpstr>
      <vt:lpstr>On peut faire la même chose mais en linéarisant le filtre et en « matriçant » l’entrée</vt:lpstr>
      <vt:lpstr>Présentation PowerPoint</vt:lpstr>
      <vt:lpstr>Présentation PowerPoint</vt:lpstr>
    </vt:vector>
  </TitlesOfParts>
  <Company>UdeM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Analyse d’images IFT 529</dc:title>
  <dc:creator>Pierre-Marc Jodoin</dc:creator>
  <cp:revision>346</cp:revision>
  <cp:lastPrinted>2019-07-22T20:18:13Z</cp:lastPrinted>
  <dcterms:created xsi:type="dcterms:W3CDTF">2006-12-12T14:46:28Z</dcterms:created>
  <dcterms:modified xsi:type="dcterms:W3CDTF">2022-01-24T03:57:09Z</dcterms:modified>
</cp:coreProperties>
</file>